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600" r:id="rId3"/>
    <p:sldId id="603" r:id="rId4"/>
    <p:sldId id="277" r:id="rId5"/>
    <p:sldId id="331" r:id="rId6"/>
    <p:sldId id="604" r:id="rId7"/>
    <p:sldId id="258" r:id="rId8"/>
    <p:sldId id="601" r:id="rId9"/>
    <p:sldId id="259" r:id="rId10"/>
    <p:sldId id="278" r:id="rId11"/>
    <p:sldId id="262" r:id="rId12"/>
    <p:sldId id="602" r:id="rId13"/>
    <p:sldId id="257" r:id="rId14"/>
    <p:sldId id="279" r:id="rId15"/>
    <p:sldId id="281" r:id="rId16"/>
    <p:sldId id="298" r:id="rId17"/>
    <p:sldId id="264" r:id="rId18"/>
    <p:sldId id="396" r:id="rId19"/>
    <p:sldId id="397" r:id="rId20"/>
    <p:sldId id="398" r:id="rId21"/>
    <p:sldId id="399" r:id="rId22"/>
    <p:sldId id="400" r:id="rId23"/>
    <p:sldId id="401" r:id="rId24"/>
    <p:sldId id="404" r:id="rId25"/>
    <p:sldId id="403" r:id="rId26"/>
    <p:sldId id="402" r:id="rId27"/>
    <p:sldId id="406" r:id="rId28"/>
    <p:sldId id="405" r:id="rId29"/>
    <p:sldId id="407" r:id="rId30"/>
    <p:sldId id="408" r:id="rId31"/>
    <p:sldId id="409" r:id="rId32"/>
    <p:sldId id="410" r:id="rId33"/>
    <p:sldId id="411" r:id="rId34"/>
    <p:sldId id="412" r:id="rId35"/>
    <p:sldId id="413" r:id="rId36"/>
    <p:sldId id="414" r:id="rId37"/>
    <p:sldId id="429" r:id="rId38"/>
    <p:sldId id="415" r:id="rId39"/>
    <p:sldId id="416" r:id="rId40"/>
    <p:sldId id="430" r:id="rId41"/>
    <p:sldId id="417" r:id="rId42"/>
    <p:sldId id="431" r:id="rId43"/>
    <p:sldId id="418" r:id="rId44"/>
    <p:sldId id="432" r:id="rId45"/>
    <p:sldId id="419" r:id="rId46"/>
    <p:sldId id="433" r:id="rId47"/>
    <p:sldId id="420" r:id="rId48"/>
    <p:sldId id="425" r:id="rId49"/>
    <p:sldId id="434" r:id="rId50"/>
    <p:sldId id="426" r:id="rId51"/>
    <p:sldId id="435" r:id="rId52"/>
    <p:sldId id="436" r:id="rId53"/>
    <p:sldId id="437" r:id="rId54"/>
    <p:sldId id="440" r:id="rId55"/>
    <p:sldId id="438" r:id="rId56"/>
    <p:sldId id="441" r:id="rId57"/>
    <p:sldId id="443" r:id="rId58"/>
    <p:sldId id="442" r:id="rId59"/>
    <p:sldId id="444" r:id="rId60"/>
    <p:sldId id="445" r:id="rId61"/>
    <p:sldId id="449" r:id="rId62"/>
    <p:sldId id="450" r:id="rId63"/>
    <p:sldId id="454" r:id="rId64"/>
    <p:sldId id="451" r:id="rId65"/>
    <p:sldId id="446" r:id="rId66"/>
    <p:sldId id="452" r:id="rId67"/>
    <p:sldId id="453" r:id="rId68"/>
    <p:sldId id="455" r:id="rId69"/>
    <p:sldId id="458" r:id="rId70"/>
    <p:sldId id="457" r:id="rId71"/>
    <p:sldId id="481" r:id="rId72"/>
    <p:sldId id="482" r:id="rId73"/>
    <p:sldId id="487" r:id="rId74"/>
    <p:sldId id="488" r:id="rId75"/>
    <p:sldId id="459" r:id="rId76"/>
    <p:sldId id="460" r:id="rId77"/>
    <p:sldId id="489" r:id="rId78"/>
    <p:sldId id="506" r:id="rId79"/>
    <p:sldId id="490" r:id="rId80"/>
    <p:sldId id="508" r:id="rId81"/>
    <p:sldId id="491" r:id="rId82"/>
    <p:sldId id="507" r:id="rId83"/>
    <p:sldId id="492" r:id="rId84"/>
    <p:sldId id="493" r:id="rId85"/>
    <p:sldId id="509" r:id="rId86"/>
    <p:sldId id="510" r:id="rId87"/>
    <p:sldId id="511" r:id="rId88"/>
    <p:sldId id="512" r:id="rId89"/>
    <p:sldId id="505" r:id="rId90"/>
    <p:sldId id="513" r:id="rId91"/>
    <p:sldId id="514" r:id="rId92"/>
    <p:sldId id="518" r:id="rId93"/>
    <p:sldId id="461" r:id="rId94"/>
    <p:sldId id="463" r:id="rId95"/>
    <p:sldId id="462" r:id="rId96"/>
    <p:sldId id="464" r:id="rId97"/>
    <p:sldId id="465" r:id="rId98"/>
    <p:sldId id="466" r:id="rId99"/>
    <p:sldId id="519" r:id="rId100"/>
    <p:sldId id="520" r:id="rId101"/>
    <p:sldId id="521" r:id="rId102"/>
    <p:sldId id="522" r:id="rId103"/>
    <p:sldId id="524" r:id="rId104"/>
    <p:sldId id="523" r:id="rId105"/>
    <p:sldId id="467" r:id="rId106"/>
    <p:sldId id="468" r:id="rId107"/>
    <p:sldId id="525" r:id="rId108"/>
    <p:sldId id="526" r:id="rId109"/>
    <p:sldId id="527" r:id="rId110"/>
    <p:sldId id="530" r:id="rId111"/>
    <p:sldId id="528" r:id="rId112"/>
    <p:sldId id="531" r:id="rId113"/>
    <p:sldId id="529" r:id="rId114"/>
    <p:sldId id="469" r:id="rId115"/>
    <p:sldId id="470" r:id="rId116"/>
    <p:sldId id="471" r:id="rId117"/>
    <p:sldId id="472" r:id="rId118"/>
    <p:sldId id="532" r:id="rId119"/>
    <p:sldId id="533" r:id="rId120"/>
    <p:sldId id="534" r:id="rId121"/>
    <p:sldId id="535" r:id="rId122"/>
    <p:sldId id="473" r:id="rId123"/>
    <p:sldId id="536" r:id="rId124"/>
    <p:sldId id="537" r:id="rId125"/>
    <p:sldId id="548" r:id="rId126"/>
    <p:sldId id="547" r:id="rId127"/>
    <p:sldId id="549" r:id="rId128"/>
    <p:sldId id="550" r:id="rId129"/>
    <p:sldId id="542" r:id="rId130"/>
    <p:sldId id="543" r:id="rId131"/>
    <p:sldId id="551" r:id="rId132"/>
    <p:sldId id="553" r:id="rId133"/>
    <p:sldId id="552" r:id="rId134"/>
    <p:sldId id="554" r:id="rId135"/>
    <p:sldId id="555" r:id="rId136"/>
    <p:sldId id="562" r:id="rId137"/>
    <p:sldId id="559" r:id="rId138"/>
    <p:sldId id="563" r:id="rId139"/>
    <p:sldId id="560" r:id="rId140"/>
    <p:sldId id="564" r:id="rId141"/>
    <p:sldId id="561" r:id="rId142"/>
    <p:sldId id="474" r:id="rId143"/>
    <p:sldId id="475" r:id="rId144"/>
    <p:sldId id="565" r:id="rId145"/>
    <p:sldId id="566" r:id="rId146"/>
    <p:sldId id="567" r:id="rId147"/>
    <p:sldId id="571" r:id="rId148"/>
    <p:sldId id="568" r:id="rId149"/>
    <p:sldId id="572" r:id="rId150"/>
    <p:sldId id="573" r:id="rId151"/>
    <p:sldId id="476" r:id="rId152"/>
    <p:sldId id="477" r:id="rId153"/>
    <p:sldId id="574" r:id="rId154"/>
    <p:sldId id="576" r:id="rId155"/>
    <p:sldId id="581" r:id="rId156"/>
    <p:sldId id="578" r:id="rId157"/>
    <p:sldId id="579" r:id="rId158"/>
    <p:sldId id="580" r:id="rId159"/>
    <p:sldId id="577" r:id="rId160"/>
    <p:sldId id="582" r:id="rId161"/>
    <p:sldId id="575" r:id="rId162"/>
    <p:sldId id="583" r:id="rId163"/>
    <p:sldId id="584" r:id="rId164"/>
    <p:sldId id="478" r:id="rId165"/>
    <p:sldId id="585" r:id="rId166"/>
    <p:sldId id="587" r:id="rId167"/>
    <p:sldId id="588" r:id="rId168"/>
    <p:sldId id="586" r:id="rId169"/>
    <p:sldId id="590" r:id="rId170"/>
    <p:sldId id="589" r:id="rId171"/>
    <p:sldId id="480" r:id="rId172"/>
    <p:sldId id="479" r:id="rId173"/>
    <p:sldId id="591" r:id="rId174"/>
    <p:sldId id="592" r:id="rId175"/>
    <p:sldId id="595" r:id="rId176"/>
    <p:sldId id="596" r:id="rId177"/>
    <p:sldId id="593" r:id="rId178"/>
    <p:sldId id="597" r:id="rId179"/>
    <p:sldId id="599" r:id="rId180"/>
    <p:sldId id="594" r:id="rId18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7220" autoAdjust="0"/>
    <p:restoredTop sz="94660"/>
  </p:normalViewPr>
  <p:slideViewPr>
    <p:cSldViewPr snapToGrid="0">
      <p:cViewPr varScale="1">
        <p:scale>
          <a:sx n="105" d="100"/>
          <a:sy n="105" d="100"/>
        </p:scale>
        <p:origin x="132" y="312"/>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150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1415292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ED0914-AFFB-4088-A5EC-4798C8D7D7E1}" type="slidenum">
              <a:rPr lang="zh-TW" altLang="en-US" smtClean="0"/>
              <a:t>‹#›</a:t>
            </a:fld>
            <a:endParaRPr lang="zh-TW"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00515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190167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ED0914-AFFB-4088-A5EC-4798C8D7D7E1}" type="slidenum">
              <a:rPr lang="zh-TW" altLang="en-US" smtClean="0"/>
              <a:t>‹#›</a:t>
            </a:fld>
            <a:endParaRPr lang="zh-TW"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1317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1020075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399652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206020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115751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74546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2068919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27555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388159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327933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361784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9F7DC57-582D-4889-94DB-BA8B508941C1}" type="datetimeFigureOut">
              <a:rPr lang="zh-TW" altLang="en-US" smtClean="0"/>
              <a:t>2023/11/5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158214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9F7DC57-582D-4889-94DB-BA8B508941C1}" type="datetimeFigureOut">
              <a:rPr lang="zh-TW" altLang="en-US" smtClean="0"/>
              <a:t>2023/11/5</a:t>
            </a:fld>
            <a:endParaRPr lang="zh-TW"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EED0914-AFFB-4088-A5EC-4798C8D7D7E1}" type="slidenum">
              <a:rPr lang="zh-TW" altLang="en-US" smtClean="0"/>
              <a:t>‹#›</a:t>
            </a:fld>
            <a:endParaRPr lang="zh-TW" altLang="en-US"/>
          </a:p>
        </p:txBody>
      </p:sp>
    </p:spTree>
    <p:extLst>
      <p:ext uri="{BB962C8B-B14F-4D97-AF65-F5344CB8AC3E}">
        <p14:creationId xmlns:p14="http://schemas.microsoft.com/office/powerpoint/2010/main" val="402684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attack.mitre.org/techniques/T1563/002/" TargetMode="External"/><Relationship Id="rId2" Type="http://schemas.openxmlformats.org/officeDocument/2006/relationships/hyperlink" Target="https://attack.mitre.org/techniques/T1563/001/"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attack.mitre.org/techniques/T1573/002/" TargetMode="External"/><Relationship Id="rId2" Type="http://schemas.openxmlformats.org/officeDocument/2006/relationships/hyperlink" Target="https://attack.mitre.org/techniques/T1573/001/"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ttack.mitre.org/techniques/T1595/002/" TargetMode="External"/><Relationship Id="rId2" Type="http://schemas.openxmlformats.org/officeDocument/2006/relationships/hyperlink" Target="https://attack.mitre.org/techniques/T1595/001/" TargetMode="External"/><Relationship Id="rId1" Type="http://schemas.openxmlformats.org/officeDocument/2006/relationships/slideLayout" Target="../slideLayouts/slideLayout7.xml"/><Relationship Id="rId4" Type="http://schemas.openxmlformats.org/officeDocument/2006/relationships/hyperlink" Target="https://attack.mitre.org/techniques/T1595/003/"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ttack.mitre.org/techniques/T1020/001/" TargetMode="Externa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attack.mitre.org/techniques/T1586/002/" TargetMode="External"/><Relationship Id="rId2" Type="http://schemas.openxmlformats.org/officeDocument/2006/relationships/hyperlink" Target="https://attack.mitre.org/techniques/T1586/001/" TargetMode="External"/><Relationship Id="rId1" Type="http://schemas.openxmlformats.org/officeDocument/2006/relationships/slideLayout" Target="../slideLayouts/slideLayout7.xml"/><Relationship Id="rId4" Type="http://schemas.openxmlformats.org/officeDocument/2006/relationships/hyperlink" Target="https://attack.mitre.org/techniques/T1586/003/"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attack.mitre.org/techniques/T1484/002/" TargetMode="External"/><Relationship Id="rId2" Type="http://schemas.openxmlformats.org/officeDocument/2006/relationships/hyperlink" Target="https://attack.mitre.org/techniques/T1484/001/"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sz="4800" dirty="0">
                <a:latin typeface="Times New Roman" panose="02020603050405020304" pitchFamily="18" charset="0"/>
                <a:ea typeface="標楷體" panose="03000509000000000000" pitchFamily="65" charset="-120"/>
              </a:rPr>
              <a:t>威脅建模與</a:t>
            </a:r>
            <a:r>
              <a:rPr lang="en-US" altLang="zh-TW" sz="4800" dirty="0">
                <a:latin typeface="Times New Roman" panose="02020603050405020304" pitchFamily="18" charset="0"/>
                <a:ea typeface="標楷體" panose="03000509000000000000" pitchFamily="65" charset="-120"/>
              </a:rPr>
              <a:t>MITRE ATT&amp;CK</a:t>
            </a:r>
            <a:r>
              <a:rPr lang="zh-TW" altLang="en-US" sz="4800" dirty="0">
                <a:latin typeface="Times New Roman" panose="02020603050405020304" pitchFamily="18" charset="0"/>
                <a:ea typeface="標楷體" panose="03000509000000000000" pitchFamily="65" charset="-120"/>
              </a:rPr>
              <a:t>報告</a:t>
            </a:r>
          </a:p>
        </p:txBody>
      </p:sp>
      <p:sp>
        <p:nvSpPr>
          <p:cNvPr id="3" name="副標題 2"/>
          <p:cNvSpPr>
            <a:spLocks noGrp="1"/>
          </p:cNvSpPr>
          <p:nvPr>
            <p:ph type="subTitle" idx="1"/>
          </p:nvPr>
        </p:nvSpPr>
        <p:spPr/>
        <p:txBody>
          <a:bodyPr>
            <a:normAutofit/>
          </a:bodyPr>
          <a:lstStyle/>
          <a:p>
            <a:r>
              <a:rPr lang="zh-TW" altLang="en-US" dirty="0">
                <a:solidFill>
                  <a:schemeClr val="tx1"/>
                </a:solidFill>
                <a:latin typeface="Times New Roman" panose="02020603050405020304" pitchFamily="18" charset="0"/>
                <a:ea typeface="標楷體" panose="03000509000000000000" pitchFamily="65" charset="-120"/>
              </a:rPr>
              <a:t>學生姓名</a:t>
            </a:r>
            <a:r>
              <a:rPr lang="en-US" altLang="zh-TW" dirty="0">
                <a:solidFill>
                  <a:schemeClr val="tx1"/>
                </a:solidFill>
                <a:latin typeface="Times New Roman" panose="02020603050405020304" pitchFamily="18" charset="0"/>
                <a:ea typeface="標楷體" panose="03000509000000000000" pitchFamily="65" charset="-120"/>
              </a:rPr>
              <a:t>:</a:t>
            </a:r>
            <a:r>
              <a:rPr lang="zh-TW" altLang="en-US" dirty="0">
                <a:solidFill>
                  <a:schemeClr val="tx1"/>
                </a:solidFill>
                <a:latin typeface="Times New Roman" panose="02020603050405020304" pitchFamily="18" charset="0"/>
                <a:ea typeface="標楷體" panose="03000509000000000000" pitchFamily="65" charset="-120"/>
              </a:rPr>
              <a:t>易佑玫</a:t>
            </a:r>
            <a:endParaRPr lang="en-US" altLang="zh-TW" dirty="0">
              <a:solidFill>
                <a:schemeClr val="tx1"/>
              </a:solidFill>
              <a:latin typeface="Times New Roman" panose="02020603050405020304" pitchFamily="18" charset="0"/>
              <a:ea typeface="標楷體" panose="03000509000000000000" pitchFamily="65" charset="-120"/>
            </a:endParaRPr>
          </a:p>
          <a:p>
            <a:r>
              <a:rPr lang="zh-TW" altLang="en-US" dirty="0">
                <a:solidFill>
                  <a:schemeClr val="tx1"/>
                </a:solidFill>
                <a:latin typeface="Times New Roman" panose="02020603050405020304" pitchFamily="18" charset="0"/>
                <a:ea typeface="標楷體" panose="03000509000000000000" pitchFamily="65" charset="-120"/>
              </a:rPr>
              <a:t>教師</a:t>
            </a:r>
            <a:r>
              <a:rPr lang="en-US" altLang="zh-TW" dirty="0">
                <a:solidFill>
                  <a:schemeClr val="tx1"/>
                </a:solidFill>
                <a:latin typeface="Times New Roman" panose="02020603050405020304" pitchFamily="18" charset="0"/>
                <a:ea typeface="標楷體" panose="03000509000000000000" pitchFamily="65" charset="-120"/>
              </a:rPr>
              <a:t>:</a:t>
            </a:r>
            <a:r>
              <a:rPr lang="zh-TW" altLang="en-US" dirty="0">
                <a:solidFill>
                  <a:schemeClr val="tx1"/>
                </a:solidFill>
                <a:latin typeface="Times New Roman" panose="02020603050405020304" pitchFamily="18" charset="0"/>
                <a:ea typeface="標楷體" panose="03000509000000000000" pitchFamily="65" charset="-120"/>
              </a:rPr>
              <a:t>恩師龍大大</a:t>
            </a:r>
          </a:p>
        </p:txBody>
      </p:sp>
      <p:sp>
        <p:nvSpPr>
          <p:cNvPr id="4" name="文字方塊 3"/>
          <p:cNvSpPr txBox="1"/>
          <p:nvPr/>
        </p:nvSpPr>
        <p:spPr>
          <a:xfrm>
            <a:off x="465992" y="562708"/>
            <a:ext cx="3634393" cy="369332"/>
          </a:xfrm>
          <a:prstGeom prst="rect">
            <a:avLst/>
          </a:prstGeom>
          <a:noFill/>
        </p:spPr>
        <p:txBody>
          <a:bodyPr wrap="none" rtlCol="0">
            <a:spAutoFit/>
          </a:bodyPr>
          <a:lstStyle/>
          <a:p>
            <a:r>
              <a:rPr lang="en-US" altLang="zh-TW" b="1" dirty="0">
                <a:latin typeface="Times New Roman" panose="02020603050405020304" pitchFamily="18" charset="0"/>
                <a:ea typeface="標楷體" panose="03000509000000000000" pitchFamily="65" charset="-120"/>
              </a:rPr>
              <a:t>11201</a:t>
            </a:r>
            <a:r>
              <a:rPr lang="zh-TW" altLang="en-US" b="1" dirty="0">
                <a:latin typeface="Times New Roman" panose="02020603050405020304" pitchFamily="18" charset="0"/>
                <a:ea typeface="標楷體" panose="03000509000000000000" pitchFamily="65" charset="-120"/>
              </a:rPr>
              <a:t>高等資訊安全實務</a:t>
            </a:r>
            <a:r>
              <a:rPr lang="en-US" altLang="zh-TW" b="1" dirty="0">
                <a:latin typeface="Times New Roman" panose="02020603050405020304" pitchFamily="18" charset="0"/>
                <a:ea typeface="標楷體" panose="03000509000000000000" pitchFamily="65" charset="-120"/>
              </a:rPr>
              <a:t>_</a:t>
            </a:r>
            <a:r>
              <a:rPr lang="zh-TW" altLang="en-US" b="1" dirty="0">
                <a:latin typeface="Times New Roman" panose="02020603050405020304" pitchFamily="18" charset="0"/>
                <a:ea typeface="標楷體" panose="03000509000000000000" pitchFamily="65" charset="-120"/>
              </a:rPr>
              <a:t>資工碩一</a:t>
            </a:r>
          </a:p>
        </p:txBody>
      </p:sp>
    </p:spTree>
    <p:extLst>
      <p:ext uri="{BB962C8B-B14F-4D97-AF65-F5344CB8AC3E}">
        <p14:creationId xmlns:p14="http://schemas.microsoft.com/office/powerpoint/2010/main" val="128785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0955D-75BB-4C20-83B4-6938A2DB5099}"/>
              </a:ext>
            </a:extLst>
          </p:cNvPr>
          <p:cNvSpPr>
            <a:spLocks noGrp="1"/>
          </p:cNvSpPr>
          <p:nvPr>
            <p:ph type="title"/>
          </p:nvPr>
        </p:nvSpPr>
        <p:spPr>
          <a:xfrm>
            <a:off x="168897" y="136526"/>
            <a:ext cx="4409042" cy="546306"/>
          </a:xfrm>
        </p:spPr>
        <p:txBody>
          <a:bodyPr>
            <a:normAutofit fontScale="90000"/>
          </a:bodyPr>
          <a:lstStyle/>
          <a:p>
            <a:r>
              <a:rPr lang="en-US" altLang="zh-TW" sz="32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Cyber Killing Chain</a:t>
            </a:r>
            <a:endParaRPr lang="zh-TW" altLang="en-US" sz="32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115143947"/>
              </p:ext>
            </p:extLst>
          </p:nvPr>
        </p:nvGraphicFramePr>
        <p:xfrm>
          <a:off x="4621194" y="1255584"/>
          <a:ext cx="7273467" cy="5273040"/>
        </p:xfrm>
        <a:graphic>
          <a:graphicData uri="http://schemas.openxmlformats.org/drawingml/2006/table">
            <a:tbl>
              <a:tblPr firstRow="1" bandRow="1">
                <a:tableStyleId>{5C22544A-7EE6-4342-B048-85BDC9FD1C3A}</a:tableStyleId>
              </a:tblPr>
              <a:tblGrid>
                <a:gridCol w="1787067">
                  <a:extLst>
                    <a:ext uri="{9D8B030D-6E8A-4147-A177-3AD203B41FA5}">
                      <a16:colId xmlns:a16="http://schemas.microsoft.com/office/drawing/2014/main" val="1371568623"/>
                    </a:ext>
                  </a:extLst>
                </a:gridCol>
                <a:gridCol w="5486400">
                  <a:extLst>
                    <a:ext uri="{9D8B030D-6E8A-4147-A177-3AD203B41FA5}">
                      <a16:colId xmlns:a16="http://schemas.microsoft.com/office/drawing/2014/main" val="3760210138"/>
                    </a:ext>
                  </a:extLst>
                </a:gridCol>
              </a:tblGrid>
              <a:tr h="172967">
                <a:tc gridSpan="2">
                  <a:txBody>
                    <a:bodyPr/>
                    <a:lstStyle/>
                    <a:p>
                      <a:r>
                        <a:rPr lang="zh-TW" altLang="en-US" sz="2000" dirty="0">
                          <a:solidFill>
                            <a:schemeClr val="tx1"/>
                          </a:solidFill>
                          <a:latin typeface="標楷體" panose="03000509000000000000" pitchFamily="65" charset="-120"/>
                          <a:ea typeface="標楷體" panose="03000509000000000000" pitchFamily="65" charset="-120"/>
                        </a:rPr>
                        <a:t>網路攻擊鏈</a:t>
                      </a:r>
                      <a:r>
                        <a:rPr lang="en-US" altLang="zh-TW" sz="2000" dirty="0">
                          <a:solidFill>
                            <a:schemeClr val="tx1"/>
                          </a:solidFill>
                          <a:latin typeface="標楷體" panose="03000509000000000000" pitchFamily="65" charset="-120"/>
                          <a:ea typeface="標楷體" panose="03000509000000000000" pitchFamily="65" charset="-120"/>
                        </a:rPr>
                        <a:t>(Cyber Kill Chain)</a:t>
                      </a:r>
                      <a:r>
                        <a:rPr lang="zh-TW" altLang="en-US" sz="2000" baseline="0" dirty="0">
                          <a:solidFill>
                            <a:schemeClr val="tx1"/>
                          </a:solidFill>
                          <a:latin typeface="標楷體" panose="03000509000000000000" pitchFamily="65" charset="-120"/>
                          <a:ea typeface="標楷體" panose="03000509000000000000" pitchFamily="65" charset="-120"/>
                        </a:rPr>
                        <a:t> </a:t>
                      </a:r>
                      <a:r>
                        <a:rPr lang="en-US" altLang="zh-TW" sz="2000" dirty="0">
                          <a:solidFill>
                            <a:schemeClr val="tx1"/>
                          </a:solidFill>
                          <a:latin typeface="標楷體" panose="03000509000000000000" pitchFamily="65" charset="-120"/>
                          <a:ea typeface="標楷體" panose="03000509000000000000" pitchFamily="65" charset="-120"/>
                        </a:rPr>
                        <a:t>7</a:t>
                      </a:r>
                      <a:r>
                        <a:rPr lang="zh-TW" altLang="en-US" sz="2000" dirty="0">
                          <a:solidFill>
                            <a:schemeClr val="tx1"/>
                          </a:solidFill>
                          <a:latin typeface="標楷體" panose="03000509000000000000" pitchFamily="65" charset="-120"/>
                          <a:ea typeface="標楷體" panose="03000509000000000000" pitchFamily="65" charset="-120"/>
                        </a:rPr>
                        <a:t>個環節</a:t>
                      </a:r>
                    </a:p>
                  </a:txBody>
                  <a:tcPr>
                    <a:lnB w="12700" cap="flat" cmpd="sng" algn="ctr">
                      <a:solidFill>
                        <a:schemeClr val="tx1"/>
                      </a:solidFill>
                      <a:prstDash val="solid"/>
                      <a:round/>
                      <a:headEnd type="none" w="med" len="med"/>
                      <a:tailEnd type="none" w="med" len="med"/>
                    </a:lnB>
                  </a:tcPr>
                </a:tc>
                <a:tc hMerge="1">
                  <a:txBody>
                    <a:bodyPr/>
                    <a:lstStyle/>
                    <a:p>
                      <a:endParaRPr lang="zh-TW"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6111180"/>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偵查 </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Reconnaissance</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攻擊者收集目標對象的資料，如電子郵件信箱、社群平台的資料，以找到可以下手的弱點；或是透過工具，掃描目標對象的網站、系統，得知使用的系統種類、版本</a:t>
                      </a:r>
                      <a:endParaRPr lang="en-US" altLang="zh-TW"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8888044"/>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2.</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武裝 </a:t>
                      </a:r>
                      <a:r>
                        <a:rPr lang="en-US" altLang="zh-TW" b="1" dirty="0" err="1">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Weaponization</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攻擊者使用現成的開源工具或是自行開發專屬的惡意程式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5040170"/>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3.</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遞送 </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Delivery</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攻擊者將攻擊武器送入目標的系統內，如透過釣魚信件裡的連結、夾帶木馬的盜版軟體、隨身碟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2135390"/>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4.</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漏洞利用 </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Exploitation</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確保遞送的惡意軟體，藉由目標對象的系統漏洞，得以順利開啟，並使攻擊者獲得控制權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089052"/>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5.</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安裝 </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Installation</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攻擊者確保自身可以長期控制目標的系統內，以有足夠的時間進行後續環節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1689631"/>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6.</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發令與控制 </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Command &amp; Control</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C2</a:t>
                      </a:r>
                      <a:r>
                        <a:rPr lang="en-US" altLang="zh-TW" sz="1600" b="1" baseline="0"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攻擊者潛伏在目標的系統內，收集資料，探索環境，以便審慎規劃後續行動。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22255372"/>
                  </a:ext>
                </a:extLst>
              </a:tr>
              <a:tr h="370840">
                <a:tc>
                  <a:txBody>
                    <a:bodyPr/>
                    <a:lstStyle/>
                    <a:p>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7.</a:t>
                      </a:r>
                      <a:r>
                        <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行動 </a:t>
                      </a:r>
                      <a:r>
                        <a:rPr lang="en-US" altLang="zh-TW"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Actions</a:t>
                      </a:r>
                      <a:endParaRPr lang="zh-TW" altLang="en-US"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sz="1600" b="1" dirty="0">
                          <a:solidFill>
                            <a:schemeClr val="tx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根據攻擊者的最終目標，採取行動，如破壞系統、竊取機密資料、勒索目標對象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896520"/>
                  </a:ext>
                </a:extLst>
              </a:tr>
            </a:tbl>
          </a:graphicData>
        </a:graphic>
      </p:graphicFrame>
      <p:sp>
        <p:nvSpPr>
          <p:cNvPr id="7" name="矩形 6"/>
          <p:cNvSpPr/>
          <p:nvPr/>
        </p:nvSpPr>
        <p:spPr>
          <a:xfrm>
            <a:off x="4741213" y="6467664"/>
            <a:ext cx="6301725"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rPr>
              <a:t>https://teamt5.org/tw/posts/what-is-cyber-kill-chain/</a:t>
            </a:r>
            <a:endParaRPr lang="zh-TW" altLang="en-US" dirty="0">
              <a:latin typeface="標楷體" panose="03000509000000000000" pitchFamily="65" charset="-120"/>
              <a:ea typeface="標楷體" panose="03000509000000000000" pitchFamily="65" charset="-120"/>
            </a:endParaRPr>
          </a:p>
        </p:txBody>
      </p:sp>
      <p:pic>
        <p:nvPicPr>
          <p:cNvPr id="9" name="圖片 8"/>
          <p:cNvPicPr>
            <a:picLocks noChangeAspect="1"/>
          </p:cNvPicPr>
          <p:nvPr/>
        </p:nvPicPr>
        <p:blipFill>
          <a:blip r:embed="rId2"/>
          <a:stretch>
            <a:fillRect/>
          </a:stretch>
        </p:blipFill>
        <p:spPr>
          <a:xfrm>
            <a:off x="207642" y="1070918"/>
            <a:ext cx="4097449" cy="5527431"/>
          </a:xfrm>
          <a:prstGeom prst="rect">
            <a:avLst/>
          </a:prstGeom>
        </p:spPr>
      </p:pic>
      <p:sp>
        <p:nvSpPr>
          <p:cNvPr id="10" name="矩形 9"/>
          <p:cNvSpPr/>
          <p:nvPr/>
        </p:nvSpPr>
        <p:spPr>
          <a:xfrm>
            <a:off x="5069844" y="71125"/>
            <a:ext cx="6942048" cy="584775"/>
          </a:xfrm>
          <a:prstGeom prst="rect">
            <a:avLst/>
          </a:prstGeom>
        </p:spPr>
        <p:txBody>
          <a:bodyPr wrap="square">
            <a:spAutoFit/>
          </a:bodyPr>
          <a:lstStyle/>
          <a:p>
            <a:r>
              <a:rPr lang="en-US" altLang="zh-TW" sz="1600" dirty="0">
                <a:latin typeface="標楷體" panose="03000509000000000000" pitchFamily="65" charset="-120"/>
                <a:ea typeface="標楷體" panose="03000509000000000000" pitchFamily="65" charset="-120"/>
              </a:rPr>
              <a:t>https://www.lockheedmartin.com/en-us/capabilities/cyber/cyber-kill-chain.html</a:t>
            </a:r>
            <a:endParaRPr lang="zh-TW" altLang="en-US" sz="1600" dirty="0">
              <a:latin typeface="標楷體" panose="03000509000000000000" pitchFamily="65" charset="-120"/>
              <a:ea typeface="標楷體" panose="03000509000000000000" pitchFamily="65" charset="-120"/>
            </a:endParaRPr>
          </a:p>
        </p:txBody>
      </p:sp>
      <p:sp>
        <p:nvSpPr>
          <p:cNvPr id="11" name="矩形 10"/>
          <p:cNvSpPr/>
          <p:nvPr/>
        </p:nvSpPr>
        <p:spPr>
          <a:xfrm>
            <a:off x="4624924" y="886252"/>
            <a:ext cx="480131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rPr>
              <a:t>https://en.wikipedia.org/wiki/Kill_chain</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360065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497" y="2908606"/>
            <a:ext cx="11685005" cy="3785652"/>
          </a:xfrm>
          <a:prstGeom prst="rect">
            <a:avLst/>
          </a:prstGeom>
        </p:spPr>
        <p:txBody>
          <a:bodyPr wrap="square">
            <a:spAutoFit/>
          </a:bodyPr>
          <a:lstStyle/>
          <a:p>
            <a:r>
              <a:rPr lang="en-US" altLang="zh-TW" sz="2000" b="1" dirty="0">
                <a:latin typeface="Söhne"/>
              </a:rPr>
              <a:t>S0373 Astaroth</a:t>
            </a:r>
          </a:p>
          <a:p>
            <a:r>
              <a:rPr lang="en-US" altLang="zh-TW" sz="2000" b="1" dirty="0">
                <a:latin typeface="Söhne"/>
              </a:rPr>
              <a:t>Astaroth </a:t>
            </a:r>
            <a:r>
              <a:rPr lang="zh-TW" altLang="en-US" sz="2000" b="1" dirty="0">
                <a:latin typeface="Söhne"/>
              </a:rPr>
              <a:t>在遠程域上的 </a:t>
            </a:r>
            <a:r>
              <a:rPr lang="en-US" altLang="zh-TW" sz="2000" b="1" dirty="0">
                <a:latin typeface="Söhne"/>
              </a:rPr>
              <a:t>XSL </a:t>
            </a:r>
            <a:r>
              <a:rPr lang="zh-TW" altLang="en-US" sz="2000" b="1" dirty="0">
                <a:latin typeface="Söhne"/>
              </a:rPr>
              <a:t>樣式表中執行內嵌的 </a:t>
            </a:r>
            <a:r>
              <a:rPr lang="en-US" altLang="zh-TW" sz="2000" b="1" dirty="0">
                <a:latin typeface="Söhne"/>
              </a:rPr>
              <a:t>JScript </a:t>
            </a:r>
            <a:r>
              <a:rPr lang="zh-TW" altLang="en-US" sz="2000" b="1" dirty="0">
                <a:latin typeface="Söhne"/>
              </a:rPr>
              <a:t>或 </a:t>
            </a:r>
            <a:r>
              <a:rPr lang="en-US" altLang="zh-TW" sz="2000" b="1" dirty="0">
                <a:latin typeface="Söhne"/>
              </a:rPr>
              <a:t>VBScript</a:t>
            </a:r>
            <a:r>
              <a:rPr lang="zh-TW" altLang="en-US" sz="2000" b="1" dirty="0">
                <a:latin typeface="Söhne"/>
              </a:rPr>
              <a:t>。</a:t>
            </a:r>
            <a:endParaRPr lang="en-US" altLang="zh-TW" sz="2000" b="1" dirty="0">
              <a:latin typeface="Söhne"/>
            </a:endParaRPr>
          </a:p>
          <a:p>
            <a:endParaRPr lang="en-US" altLang="zh-TW" sz="2000" b="1" dirty="0">
              <a:latin typeface="Söhne"/>
            </a:endParaRPr>
          </a:p>
          <a:p>
            <a:r>
              <a:rPr lang="en-US" altLang="zh-TW" sz="2000" b="1" dirty="0">
                <a:latin typeface="Söhne"/>
              </a:rPr>
              <a:t>G0080 Cobalt Group</a:t>
            </a:r>
          </a:p>
          <a:p>
            <a:r>
              <a:rPr lang="en-US" altLang="zh-TW" sz="2000" b="1" dirty="0">
                <a:latin typeface="Söhne"/>
              </a:rPr>
              <a:t>Cobalt Group </a:t>
            </a:r>
            <a:r>
              <a:rPr lang="zh-TW" altLang="en-US" sz="2000" b="1" dirty="0">
                <a:latin typeface="Söhne"/>
              </a:rPr>
              <a:t>使用 </a:t>
            </a:r>
            <a:r>
              <a:rPr lang="en-US" altLang="zh-TW" sz="2000" b="1" dirty="0">
                <a:latin typeface="Söhne"/>
              </a:rPr>
              <a:t>msxsl.exe </a:t>
            </a:r>
            <a:r>
              <a:rPr lang="zh-TW" altLang="en-US" sz="2000" b="1" dirty="0">
                <a:latin typeface="Söhne"/>
              </a:rPr>
              <a:t>繞過 </a:t>
            </a:r>
            <a:r>
              <a:rPr lang="en-US" altLang="zh-TW" sz="2000" b="1" dirty="0">
                <a:latin typeface="Söhne"/>
              </a:rPr>
              <a:t>AppLocker</a:t>
            </a:r>
            <a:r>
              <a:rPr lang="zh-TW" altLang="en-US" sz="2000" b="1" dirty="0">
                <a:latin typeface="Söhne"/>
              </a:rPr>
              <a:t>，並從 </a:t>
            </a:r>
            <a:r>
              <a:rPr lang="en-US" altLang="zh-TW" sz="2000" b="1" dirty="0">
                <a:latin typeface="Söhne"/>
              </a:rPr>
              <a:t>XSL </a:t>
            </a:r>
            <a:r>
              <a:rPr lang="zh-TW" altLang="en-US" sz="2000" b="1" dirty="0">
                <a:latin typeface="Söhne"/>
              </a:rPr>
              <a:t>文件中調用 </a:t>
            </a:r>
            <a:r>
              <a:rPr lang="en-US" altLang="zh-TW" sz="2000" b="1" dirty="0">
                <a:latin typeface="Söhne"/>
              </a:rPr>
              <a:t>Jscript </a:t>
            </a:r>
            <a:r>
              <a:rPr lang="zh-TW" altLang="en-US" sz="2000" b="1" dirty="0">
                <a:latin typeface="Söhne"/>
              </a:rPr>
              <a:t>代碼。</a:t>
            </a:r>
            <a:endParaRPr lang="en-US" altLang="zh-TW" sz="2000" b="1" dirty="0">
              <a:latin typeface="Söhne"/>
            </a:endParaRPr>
          </a:p>
          <a:p>
            <a:endParaRPr lang="en-US" altLang="zh-TW" sz="2000" b="1" dirty="0">
              <a:latin typeface="Söhne"/>
            </a:endParaRPr>
          </a:p>
          <a:p>
            <a:r>
              <a:rPr lang="en-US" altLang="zh-TW" sz="2000" b="1" dirty="0">
                <a:latin typeface="Söhne"/>
              </a:rPr>
              <a:t>G0126 </a:t>
            </a:r>
            <a:r>
              <a:rPr lang="en-US" altLang="zh-TW" sz="2000" b="1" dirty="0" err="1">
                <a:latin typeface="Söhne"/>
              </a:rPr>
              <a:t>Higaisa</a:t>
            </a:r>
            <a:endParaRPr lang="en-US" altLang="zh-TW" sz="2000" b="1" dirty="0">
              <a:latin typeface="Söhne"/>
            </a:endParaRPr>
          </a:p>
          <a:p>
            <a:r>
              <a:rPr lang="en-US" altLang="zh-TW" sz="2000" b="1" dirty="0" err="1">
                <a:latin typeface="Söhne"/>
              </a:rPr>
              <a:t>Higaisa</a:t>
            </a:r>
            <a:r>
              <a:rPr lang="en-US" altLang="zh-TW" sz="2000" b="1" dirty="0">
                <a:latin typeface="Söhne"/>
              </a:rPr>
              <a:t> </a:t>
            </a:r>
            <a:r>
              <a:rPr lang="zh-TW" altLang="en-US" sz="2000" b="1" dirty="0">
                <a:latin typeface="Söhne"/>
              </a:rPr>
              <a:t>使用一個 </a:t>
            </a:r>
            <a:r>
              <a:rPr lang="en-US" altLang="zh-TW" sz="2000" b="1" dirty="0">
                <a:latin typeface="Söhne"/>
              </a:rPr>
              <a:t>XSL </a:t>
            </a:r>
            <a:r>
              <a:rPr lang="zh-TW" altLang="en-US" sz="2000" b="1" dirty="0">
                <a:latin typeface="Söhne"/>
              </a:rPr>
              <a:t>文件來運行 </a:t>
            </a:r>
            <a:r>
              <a:rPr lang="en-US" altLang="zh-TW" sz="2000" b="1" dirty="0">
                <a:latin typeface="Söhne"/>
              </a:rPr>
              <a:t>VBScript </a:t>
            </a:r>
            <a:r>
              <a:rPr lang="zh-TW" altLang="en-US" sz="2000" b="1" dirty="0">
                <a:latin typeface="Söhne"/>
              </a:rPr>
              <a:t>代碼。</a:t>
            </a:r>
            <a:endParaRPr lang="en-US" altLang="zh-TW" sz="2000" b="1" dirty="0">
              <a:latin typeface="Söhne"/>
            </a:endParaRPr>
          </a:p>
          <a:p>
            <a:endParaRPr lang="en-US" altLang="zh-TW" sz="2000" b="1" dirty="0">
              <a:latin typeface="Söhne"/>
            </a:endParaRPr>
          </a:p>
          <a:p>
            <a:r>
              <a:rPr lang="en-US" altLang="zh-TW" sz="2000" b="1" dirty="0">
                <a:latin typeface="Söhne"/>
              </a:rPr>
              <a:t>C0022 Operation Dream Job</a:t>
            </a:r>
          </a:p>
          <a:p>
            <a:r>
              <a:rPr lang="zh-TW" altLang="en-US" sz="2000" b="1" dirty="0">
                <a:latin typeface="Söhne"/>
              </a:rPr>
              <a:t>在「</a:t>
            </a:r>
            <a:r>
              <a:rPr lang="en-US" altLang="zh-TW" sz="2000" b="1" dirty="0">
                <a:latin typeface="Söhne"/>
              </a:rPr>
              <a:t>Operation Dream Job</a:t>
            </a:r>
            <a:r>
              <a:rPr lang="zh-TW" altLang="en-US" sz="2000" b="1" dirty="0">
                <a:latin typeface="Söhne"/>
              </a:rPr>
              <a:t>」期間，</a:t>
            </a:r>
            <a:r>
              <a:rPr lang="en-US" altLang="zh-TW" sz="2000" b="1" dirty="0">
                <a:latin typeface="Söhne"/>
              </a:rPr>
              <a:t>Lazarus Group </a:t>
            </a:r>
            <a:r>
              <a:rPr lang="zh-TW" altLang="en-US" sz="2000" b="1" dirty="0">
                <a:latin typeface="Söhne"/>
              </a:rPr>
              <a:t>使用了遠端 </a:t>
            </a:r>
            <a:r>
              <a:rPr lang="en-US" altLang="zh-TW" sz="2000" b="1" dirty="0">
                <a:latin typeface="Söhne"/>
              </a:rPr>
              <a:t>XSL </a:t>
            </a:r>
            <a:r>
              <a:rPr lang="zh-TW" altLang="en-US" sz="2000" b="1" dirty="0">
                <a:latin typeface="Söhne"/>
              </a:rPr>
              <a:t>腳本來下載一個 </a:t>
            </a:r>
            <a:r>
              <a:rPr lang="en-US" altLang="zh-TW" sz="2000" b="1" dirty="0">
                <a:latin typeface="Söhne"/>
              </a:rPr>
              <a:t>Base64 </a:t>
            </a:r>
            <a:r>
              <a:rPr lang="zh-TW" altLang="en-US" sz="2000" b="1" dirty="0">
                <a:latin typeface="Söhne"/>
              </a:rPr>
              <a:t>編碼的 </a:t>
            </a:r>
            <a:r>
              <a:rPr lang="en-US" altLang="zh-TW" sz="2000" b="1" dirty="0">
                <a:latin typeface="Söhne"/>
              </a:rPr>
              <a:t>DLL </a:t>
            </a:r>
            <a:r>
              <a:rPr lang="zh-TW" altLang="en-US" sz="2000" b="1" dirty="0">
                <a:latin typeface="Söhne"/>
              </a:rPr>
              <a:t>自定義下載器。</a:t>
            </a:r>
          </a:p>
        </p:txBody>
      </p:sp>
      <p:pic>
        <p:nvPicPr>
          <p:cNvPr id="2" name="圖片 1">
            <a:extLst>
              <a:ext uri="{FF2B5EF4-FFF2-40B4-BE49-F238E27FC236}">
                <a16:creationId xmlns:a16="http://schemas.microsoft.com/office/drawing/2014/main" id="{DDCFCDDC-4E7D-4920-8D68-F9375F20ADF5}"/>
              </a:ext>
            </a:extLst>
          </p:cNvPr>
          <p:cNvPicPr>
            <a:picLocks noChangeAspect="1"/>
          </p:cNvPicPr>
          <p:nvPr/>
        </p:nvPicPr>
        <p:blipFill>
          <a:blip r:embed="rId2"/>
          <a:stretch>
            <a:fillRect/>
          </a:stretch>
        </p:blipFill>
        <p:spPr>
          <a:xfrm>
            <a:off x="196850" y="163742"/>
            <a:ext cx="11798300" cy="2752937"/>
          </a:xfrm>
          <a:prstGeom prst="rect">
            <a:avLst/>
          </a:prstGeom>
        </p:spPr>
      </p:pic>
    </p:spTree>
    <p:extLst>
      <p:ext uri="{BB962C8B-B14F-4D97-AF65-F5344CB8AC3E}">
        <p14:creationId xmlns:p14="http://schemas.microsoft.com/office/powerpoint/2010/main" val="8464348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97595" y="4830098"/>
            <a:ext cx="10110205" cy="1200329"/>
          </a:xfrm>
          <a:prstGeom prst="rect">
            <a:avLst/>
          </a:prstGeom>
        </p:spPr>
        <p:txBody>
          <a:bodyPr wrap="square">
            <a:spAutoFit/>
          </a:bodyPr>
          <a:lstStyle/>
          <a:p>
            <a:r>
              <a:rPr lang="en-US" altLang="zh-TW" sz="2400" b="1" dirty="0">
                <a:latin typeface="Söhne"/>
              </a:rPr>
              <a:t>ID: M1038</a:t>
            </a:r>
          </a:p>
          <a:p>
            <a:r>
              <a:rPr lang="zh-TW" altLang="en-US" sz="2400" b="1" dirty="0">
                <a:latin typeface="Söhne"/>
              </a:rPr>
              <a:t>緩解措施</a:t>
            </a:r>
            <a:r>
              <a:rPr lang="en-US" altLang="zh-TW" sz="2400" b="1" dirty="0">
                <a:latin typeface="Söhne"/>
              </a:rPr>
              <a:t>: </a:t>
            </a:r>
            <a:r>
              <a:rPr lang="zh-TW" altLang="en-US" sz="2400" b="1" dirty="0">
                <a:latin typeface="Söhne"/>
              </a:rPr>
              <a:t>執行預防</a:t>
            </a:r>
          </a:p>
          <a:p>
            <a:r>
              <a:rPr lang="zh-TW" altLang="en-US" sz="2400" b="1" dirty="0">
                <a:latin typeface="Söhne"/>
              </a:rPr>
              <a:t>描述</a:t>
            </a:r>
            <a:r>
              <a:rPr lang="en-US" altLang="zh-TW" sz="2400" b="1" dirty="0">
                <a:latin typeface="Söhne"/>
              </a:rPr>
              <a:t>: </a:t>
            </a:r>
            <a:r>
              <a:rPr lang="zh-TW" altLang="en-US" sz="2400" b="1" dirty="0">
                <a:latin typeface="Söhne"/>
              </a:rPr>
              <a:t>如果 </a:t>
            </a:r>
            <a:r>
              <a:rPr lang="en-US" altLang="zh-TW" sz="2400" b="1" dirty="0">
                <a:latin typeface="Söhne"/>
              </a:rPr>
              <a:t>msxsl.exe </a:t>
            </a:r>
            <a:r>
              <a:rPr lang="zh-TW" altLang="en-US" sz="2400" b="1" dirty="0">
                <a:latin typeface="Söhne"/>
              </a:rPr>
              <a:t>不是必需的，則應阻止其執行，以防止被敵手濫用</a:t>
            </a:r>
          </a:p>
        </p:txBody>
      </p:sp>
      <p:pic>
        <p:nvPicPr>
          <p:cNvPr id="3" name="圖片 2">
            <a:extLst>
              <a:ext uri="{FF2B5EF4-FFF2-40B4-BE49-F238E27FC236}">
                <a16:creationId xmlns:a16="http://schemas.microsoft.com/office/drawing/2014/main" id="{2A1D612C-3052-49E3-96DF-C9ABADED95FB}"/>
              </a:ext>
            </a:extLst>
          </p:cNvPr>
          <p:cNvPicPr>
            <a:picLocks noChangeAspect="1"/>
          </p:cNvPicPr>
          <p:nvPr/>
        </p:nvPicPr>
        <p:blipFill>
          <a:blip r:embed="rId2"/>
          <a:stretch>
            <a:fillRect/>
          </a:stretch>
        </p:blipFill>
        <p:spPr>
          <a:xfrm>
            <a:off x="298450" y="1675555"/>
            <a:ext cx="11798300" cy="1633074"/>
          </a:xfrm>
          <a:prstGeom prst="rect">
            <a:avLst/>
          </a:prstGeom>
        </p:spPr>
      </p:pic>
    </p:spTree>
    <p:extLst>
      <p:ext uri="{BB962C8B-B14F-4D97-AF65-F5344CB8AC3E}">
        <p14:creationId xmlns:p14="http://schemas.microsoft.com/office/powerpoint/2010/main" val="3888502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00" y="4241800"/>
            <a:ext cx="11519905" cy="1938992"/>
          </a:xfrm>
          <a:prstGeom prst="rect">
            <a:avLst/>
          </a:prstGeom>
        </p:spPr>
        <p:txBody>
          <a:bodyPr wrap="square">
            <a:spAutoFit/>
          </a:bodyPr>
          <a:lstStyle/>
          <a:p>
            <a:r>
              <a:rPr lang="en-US" altLang="zh-TW" sz="2400" b="1" dirty="0">
                <a:latin typeface="Söhne"/>
              </a:rPr>
              <a:t>ID: DS0011</a:t>
            </a:r>
          </a:p>
          <a:p>
            <a:r>
              <a:rPr lang="zh-TW" altLang="en-US" sz="2400" b="1" dirty="0">
                <a:latin typeface="Söhne"/>
              </a:rPr>
              <a:t>資料來源</a:t>
            </a:r>
            <a:r>
              <a:rPr lang="en-US" altLang="zh-TW" sz="2400" b="1" dirty="0">
                <a:latin typeface="Söhne"/>
              </a:rPr>
              <a:t>: </a:t>
            </a:r>
            <a:r>
              <a:rPr lang="zh-TW" altLang="en-US" sz="2400" b="1" dirty="0">
                <a:latin typeface="Söhne"/>
              </a:rPr>
              <a:t>模組</a:t>
            </a:r>
          </a:p>
          <a:p>
            <a:r>
              <a:rPr lang="zh-TW" altLang="en-US" sz="2400" b="1" dirty="0">
                <a:latin typeface="Söhne"/>
              </a:rPr>
              <a:t>資料組件</a:t>
            </a:r>
            <a:r>
              <a:rPr lang="en-US" altLang="zh-TW" sz="2400" b="1" dirty="0">
                <a:latin typeface="Söhne"/>
              </a:rPr>
              <a:t>: </a:t>
            </a:r>
            <a:r>
              <a:rPr lang="zh-TW" altLang="en-US" sz="2400" b="1" dirty="0">
                <a:latin typeface="Söhne"/>
              </a:rPr>
              <a:t>模組加載</a:t>
            </a:r>
          </a:p>
          <a:p>
            <a:r>
              <a:rPr lang="zh-TW" altLang="en-US" sz="2400" b="1" dirty="0">
                <a:latin typeface="Söhne"/>
              </a:rPr>
              <a:t>檢測</a:t>
            </a:r>
            <a:r>
              <a:rPr lang="en-US" altLang="zh-TW" sz="2400" b="1" dirty="0">
                <a:latin typeface="Söhne"/>
              </a:rPr>
              <a:t>: </a:t>
            </a:r>
            <a:r>
              <a:rPr lang="zh-TW" altLang="en-US" sz="2400" b="1" dirty="0">
                <a:latin typeface="Söhne"/>
              </a:rPr>
              <a:t>監控 </a:t>
            </a:r>
            <a:r>
              <a:rPr lang="en-US" altLang="zh-TW" sz="2400" b="1" dirty="0">
                <a:latin typeface="Söhne"/>
              </a:rPr>
              <a:t>DLL/PE </a:t>
            </a:r>
            <a:r>
              <a:rPr lang="zh-TW" altLang="en-US" sz="2400" b="1" dirty="0">
                <a:latin typeface="Söhne"/>
              </a:rPr>
              <a:t>檔案事件，尤其是這些二進制檔案的創建以及 </a:t>
            </a:r>
            <a:r>
              <a:rPr lang="en-US" altLang="zh-TW" sz="2400" b="1" dirty="0">
                <a:latin typeface="Söhne"/>
              </a:rPr>
              <a:t>DLL </a:t>
            </a:r>
            <a:r>
              <a:rPr lang="zh-TW" altLang="en-US" sz="2400" b="1" dirty="0">
                <a:latin typeface="Söhne"/>
              </a:rPr>
              <a:t>被加載到進程中的情況。尋找不被識別或通常不會加載到進程中的 </a:t>
            </a:r>
            <a:r>
              <a:rPr lang="en-US" altLang="zh-TW" sz="2400" b="1" dirty="0">
                <a:latin typeface="Söhne"/>
              </a:rPr>
              <a:t>DLL</a:t>
            </a:r>
            <a:r>
              <a:rPr lang="zh-TW" altLang="en-US" sz="2400" b="1" dirty="0">
                <a:latin typeface="Söhne"/>
              </a:rPr>
              <a:t>。</a:t>
            </a:r>
          </a:p>
        </p:txBody>
      </p:sp>
      <p:pic>
        <p:nvPicPr>
          <p:cNvPr id="6" name="圖片 5">
            <a:extLst>
              <a:ext uri="{FF2B5EF4-FFF2-40B4-BE49-F238E27FC236}">
                <a16:creationId xmlns:a16="http://schemas.microsoft.com/office/drawing/2014/main" id="{08019F29-958A-4819-9259-555DC4F03FA6}"/>
              </a:ext>
            </a:extLst>
          </p:cNvPr>
          <p:cNvPicPr>
            <a:picLocks noChangeAspect="1"/>
          </p:cNvPicPr>
          <p:nvPr/>
        </p:nvPicPr>
        <p:blipFill>
          <a:blip r:embed="rId2"/>
          <a:stretch>
            <a:fillRect/>
          </a:stretch>
        </p:blipFill>
        <p:spPr>
          <a:xfrm>
            <a:off x="636220" y="1070609"/>
            <a:ext cx="11339663" cy="2444327"/>
          </a:xfrm>
          <a:prstGeom prst="rect">
            <a:avLst/>
          </a:prstGeom>
        </p:spPr>
      </p:pic>
    </p:spTree>
    <p:extLst>
      <p:ext uri="{BB962C8B-B14F-4D97-AF65-F5344CB8AC3E}">
        <p14:creationId xmlns:p14="http://schemas.microsoft.com/office/powerpoint/2010/main" val="4239539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2095" y="3924301"/>
            <a:ext cx="11519905" cy="2308324"/>
          </a:xfrm>
          <a:prstGeom prst="rect">
            <a:avLst/>
          </a:prstGeom>
        </p:spPr>
        <p:txBody>
          <a:bodyPr wrap="square">
            <a:spAutoFit/>
          </a:bodyPr>
          <a:lstStyle/>
          <a:p>
            <a:r>
              <a:rPr lang="en-US" altLang="zh-TW" sz="2400" b="1" dirty="0">
                <a:latin typeface="Söhne"/>
              </a:rPr>
              <a:t>ID: DS0009</a:t>
            </a:r>
          </a:p>
          <a:p>
            <a:r>
              <a:rPr lang="zh-TW" altLang="en-US" sz="2400" b="1" dirty="0">
                <a:latin typeface="Söhne"/>
              </a:rPr>
              <a:t>資料來源</a:t>
            </a:r>
            <a:r>
              <a:rPr lang="en-US" altLang="zh-TW" sz="2400" b="1" dirty="0">
                <a:latin typeface="Söhne"/>
              </a:rPr>
              <a:t>: </a:t>
            </a:r>
            <a:r>
              <a:rPr lang="zh-TW" altLang="en-US" sz="2400" b="1" dirty="0">
                <a:latin typeface="Söhne"/>
              </a:rPr>
              <a:t>進程</a:t>
            </a:r>
          </a:p>
          <a:p>
            <a:r>
              <a:rPr lang="zh-TW" altLang="en-US" sz="2400" b="1" dirty="0">
                <a:latin typeface="Söhne"/>
              </a:rPr>
              <a:t>資料組件</a:t>
            </a:r>
            <a:r>
              <a:rPr lang="en-US" altLang="zh-TW" sz="2400" b="1" dirty="0">
                <a:latin typeface="Söhne"/>
              </a:rPr>
              <a:t>: </a:t>
            </a:r>
            <a:r>
              <a:rPr lang="zh-TW" altLang="en-US" sz="2400" b="1" dirty="0">
                <a:latin typeface="Söhne"/>
              </a:rPr>
              <a:t>進程創建</a:t>
            </a:r>
          </a:p>
          <a:p>
            <a:r>
              <a:rPr lang="zh-TW" altLang="en-US" sz="2400" b="1" dirty="0">
                <a:latin typeface="Söhne"/>
              </a:rPr>
              <a:t>檢測</a:t>
            </a:r>
            <a:r>
              <a:rPr lang="en-US" altLang="zh-TW" sz="2400" b="1" dirty="0">
                <a:latin typeface="Söhne"/>
              </a:rPr>
              <a:t>: </a:t>
            </a:r>
            <a:r>
              <a:rPr lang="zh-TW" altLang="en-US" sz="2400" b="1" dirty="0">
                <a:latin typeface="Söhne"/>
              </a:rPr>
              <a:t>使用進程監控來監控 </a:t>
            </a:r>
            <a:r>
              <a:rPr lang="en-US" altLang="zh-TW" sz="2400" b="1" dirty="0">
                <a:latin typeface="Söhne"/>
              </a:rPr>
              <a:t>msxsl.exe </a:t>
            </a:r>
            <a:r>
              <a:rPr lang="zh-TW" altLang="en-US" sz="2400" b="1" dirty="0">
                <a:latin typeface="Söhne"/>
              </a:rPr>
              <a:t>和 </a:t>
            </a:r>
            <a:r>
              <a:rPr lang="en-US" altLang="zh-TW" sz="2400" b="1" dirty="0">
                <a:latin typeface="Söhne"/>
              </a:rPr>
              <a:t>wmic.exe </a:t>
            </a:r>
            <a:r>
              <a:rPr lang="zh-TW" altLang="en-US" sz="2400" b="1" dirty="0">
                <a:latin typeface="Söhne"/>
              </a:rPr>
              <a:t>的執行和參數。在腳本調用前後使用的命令參數也可能有助於確定正在加載的有效負荷的來源和目的。在不用於開發、調試和逆向工程的系統上發現 </a:t>
            </a:r>
            <a:r>
              <a:rPr lang="en-US" altLang="zh-TW" sz="2400" b="1" dirty="0">
                <a:latin typeface="Söhne"/>
              </a:rPr>
              <a:t>msxsl.exe </a:t>
            </a:r>
            <a:r>
              <a:rPr lang="zh-TW" altLang="en-US" sz="2400" b="1" dirty="0">
                <a:latin typeface="Söhne"/>
              </a:rPr>
              <a:t>或其他可用於代理執行的工具可能是可疑的。</a:t>
            </a:r>
          </a:p>
        </p:txBody>
      </p:sp>
      <p:pic>
        <p:nvPicPr>
          <p:cNvPr id="6" name="圖片 5">
            <a:extLst>
              <a:ext uri="{FF2B5EF4-FFF2-40B4-BE49-F238E27FC236}">
                <a16:creationId xmlns:a16="http://schemas.microsoft.com/office/drawing/2014/main" id="{08019F29-958A-4819-9259-555DC4F03FA6}"/>
              </a:ext>
            </a:extLst>
          </p:cNvPr>
          <p:cNvPicPr>
            <a:picLocks noChangeAspect="1"/>
          </p:cNvPicPr>
          <p:nvPr/>
        </p:nvPicPr>
        <p:blipFill>
          <a:blip r:embed="rId2"/>
          <a:stretch>
            <a:fillRect/>
          </a:stretch>
        </p:blipFill>
        <p:spPr>
          <a:xfrm>
            <a:off x="546100" y="489373"/>
            <a:ext cx="11339663" cy="2444327"/>
          </a:xfrm>
          <a:prstGeom prst="rect">
            <a:avLst/>
          </a:prstGeom>
        </p:spPr>
      </p:pic>
    </p:spTree>
    <p:extLst>
      <p:ext uri="{BB962C8B-B14F-4D97-AF65-F5344CB8AC3E}">
        <p14:creationId xmlns:p14="http://schemas.microsoft.com/office/powerpoint/2010/main" val="1637895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13609" y="686306"/>
            <a:ext cx="6236992" cy="3046988"/>
          </a:xfrm>
          <a:prstGeom prst="rect">
            <a:avLst/>
          </a:prstGeom>
        </p:spPr>
        <p:txBody>
          <a:bodyPr wrap="square">
            <a:spAutoFit/>
          </a:bodyPr>
          <a:lstStyle/>
          <a:p>
            <a:r>
              <a:rPr lang="en-US" altLang="zh-TW" sz="2400" b="1" dirty="0">
                <a:latin typeface="Söhne"/>
              </a:rPr>
              <a:t>ID: T1220</a:t>
            </a:r>
          </a:p>
          <a:p>
            <a:r>
              <a:rPr lang="zh-TW" altLang="en-US" sz="2400" b="1" dirty="0">
                <a:latin typeface="Söhne"/>
              </a:rPr>
              <a:t>子技術：無子技術</a:t>
            </a:r>
          </a:p>
          <a:p>
            <a:r>
              <a:rPr lang="zh-TW" altLang="en-US" sz="2400" b="1" dirty="0">
                <a:latin typeface="Söhne"/>
              </a:rPr>
              <a:t>策略：防禦規避</a:t>
            </a:r>
          </a:p>
          <a:p>
            <a:r>
              <a:rPr lang="zh-TW" altLang="en-US" sz="2400" b="1" dirty="0">
                <a:latin typeface="Söhne"/>
              </a:rPr>
              <a:t>平台：</a:t>
            </a:r>
            <a:r>
              <a:rPr lang="en-US" altLang="zh-TW" sz="2400" b="1" dirty="0">
                <a:latin typeface="Söhne"/>
              </a:rPr>
              <a:t>Windows</a:t>
            </a:r>
          </a:p>
          <a:p>
            <a:r>
              <a:rPr lang="zh-TW" altLang="en-US" sz="2400" b="1" dirty="0">
                <a:latin typeface="Söhne"/>
              </a:rPr>
              <a:t>系統要求：</a:t>
            </a:r>
            <a:r>
              <a:rPr lang="en-US" altLang="zh-TW" sz="2400" b="1" dirty="0">
                <a:latin typeface="Söhne"/>
              </a:rPr>
              <a:t>Microsoft Core XML Services (MSXML) </a:t>
            </a:r>
            <a:r>
              <a:rPr lang="zh-TW" altLang="en-US" sz="2400" b="1" dirty="0">
                <a:latin typeface="Söhne"/>
              </a:rPr>
              <a:t>或訪問 </a:t>
            </a:r>
            <a:r>
              <a:rPr lang="en-US" altLang="zh-TW" sz="2400" b="1" dirty="0">
                <a:latin typeface="Söhne"/>
              </a:rPr>
              <a:t>wmic.exe</a:t>
            </a:r>
          </a:p>
          <a:p>
            <a:r>
              <a:rPr lang="zh-TW" altLang="en-US" sz="2400" b="1" dirty="0">
                <a:latin typeface="Söhne"/>
              </a:rPr>
              <a:t>規避的防禦：防病毒、應用控制、數位證書驗證</a:t>
            </a:r>
          </a:p>
        </p:txBody>
      </p:sp>
      <p:pic>
        <p:nvPicPr>
          <p:cNvPr id="7" name="圖片 6">
            <a:extLst>
              <a:ext uri="{FF2B5EF4-FFF2-40B4-BE49-F238E27FC236}">
                <a16:creationId xmlns:a16="http://schemas.microsoft.com/office/drawing/2014/main" id="{6D0A45C1-72B0-4C2C-86EE-ED3F87D52A3A}"/>
              </a:ext>
            </a:extLst>
          </p:cNvPr>
          <p:cNvPicPr>
            <a:picLocks noChangeAspect="1"/>
          </p:cNvPicPr>
          <p:nvPr/>
        </p:nvPicPr>
        <p:blipFill>
          <a:blip r:embed="rId2"/>
          <a:stretch>
            <a:fillRect/>
          </a:stretch>
        </p:blipFill>
        <p:spPr>
          <a:xfrm>
            <a:off x="306091" y="180692"/>
            <a:ext cx="4239217" cy="4058216"/>
          </a:xfrm>
          <a:prstGeom prst="rect">
            <a:avLst/>
          </a:prstGeom>
        </p:spPr>
      </p:pic>
    </p:spTree>
    <p:extLst>
      <p:ext uri="{BB962C8B-B14F-4D97-AF65-F5344CB8AC3E}">
        <p14:creationId xmlns:p14="http://schemas.microsoft.com/office/powerpoint/2010/main" val="37694527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憑證存取</a:t>
            </a:r>
            <a:r>
              <a:rPr lang="en-US" altLang="zh-TW" sz="3200" b="1" dirty="0">
                <a:latin typeface="標楷體" panose="03000509000000000000" pitchFamily="65" charset="-120"/>
                <a:ea typeface="標楷體" panose="03000509000000000000" pitchFamily="65" charset="-120"/>
              </a:rPr>
              <a:t>Credential Access</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17</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Adversary-in-the-Middle (3) </a:t>
            </a:r>
            <a:r>
              <a:rPr lang="zh-TW" altLang="en-US" sz="2800" dirty="0">
                <a:latin typeface="標楷體" panose="03000509000000000000" pitchFamily="65" charset="-120"/>
                <a:ea typeface="標楷體" panose="03000509000000000000" pitchFamily="65" charset="-120"/>
              </a:rPr>
              <a:t>中間人攻擊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Brute Force (4) </a:t>
            </a:r>
            <a:r>
              <a:rPr lang="zh-TW" altLang="en-US" sz="2800" dirty="0">
                <a:latin typeface="標楷體" panose="03000509000000000000" pitchFamily="65" charset="-120"/>
                <a:ea typeface="標楷體" panose="03000509000000000000" pitchFamily="65" charset="-120"/>
              </a:rPr>
              <a:t>暴力破解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Credentials from Password Stores (5) </a:t>
            </a:r>
            <a:r>
              <a:rPr lang="zh-TW" altLang="en-US" sz="2800" dirty="0">
                <a:latin typeface="標楷體" panose="03000509000000000000" pitchFamily="65" charset="-120"/>
                <a:ea typeface="標楷體" panose="03000509000000000000" pitchFamily="65" charset="-120"/>
              </a:rPr>
              <a:t>從密碼儲存中取得憑證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Exploitation for Credential Access </a:t>
            </a:r>
            <a:r>
              <a:rPr lang="zh-TW" altLang="en-US" sz="2800" dirty="0">
                <a:latin typeface="標楷體" panose="03000509000000000000" pitchFamily="65" charset="-120"/>
                <a:ea typeface="標楷體" panose="03000509000000000000" pitchFamily="65" charset="-120"/>
              </a:rPr>
              <a:t>利用取得憑證</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Forced Authentication </a:t>
            </a:r>
            <a:r>
              <a:rPr lang="zh-TW" altLang="en-US" sz="2800" dirty="0">
                <a:latin typeface="標楷體" panose="03000509000000000000" pitchFamily="65" charset="-120"/>
                <a:ea typeface="標楷體" panose="03000509000000000000" pitchFamily="65" charset="-120"/>
              </a:rPr>
              <a:t>強制認證</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Forge Web Credentials (2) </a:t>
            </a:r>
            <a:r>
              <a:rPr lang="zh-TW" altLang="en-US" sz="2800" dirty="0">
                <a:latin typeface="標楷體" panose="03000509000000000000" pitchFamily="65" charset="-120"/>
                <a:ea typeface="標楷體" panose="03000509000000000000" pitchFamily="65" charset="-120"/>
              </a:rPr>
              <a:t>偽造</a:t>
            </a:r>
            <a:r>
              <a:rPr lang="en-US" altLang="zh-TW" sz="2800" dirty="0">
                <a:latin typeface="標楷體" panose="03000509000000000000" pitchFamily="65" charset="-120"/>
                <a:ea typeface="標楷體" panose="03000509000000000000" pitchFamily="65" charset="-120"/>
              </a:rPr>
              <a:t>Web</a:t>
            </a:r>
            <a:r>
              <a:rPr lang="zh-TW" altLang="en-US" sz="2800" dirty="0">
                <a:latin typeface="標楷體" panose="03000509000000000000" pitchFamily="65" charset="-120"/>
                <a:ea typeface="標楷體" panose="03000509000000000000" pitchFamily="65" charset="-120"/>
              </a:rPr>
              <a:t>憑證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Input Capture (4) </a:t>
            </a:r>
            <a:r>
              <a:rPr lang="zh-TW" altLang="en-US" sz="2800" dirty="0">
                <a:latin typeface="標楷體" panose="03000509000000000000" pitchFamily="65" charset="-120"/>
                <a:ea typeface="標楷體" panose="03000509000000000000" pitchFamily="65" charset="-120"/>
              </a:rPr>
              <a:t>輸入擷取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Modify Authentication Process (8) </a:t>
            </a:r>
            <a:r>
              <a:rPr lang="zh-TW" altLang="en-US" sz="2800" dirty="0">
                <a:latin typeface="標楷體" panose="03000509000000000000" pitchFamily="65" charset="-120"/>
                <a:ea typeface="標楷體" panose="03000509000000000000" pitchFamily="65" charset="-120"/>
              </a:rPr>
              <a:t>修改認證流程</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Multi-Factor Authentication Interception </a:t>
            </a:r>
            <a:r>
              <a:rPr lang="zh-TW" altLang="en-US" sz="2800" dirty="0">
                <a:latin typeface="標楷體" panose="03000509000000000000" pitchFamily="65" charset="-120"/>
                <a:ea typeface="標楷體" panose="03000509000000000000" pitchFamily="65" charset="-120"/>
              </a:rPr>
              <a:t>多因子認證攔截</a:t>
            </a:r>
          </a:p>
        </p:txBody>
      </p:sp>
    </p:spTree>
    <p:extLst>
      <p:ext uri="{BB962C8B-B14F-4D97-AF65-F5344CB8AC3E}">
        <p14:creationId xmlns:p14="http://schemas.microsoft.com/office/powerpoint/2010/main" val="21795280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98585" y="210026"/>
            <a:ext cx="11793415"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憑證存取</a:t>
            </a:r>
            <a:r>
              <a:rPr lang="en-US" altLang="zh-TW" sz="3200" b="1" dirty="0">
                <a:latin typeface="標楷體" panose="03000509000000000000" pitchFamily="65" charset="-120"/>
                <a:ea typeface="標楷體" panose="03000509000000000000" pitchFamily="65" charset="-120"/>
              </a:rPr>
              <a:t>Credential Access</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17</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Multi-Factor Authentication Request Generation </a:t>
            </a:r>
            <a:r>
              <a:rPr lang="zh-TW" altLang="en-US" sz="2800" dirty="0">
                <a:latin typeface="標楷體" panose="03000509000000000000" pitchFamily="65" charset="-120"/>
                <a:ea typeface="標楷體" panose="03000509000000000000" pitchFamily="65" charset="-120"/>
              </a:rPr>
              <a:t>多因素認證請求生成</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Network Sniffing </a:t>
            </a:r>
            <a:r>
              <a:rPr lang="zh-TW" altLang="en-US" sz="2800" dirty="0">
                <a:latin typeface="標楷體" panose="03000509000000000000" pitchFamily="65" charset="-120"/>
                <a:ea typeface="標楷體" panose="03000509000000000000" pitchFamily="65" charset="-120"/>
              </a:rPr>
              <a:t>網路嗅探</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OS Credential Dumping (8) </a:t>
            </a:r>
            <a:r>
              <a:rPr lang="zh-TW" altLang="en-US" sz="2800" dirty="0">
                <a:latin typeface="標楷體" panose="03000509000000000000" pitchFamily="65" charset="-120"/>
                <a:ea typeface="標楷體" panose="03000509000000000000" pitchFamily="65" charset="-120"/>
              </a:rPr>
              <a:t>作業系統憑證轉儲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Steal Application Access Token </a:t>
            </a:r>
            <a:r>
              <a:rPr lang="zh-TW" altLang="en-US" sz="2800" dirty="0">
                <a:latin typeface="標楷體" panose="03000509000000000000" pitchFamily="65" charset="-120"/>
                <a:ea typeface="標楷體" panose="03000509000000000000" pitchFamily="65" charset="-120"/>
              </a:rPr>
              <a:t>竊取應用程式存取權令牌</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Steal or Forge Authentication Certificates </a:t>
            </a:r>
            <a:r>
              <a:rPr lang="zh-TW" altLang="en-US" sz="2800" dirty="0">
                <a:latin typeface="標楷體" panose="03000509000000000000" pitchFamily="65" charset="-120"/>
                <a:ea typeface="標楷體" panose="03000509000000000000" pitchFamily="65" charset="-120"/>
              </a:rPr>
              <a:t>竊取或偽造認證證書</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Steal or Forge Kerberos Tickets (4) </a:t>
            </a:r>
            <a:r>
              <a:rPr lang="zh-TW" altLang="en-US" sz="2800" dirty="0">
                <a:latin typeface="標楷體" panose="03000509000000000000" pitchFamily="65" charset="-120"/>
                <a:ea typeface="標楷體" panose="03000509000000000000" pitchFamily="65" charset="-120"/>
              </a:rPr>
              <a:t>竊取或偽造</a:t>
            </a:r>
            <a:r>
              <a:rPr lang="en-US" altLang="zh-TW" sz="2800" dirty="0">
                <a:latin typeface="標楷體" panose="03000509000000000000" pitchFamily="65" charset="-120"/>
                <a:ea typeface="標楷體" panose="03000509000000000000" pitchFamily="65" charset="-120"/>
              </a:rPr>
              <a:t>Kerberos</a:t>
            </a:r>
            <a:r>
              <a:rPr lang="zh-TW" altLang="en-US" sz="2800" dirty="0">
                <a:latin typeface="標楷體" panose="03000509000000000000" pitchFamily="65" charset="-120"/>
                <a:ea typeface="標楷體" panose="03000509000000000000" pitchFamily="65" charset="-120"/>
              </a:rPr>
              <a:t>票證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Steal Web Session Cookie </a:t>
            </a:r>
            <a:r>
              <a:rPr lang="zh-TW" altLang="en-US" sz="2800" dirty="0">
                <a:latin typeface="標楷體" panose="03000509000000000000" pitchFamily="65" charset="-120"/>
                <a:ea typeface="標楷體" panose="03000509000000000000" pitchFamily="65" charset="-120"/>
              </a:rPr>
              <a:t>竊取</a:t>
            </a:r>
            <a:r>
              <a:rPr lang="en-US" altLang="zh-TW" sz="2800" dirty="0">
                <a:latin typeface="標楷體" panose="03000509000000000000" pitchFamily="65" charset="-120"/>
                <a:ea typeface="標楷體" panose="03000509000000000000" pitchFamily="65" charset="-120"/>
              </a:rPr>
              <a:t>Web</a:t>
            </a:r>
            <a:r>
              <a:rPr lang="zh-TW" altLang="en-US" sz="2800" dirty="0">
                <a:latin typeface="標楷體" panose="03000509000000000000" pitchFamily="65" charset="-120"/>
                <a:ea typeface="標楷體" panose="03000509000000000000" pitchFamily="65" charset="-120"/>
              </a:rPr>
              <a:t>會話</a:t>
            </a:r>
            <a:r>
              <a:rPr lang="en-US" altLang="zh-TW" sz="2800" dirty="0">
                <a:latin typeface="標楷體" panose="03000509000000000000" pitchFamily="65" charset="-120"/>
                <a:ea typeface="標楷體" panose="03000509000000000000" pitchFamily="65" charset="-120"/>
              </a:rPr>
              <a:t>cookie</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Unsecured Credentials (8) </a:t>
            </a:r>
            <a:r>
              <a:rPr lang="zh-TW" altLang="en-US" sz="2800" dirty="0">
                <a:latin typeface="標楷體" panose="03000509000000000000" pitchFamily="65" charset="-120"/>
                <a:ea typeface="標楷體" panose="03000509000000000000" pitchFamily="65" charset="-120"/>
              </a:rPr>
              <a:t>未加密的憑證 </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719281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89837" y="1809532"/>
            <a:ext cx="11412325" cy="347787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攻擊手可能試圖通過生成發送給用戶的多因素認證（</a:t>
            </a:r>
            <a:r>
              <a:rPr lang="en-US" altLang="zh-TW" sz="2000" dirty="0">
                <a:latin typeface="標楷體" panose="03000509000000000000" pitchFamily="65" charset="-120"/>
                <a:ea typeface="標楷體" panose="03000509000000000000" pitchFamily="65" charset="-120"/>
              </a:rPr>
              <a:t>MFA</a:t>
            </a:r>
            <a:r>
              <a:rPr lang="zh-TW" altLang="en-US" sz="2000" dirty="0">
                <a:latin typeface="標楷體" panose="03000509000000000000" pitchFamily="65" charset="-120"/>
                <a:ea typeface="標楷體" panose="03000509000000000000" pitchFamily="65" charset="-120"/>
              </a:rPr>
              <a:t>）請求，來繞過多因素認證機制，並獲取帳戶訪問權限。</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如果攻擊手擁有合法帳戶的憑證，但缺乏作為附加憑證和安全控制所需的二因素認證（</a:t>
            </a:r>
            <a:r>
              <a:rPr lang="en-US" altLang="zh-TW" sz="2000" dirty="0">
                <a:latin typeface="標楷體" panose="03000509000000000000" pitchFamily="65" charset="-120"/>
                <a:ea typeface="標楷體" panose="03000509000000000000" pitchFamily="65" charset="-120"/>
              </a:rPr>
              <a:t>2FA</a:t>
            </a:r>
            <a:r>
              <a:rPr lang="zh-TW" altLang="en-US" sz="2000" dirty="0">
                <a:latin typeface="標楷體" panose="03000509000000000000" pitchFamily="65" charset="-120"/>
                <a:ea typeface="標楷體" panose="03000509000000000000" pitchFamily="65" charset="-120"/>
              </a:rPr>
              <a:t>）或多因素認證（</a:t>
            </a:r>
            <a:r>
              <a:rPr lang="en-US" altLang="zh-TW" sz="2000" dirty="0">
                <a:latin typeface="標楷體" panose="03000509000000000000" pitchFamily="65" charset="-120"/>
                <a:ea typeface="標楷體" panose="03000509000000000000" pitchFamily="65" charset="-120"/>
              </a:rPr>
              <a:t>MFA</a:t>
            </a:r>
            <a:r>
              <a:rPr lang="zh-TW" altLang="en-US" sz="2000" dirty="0">
                <a:latin typeface="標楷體" panose="03000509000000000000" pitchFamily="65" charset="-120"/>
                <a:ea typeface="標楷體" panose="03000509000000000000" pitchFamily="65" charset="-120"/>
              </a:rPr>
              <a:t>）機制的訪問權限，他們可能無法完成登錄過程。</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為了規避這一點，敵手可能會濫用自動生成推送通知到諸如</a:t>
            </a:r>
            <a:r>
              <a:rPr lang="en-US" altLang="zh-TW" sz="2000" dirty="0">
                <a:latin typeface="標楷體" panose="03000509000000000000" pitchFamily="65" charset="-120"/>
                <a:ea typeface="標楷體" panose="03000509000000000000" pitchFamily="65" charset="-120"/>
              </a:rPr>
              <a:t>Duo Push</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Microsoft Authenticator</a:t>
            </a:r>
            <a:r>
              <a:rPr lang="zh-TW" altLang="en-US" sz="2000" dirty="0">
                <a:latin typeface="標楷體" panose="03000509000000000000" pitchFamily="65" charset="-120"/>
                <a:ea typeface="標楷體" panose="03000509000000000000" pitchFamily="65" charset="-120"/>
              </a:rPr>
              <a:t>、</a:t>
            </a:r>
            <a:r>
              <a:rPr lang="en-US" altLang="zh-TW" sz="2000" dirty="0" err="1">
                <a:latin typeface="標楷體" panose="03000509000000000000" pitchFamily="65" charset="-120"/>
                <a:ea typeface="標楷體" panose="03000509000000000000" pitchFamily="65" charset="-120"/>
              </a:rPr>
              <a:t>Okta</a:t>
            </a:r>
            <a:r>
              <a:rPr lang="zh-TW" altLang="en-US" sz="2000" dirty="0">
                <a:latin typeface="標楷體" panose="03000509000000000000" pitchFamily="65" charset="-120"/>
                <a:ea typeface="標楷體" panose="03000509000000000000" pitchFamily="65" charset="-120"/>
              </a:rPr>
              <a:t>或類似服務的</a:t>
            </a:r>
            <a:r>
              <a:rPr lang="en-US" altLang="zh-TW" sz="2000" dirty="0">
                <a:latin typeface="標楷體" panose="03000509000000000000" pitchFamily="65" charset="-120"/>
                <a:ea typeface="標楷體" panose="03000509000000000000" pitchFamily="65" charset="-120"/>
              </a:rPr>
              <a:t>MFA</a:t>
            </a:r>
            <a:r>
              <a:rPr lang="zh-TW" altLang="en-US" sz="2000" dirty="0">
                <a:latin typeface="標楷體" panose="03000509000000000000" pitchFamily="65" charset="-120"/>
                <a:ea typeface="標楷體" panose="03000509000000000000" pitchFamily="65" charset="-120"/>
              </a:rPr>
              <a:t>服務，讓用戶授予他們訪問自己帳戶的權限。</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在某些情況下，攻擊手可能會持續重複登錄嘗試，以此向用戶轟炸</a:t>
            </a:r>
            <a:r>
              <a:rPr lang="en-US" altLang="zh-TW" sz="2000" dirty="0">
                <a:latin typeface="標楷體" panose="03000509000000000000" pitchFamily="65" charset="-120"/>
                <a:ea typeface="標楷體" panose="03000509000000000000" pitchFamily="65" charset="-120"/>
              </a:rPr>
              <a:t>MFA</a:t>
            </a:r>
            <a:r>
              <a:rPr lang="zh-TW" altLang="en-US" sz="2000" dirty="0">
                <a:latin typeface="標楷體" panose="03000509000000000000" pitchFamily="65" charset="-120"/>
                <a:ea typeface="標楷體" panose="03000509000000000000" pitchFamily="65" charset="-120"/>
              </a:rPr>
              <a:t>推送通知、短信和電話呼叫，最終可能導致用戶因應“</a:t>
            </a:r>
            <a:r>
              <a:rPr lang="en-US" altLang="zh-TW" sz="2000" dirty="0">
                <a:latin typeface="標楷體" panose="03000509000000000000" pitchFamily="65" charset="-120"/>
                <a:ea typeface="標楷體" panose="03000509000000000000" pitchFamily="65" charset="-120"/>
              </a:rPr>
              <a:t>MFA</a:t>
            </a:r>
            <a:r>
              <a:rPr lang="zh-TW" altLang="en-US" sz="2000" dirty="0">
                <a:latin typeface="標楷體" panose="03000509000000000000" pitchFamily="65" charset="-120"/>
                <a:ea typeface="標楷體" panose="03000509000000000000" pitchFamily="65" charset="-120"/>
              </a:rPr>
              <a:t>疲勞”而接受認證請求。</a:t>
            </a:r>
            <a:endParaRPr lang="en-US" altLang="zh-TW" sz="2000" dirty="0">
              <a:latin typeface="標楷體" panose="03000509000000000000" pitchFamily="65" charset="-120"/>
              <a:ea typeface="標楷體" panose="03000509000000000000" pitchFamily="65" charset="-120"/>
            </a:endParaRPr>
          </a:p>
        </p:txBody>
      </p:sp>
      <p:sp>
        <p:nvSpPr>
          <p:cNvPr id="8" name="矩形 7"/>
          <p:cNvSpPr/>
          <p:nvPr/>
        </p:nvSpPr>
        <p:spPr>
          <a:xfrm>
            <a:off x="1480473" y="339487"/>
            <a:ext cx="8590627" cy="1309269"/>
          </a:xfrm>
          <a:prstGeom prst="rect">
            <a:avLst/>
          </a:prstGeom>
        </p:spPr>
        <p:txBody>
          <a:bodyPr wrap="square">
            <a:spAutoFit/>
          </a:bodyPr>
          <a:lstStyle/>
          <a:p>
            <a:pPr>
              <a:lnSpc>
                <a:spcPct val="150000"/>
              </a:lnSpc>
            </a:pPr>
            <a:r>
              <a:rPr lang="en-US" altLang="zh-TW" sz="2800" dirty="0">
                <a:latin typeface="標楷體" panose="03000509000000000000" pitchFamily="65" charset="-120"/>
                <a:ea typeface="標楷體" panose="03000509000000000000" pitchFamily="65" charset="-120"/>
              </a:rPr>
              <a:t>Multi-Factor Authentication Request Generation </a:t>
            </a:r>
            <a:r>
              <a:rPr lang="zh-TW" altLang="en-US" sz="2800" dirty="0">
                <a:latin typeface="標楷體" panose="03000509000000000000" pitchFamily="65" charset="-120"/>
                <a:ea typeface="標楷體" panose="03000509000000000000" pitchFamily="65" charset="-120"/>
              </a:rPr>
              <a:t>多因素認證請求生成</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1852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6200" y="3072348"/>
            <a:ext cx="11685005" cy="3785652"/>
          </a:xfrm>
          <a:prstGeom prst="rect">
            <a:avLst/>
          </a:prstGeom>
        </p:spPr>
        <p:txBody>
          <a:bodyPr wrap="square">
            <a:spAutoFit/>
          </a:bodyPr>
          <a:lstStyle/>
          <a:p>
            <a:r>
              <a:rPr lang="en-US" altLang="zh-TW" sz="2000" b="1" dirty="0">
                <a:latin typeface="Söhne"/>
              </a:rPr>
              <a:t>G0016 APT29</a:t>
            </a:r>
          </a:p>
          <a:p>
            <a:r>
              <a:rPr lang="en-US" altLang="zh-TW" sz="2000" b="1" dirty="0">
                <a:latin typeface="Söhne"/>
              </a:rPr>
              <a:t>APT29 </a:t>
            </a:r>
            <a:r>
              <a:rPr lang="zh-TW" altLang="en-US" sz="2000" b="1" dirty="0">
                <a:latin typeface="Söhne"/>
              </a:rPr>
              <a:t>利用重複的 </a:t>
            </a:r>
            <a:r>
              <a:rPr lang="en-US" altLang="zh-TW" sz="2000" b="1" dirty="0">
                <a:latin typeface="Söhne"/>
              </a:rPr>
              <a:t>MFA </a:t>
            </a:r>
            <a:r>
              <a:rPr lang="zh-TW" altLang="en-US" sz="2000" b="1" dirty="0">
                <a:latin typeface="Söhne"/>
              </a:rPr>
              <a:t>請求來取得受害者帳號的訪問權限。</a:t>
            </a:r>
            <a:endParaRPr lang="en-US" altLang="zh-TW" sz="2000" b="1" dirty="0">
              <a:latin typeface="Söhne"/>
            </a:endParaRPr>
          </a:p>
          <a:p>
            <a:endParaRPr lang="en-US" altLang="zh-TW" sz="2000" b="1" dirty="0">
              <a:latin typeface="Söhne"/>
            </a:endParaRPr>
          </a:p>
          <a:p>
            <a:r>
              <a:rPr lang="en-US" altLang="zh-TW" sz="2000" b="1" dirty="0">
                <a:latin typeface="Söhne"/>
              </a:rPr>
              <a:t>C0027 </a:t>
            </a:r>
            <a:r>
              <a:rPr lang="en-US" altLang="zh-TW" sz="2000" b="1" dirty="0" err="1">
                <a:latin typeface="Söhne"/>
              </a:rPr>
              <a:t>C0027</a:t>
            </a:r>
            <a:endParaRPr lang="en-US" altLang="zh-TW" sz="2000" b="1" dirty="0">
              <a:latin typeface="Söhne"/>
            </a:endParaRPr>
          </a:p>
          <a:p>
            <a:r>
              <a:rPr lang="zh-TW" altLang="en-US" sz="2000" b="1" dirty="0">
                <a:latin typeface="Söhne"/>
              </a:rPr>
              <a:t>在 </a:t>
            </a:r>
            <a:r>
              <a:rPr lang="en-US" altLang="zh-TW" sz="2000" b="1" dirty="0">
                <a:latin typeface="Söhne"/>
              </a:rPr>
              <a:t>C0027 </a:t>
            </a:r>
            <a:r>
              <a:rPr lang="zh-TW" altLang="en-US" sz="2000" b="1" dirty="0">
                <a:latin typeface="Söhne"/>
              </a:rPr>
              <a:t>行動期間，</a:t>
            </a:r>
            <a:r>
              <a:rPr lang="en-US" altLang="zh-TW" sz="2000" b="1" dirty="0">
                <a:latin typeface="Söhne"/>
              </a:rPr>
              <a:t>Scattered Spider </a:t>
            </a:r>
            <a:r>
              <a:rPr lang="zh-TW" altLang="en-US" sz="2000" b="1" dirty="0">
                <a:latin typeface="Söhne"/>
              </a:rPr>
              <a:t>通過不斷發送 </a:t>
            </a:r>
            <a:r>
              <a:rPr lang="en-US" altLang="zh-TW" sz="2000" b="1" dirty="0">
                <a:latin typeface="Söhne"/>
              </a:rPr>
              <a:t>MFA </a:t>
            </a:r>
            <a:r>
              <a:rPr lang="zh-TW" altLang="en-US" sz="2000" b="1" dirty="0">
                <a:latin typeface="Söhne"/>
              </a:rPr>
              <a:t>訊息給受害者，直到他們接受 </a:t>
            </a:r>
            <a:r>
              <a:rPr lang="en-US" altLang="zh-TW" sz="2000" b="1" dirty="0">
                <a:latin typeface="Söhne"/>
              </a:rPr>
              <a:t>MFA </a:t>
            </a:r>
            <a:r>
              <a:rPr lang="zh-TW" altLang="en-US" sz="2000" b="1" dirty="0">
                <a:latin typeface="Söhne"/>
              </a:rPr>
              <a:t>推送挑戰以獲取訪問權限。</a:t>
            </a:r>
            <a:endParaRPr lang="en-US" altLang="zh-TW" sz="2000" b="1" dirty="0">
              <a:latin typeface="Söhne"/>
            </a:endParaRPr>
          </a:p>
          <a:p>
            <a:endParaRPr lang="en-US" altLang="zh-TW" sz="2000" b="1" dirty="0">
              <a:latin typeface="Söhne"/>
            </a:endParaRPr>
          </a:p>
          <a:p>
            <a:r>
              <a:rPr lang="en-US" altLang="zh-TW" sz="2000" b="1" dirty="0">
                <a:latin typeface="Söhne"/>
              </a:rPr>
              <a:t>G1004 LAPSUS$</a:t>
            </a:r>
          </a:p>
          <a:p>
            <a:r>
              <a:rPr lang="en-US" altLang="zh-TW" sz="2000" b="1" dirty="0">
                <a:latin typeface="Söhne"/>
              </a:rPr>
              <a:t>LAPSUS$ </a:t>
            </a:r>
            <a:r>
              <a:rPr lang="zh-TW" altLang="en-US" sz="2000" b="1" dirty="0">
                <a:latin typeface="Söhne"/>
              </a:rPr>
              <a:t>向目標用戶發送了 </a:t>
            </a:r>
            <a:r>
              <a:rPr lang="en-US" altLang="zh-TW" sz="2000" b="1" dirty="0">
                <a:latin typeface="Söhne"/>
              </a:rPr>
              <a:t>MFA </a:t>
            </a:r>
            <a:r>
              <a:rPr lang="zh-TW" altLang="en-US" sz="2000" b="1" dirty="0">
                <a:latin typeface="Söhne"/>
              </a:rPr>
              <a:t>提示的垃圾信息，希望合法用戶將授予必要的批准。</a:t>
            </a:r>
            <a:endParaRPr lang="en-US" altLang="zh-TW" sz="2000" b="1" dirty="0">
              <a:latin typeface="Söhne"/>
            </a:endParaRPr>
          </a:p>
          <a:p>
            <a:endParaRPr lang="en-US" altLang="zh-TW" sz="2000" b="1" dirty="0">
              <a:latin typeface="Söhne"/>
            </a:endParaRPr>
          </a:p>
          <a:p>
            <a:r>
              <a:rPr lang="en-US" altLang="zh-TW" sz="2000" b="1" dirty="0">
                <a:latin typeface="Söhne"/>
              </a:rPr>
              <a:t>G1015 Scattered Spider</a:t>
            </a:r>
          </a:p>
          <a:p>
            <a:r>
              <a:rPr lang="en-US" altLang="zh-TW" sz="2000" b="1" dirty="0">
                <a:latin typeface="Söhne"/>
              </a:rPr>
              <a:t>Scattered Spider </a:t>
            </a:r>
            <a:r>
              <a:rPr lang="zh-TW" altLang="en-US" sz="2000" b="1" dirty="0">
                <a:latin typeface="Söhne"/>
              </a:rPr>
              <a:t>透過向目標發送重複的 </a:t>
            </a:r>
            <a:r>
              <a:rPr lang="en-US" altLang="zh-TW" sz="2000" b="1" dirty="0">
                <a:latin typeface="Söhne"/>
              </a:rPr>
              <a:t>MFA </a:t>
            </a:r>
            <a:r>
              <a:rPr lang="zh-TW" altLang="en-US" sz="2000" b="1" dirty="0">
                <a:latin typeface="Söhne"/>
              </a:rPr>
              <a:t>認證請求，使用了多因素認證（</a:t>
            </a:r>
            <a:r>
              <a:rPr lang="en-US" altLang="zh-TW" sz="2000" b="1" dirty="0">
                <a:latin typeface="Söhne"/>
              </a:rPr>
              <a:t>MFA</a:t>
            </a:r>
            <a:r>
              <a:rPr lang="zh-TW" altLang="en-US" sz="2000" b="1" dirty="0">
                <a:latin typeface="Söhne"/>
              </a:rPr>
              <a:t>）疲勞攻擊。</a:t>
            </a:r>
          </a:p>
        </p:txBody>
      </p:sp>
      <p:pic>
        <p:nvPicPr>
          <p:cNvPr id="3" name="圖片 2">
            <a:extLst>
              <a:ext uri="{FF2B5EF4-FFF2-40B4-BE49-F238E27FC236}">
                <a16:creationId xmlns:a16="http://schemas.microsoft.com/office/drawing/2014/main" id="{FB50A7C7-40DD-4F71-8B2A-64921CC8B99B}"/>
              </a:ext>
            </a:extLst>
          </p:cNvPr>
          <p:cNvPicPr>
            <a:picLocks noChangeAspect="1"/>
          </p:cNvPicPr>
          <p:nvPr/>
        </p:nvPicPr>
        <p:blipFill>
          <a:blip r:embed="rId2"/>
          <a:stretch>
            <a:fillRect/>
          </a:stretch>
        </p:blipFill>
        <p:spPr>
          <a:xfrm>
            <a:off x="616200" y="163742"/>
            <a:ext cx="10959597" cy="2930198"/>
          </a:xfrm>
          <a:prstGeom prst="rect">
            <a:avLst/>
          </a:prstGeom>
        </p:spPr>
      </p:pic>
    </p:spTree>
    <p:extLst>
      <p:ext uri="{BB962C8B-B14F-4D97-AF65-F5344CB8AC3E}">
        <p14:creationId xmlns:p14="http://schemas.microsoft.com/office/powerpoint/2010/main" val="519849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498" y="4007137"/>
            <a:ext cx="11685005" cy="2554545"/>
          </a:xfrm>
          <a:prstGeom prst="rect">
            <a:avLst/>
          </a:prstGeom>
        </p:spPr>
        <p:txBody>
          <a:bodyPr wrap="square">
            <a:spAutoFit/>
          </a:bodyPr>
          <a:lstStyle/>
          <a:p>
            <a:r>
              <a:rPr lang="en-US" altLang="zh-TW" sz="2000" b="1" dirty="0">
                <a:latin typeface="Söhne"/>
              </a:rPr>
              <a:t>M1036 </a:t>
            </a:r>
            <a:r>
              <a:rPr lang="zh-TW" altLang="en-US" sz="2000" b="1" dirty="0">
                <a:latin typeface="Söhne"/>
              </a:rPr>
              <a:t>帳戶使用政策</a:t>
            </a:r>
          </a:p>
          <a:p>
            <a:r>
              <a:rPr lang="zh-TW" altLang="en-US" sz="2000" b="1" dirty="0">
                <a:latin typeface="Söhne"/>
              </a:rPr>
              <a:t>啟用帳戶限制以防止從可疑位置發起的登錄嘗試，以及隨之而來的</a:t>
            </a:r>
            <a:r>
              <a:rPr lang="en-US" altLang="zh-TW" sz="2000" b="1" dirty="0">
                <a:latin typeface="Söhne"/>
              </a:rPr>
              <a:t>2FA/MFA</a:t>
            </a:r>
            <a:r>
              <a:rPr lang="zh-TW" altLang="en-US" sz="2000" b="1" dirty="0">
                <a:latin typeface="Söhne"/>
              </a:rPr>
              <a:t>服務請求，或當登錄嘗試的來源與</a:t>
            </a:r>
            <a:r>
              <a:rPr lang="en-US" altLang="zh-TW" sz="2000" b="1" dirty="0">
                <a:latin typeface="Söhne"/>
              </a:rPr>
              <a:t>2FA/MFA</a:t>
            </a:r>
            <a:r>
              <a:rPr lang="zh-TW" altLang="en-US" sz="2000" b="1" dirty="0">
                <a:latin typeface="Söhne"/>
              </a:rPr>
              <a:t>智能裝置的位置不匹配時。使用條件訪問策略來阻止從不符合標準的設備或組織定義的</a:t>
            </a:r>
            <a:r>
              <a:rPr lang="en-US" altLang="zh-TW" sz="2000" b="1" dirty="0">
                <a:latin typeface="Söhne"/>
              </a:rPr>
              <a:t>IP</a:t>
            </a:r>
            <a:r>
              <a:rPr lang="zh-TW" altLang="en-US" sz="2000" b="1" dirty="0">
                <a:latin typeface="Söhne"/>
              </a:rPr>
              <a:t>範圍外的登錄。</a:t>
            </a:r>
            <a:endParaRPr lang="en-US" altLang="zh-TW" sz="2000" b="1" dirty="0">
              <a:latin typeface="Söhne"/>
            </a:endParaRPr>
          </a:p>
          <a:p>
            <a:endParaRPr lang="en-US" altLang="zh-TW" sz="2000" b="1" dirty="0">
              <a:latin typeface="Söhne"/>
            </a:endParaRPr>
          </a:p>
          <a:p>
            <a:r>
              <a:rPr lang="en-US" altLang="zh-TW" sz="2000" b="1" dirty="0">
                <a:latin typeface="Söhne"/>
              </a:rPr>
              <a:t>M1032 </a:t>
            </a:r>
            <a:r>
              <a:rPr lang="zh-TW" altLang="en-US" sz="2000" b="1" dirty="0">
                <a:latin typeface="Söhne"/>
              </a:rPr>
              <a:t>多因素認證</a:t>
            </a:r>
          </a:p>
          <a:p>
            <a:r>
              <a:rPr lang="zh-TW" altLang="en-US" sz="2000" b="1" dirty="0">
                <a:latin typeface="Söhne"/>
              </a:rPr>
              <a:t>實施更安全的</a:t>
            </a:r>
            <a:r>
              <a:rPr lang="en-US" altLang="zh-TW" sz="2000" b="1" dirty="0">
                <a:latin typeface="Söhne"/>
              </a:rPr>
              <a:t>2FA/MFA</a:t>
            </a:r>
            <a:r>
              <a:rPr lang="zh-TW" altLang="en-US" sz="2000" b="1" dirty="0">
                <a:latin typeface="Söhne"/>
              </a:rPr>
              <a:t>機制，以取代簡單的推送或一鍵式</a:t>
            </a:r>
            <a:r>
              <a:rPr lang="en-US" altLang="zh-TW" sz="2000" b="1" dirty="0">
                <a:latin typeface="Söhne"/>
              </a:rPr>
              <a:t>2FA/MFA</a:t>
            </a:r>
            <a:r>
              <a:rPr lang="zh-TW" altLang="en-US" sz="2000" b="1" dirty="0">
                <a:latin typeface="Söhne"/>
              </a:rPr>
              <a:t>選項。此外，更改默認配置並實施限制，在一定時間內能發送給用戶的</a:t>
            </a:r>
            <a:r>
              <a:rPr lang="en-US" altLang="zh-TW" sz="2000" b="1" dirty="0">
                <a:latin typeface="Söhne"/>
              </a:rPr>
              <a:t>2FA/MFA</a:t>
            </a:r>
            <a:r>
              <a:rPr lang="zh-TW" altLang="en-US" sz="2000" b="1" dirty="0">
                <a:latin typeface="Söhne"/>
              </a:rPr>
              <a:t>請求提示的最大數量。</a:t>
            </a:r>
            <a:endParaRPr lang="en-US" altLang="zh-TW" sz="2000" b="1" dirty="0">
              <a:latin typeface="Söhne"/>
            </a:endParaRPr>
          </a:p>
        </p:txBody>
      </p:sp>
      <p:pic>
        <p:nvPicPr>
          <p:cNvPr id="5" name="圖片 4">
            <a:extLst>
              <a:ext uri="{FF2B5EF4-FFF2-40B4-BE49-F238E27FC236}">
                <a16:creationId xmlns:a16="http://schemas.microsoft.com/office/drawing/2014/main" id="{8F32076E-BF02-4454-9FC3-A4363F509043}"/>
              </a:ext>
            </a:extLst>
          </p:cNvPr>
          <p:cNvPicPr>
            <a:picLocks noChangeAspect="1"/>
          </p:cNvPicPr>
          <p:nvPr/>
        </p:nvPicPr>
        <p:blipFill>
          <a:blip r:embed="rId2"/>
          <a:stretch>
            <a:fillRect/>
          </a:stretch>
        </p:blipFill>
        <p:spPr>
          <a:xfrm>
            <a:off x="253497" y="163742"/>
            <a:ext cx="11685006" cy="3475095"/>
          </a:xfrm>
          <a:prstGeom prst="rect">
            <a:avLst/>
          </a:prstGeom>
        </p:spPr>
      </p:pic>
    </p:spTree>
    <p:extLst>
      <p:ext uri="{BB962C8B-B14F-4D97-AF65-F5344CB8AC3E}">
        <p14:creationId xmlns:p14="http://schemas.microsoft.com/office/powerpoint/2010/main" val="408567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74F392-5CCC-4835-948B-C7339CC47020}"/>
              </a:ext>
            </a:extLst>
          </p:cNvPr>
          <p:cNvSpPr>
            <a:spLocks noGrp="1"/>
          </p:cNvSpPr>
          <p:nvPr>
            <p:ph type="title"/>
          </p:nvPr>
        </p:nvSpPr>
        <p:spPr/>
        <p:txBody>
          <a:bodyPr/>
          <a:lstStyle/>
          <a:p>
            <a:r>
              <a:rPr lang="en-US" altLang="zh-TW" b="1" dirty="0"/>
              <a:t>MITRE ATTACK </a:t>
            </a:r>
            <a:br>
              <a:rPr lang="en-US" altLang="zh-TW" b="1" dirty="0"/>
            </a:br>
            <a:endParaRPr lang="zh-TW" altLang="en-US" b="1" dirty="0"/>
          </a:p>
        </p:txBody>
      </p:sp>
      <p:sp>
        <p:nvSpPr>
          <p:cNvPr id="3" name="內容版面配置區 2">
            <a:extLst>
              <a:ext uri="{FF2B5EF4-FFF2-40B4-BE49-F238E27FC236}">
                <a16:creationId xmlns:a16="http://schemas.microsoft.com/office/drawing/2014/main" id="{871D5E4E-4077-4B19-8245-DACFC7CBA76C}"/>
              </a:ext>
            </a:extLst>
          </p:cNvPr>
          <p:cNvSpPr>
            <a:spLocks noGrp="1"/>
          </p:cNvSpPr>
          <p:nvPr>
            <p:ph idx="1"/>
          </p:nvPr>
        </p:nvSpPr>
        <p:spPr>
          <a:xfrm>
            <a:off x="1345628" y="1540188"/>
            <a:ext cx="9837484" cy="4577147"/>
          </a:xfrm>
        </p:spPr>
        <p:txBody>
          <a:bodyPr>
            <a:normAutofit/>
          </a:bodyPr>
          <a:lstStyle/>
          <a:p>
            <a:pPr marL="0" indent="0">
              <a:buNone/>
            </a:pPr>
            <a:r>
              <a:rPr lang="en-US" altLang="zh-TW" b="1" dirty="0"/>
              <a:t>MITRE ATT&amp;CK</a:t>
            </a:r>
            <a:r>
              <a:rPr lang="zh-TW" altLang="en-US" b="1" dirty="0"/>
              <a:t>（攻擊）是一個知識庫，用於描述對抗網絡基礎設施的不同階段和方法。</a:t>
            </a:r>
            <a:endParaRPr lang="en-US" altLang="zh-TW" b="1" dirty="0"/>
          </a:p>
          <a:p>
            <a:pPr marL="0" indent="0">
              <a:buNone/>
            </a:pPr>
            <a:endParaRPr lang="en-US" altLang="zh-TW" b="1" dirty="0"/>
          </a:p>
          <a:p>
            <a:pPr marL="0" indent="0">
              <a:buNone/>
            </a:pPr>
            <a:r>
              <a:rPr lang="en-US" altLang="zh-TW" b="1" dirty="0"/>
              <a:t>"ATT&amp;CK"</a:t>
            </a:r>
            <a:r>
              <a:rPr lang="zh-TW" altLang="en-US" b="1" dirty="0"/>
              <a:t>是</a:t>
            </a:r>
            <a:r>
              <a:rPr lang="en-US" altLang="zh-TW" b="1" dirty="0"/>
              <a:t>"Adversarial Tactics, Techniques, and Common Knowledge"</a:t>
            </a:r>
            <a:r>
              <a:rPr lang="zh-TW" altLang="en-US" b="1" dirty="0"/>
              <a:t>（對手戰術、技術和共有知識）的縮寫。</a:t>
            </a:r>
            <a:endParaRPr lang="en-US" altLang="zh-TW" b="1" dirty="0"/>
          </a:p>
          <a:p>
            <a:pPr marL="0" indent="0">
              <a:buNone/>
            </a:pPr>
            <a:endParaRPr lang="en-US" altLang="zh-TW" b="1" dirty="0"/>
          </a:p>
          <a:p>
            <a:pPr marL="0" indent="0">
              <a:buNone/>
            </a:pPr>
            <a:r>
              <a:rPr lang="zh-TW" altLang="en-US" b="1" dirty="0"/>
              <a:t>知識庫被廣泛用於網絡安全領域，幫助安全專家理解和對抗網絡威脅。</a:t>
            </a:r>
          </a:p>
          <a:p>
            <a:pPr marL="0" indent="0">
              <a:buNone/>
            </a:pPr>
            <a:endParaRPr lang="zh-TW" altLang="en-US" b="1" dirty="0"/>
          </a:p>
          <a:p>
            <a:pPr marL="0" indent="0">
              <a:buNone/>
            </a:pPr>
            <a:r>
              <a:rPr lang="en-US" altLang="zh-TW" b="1" dirty="0"/>
              <a:t>MITRE</a:t>
            </a:r>
            <a:r>
              <a:rPr lang="zh-TW" altLang="en-US" b="1" dirty="0"/>
              <a:t>是一個美國的非盈利組織，提供聯邦政府以技術支援，特別是在防衛、國內安全和信息技術方面。</a:t>
            </a:r>
            <a:endParaRPr lang="en-US" altLang="zh-TW" b="1" dirty="0"/>
          </a:p>
          <a:p>
            <a:pPr marL="0" indent="0">
              <a:buNone/>
            </a:pPr>
            <a:endParaRPr lang="en-US" altLang="zh-TW" b="1" dirty="0"/>
          </a:p>
          <a:p>
            <a:pPr marL="0" indent="0">
              <a:buNone/>
            </a:pPr>
            <a:r>
              <a:rPr lang="en-US" altLang="zh-TW" b="1" dirty="0"/>
              <a:t>ATT&amp;CK</a:t>
            </a:r>
            <a:r>
              <a:rPr lang="zh-TW" altLang="en-US" b="1" dirty="0"/>
              <a:t>知識庫是</a:t>
            </a:r>
            <a:r>
              <a:rPr lang="en-US" altLang="zh-TW" b="1" dirty="0"/>
              <a:t>MITRE</a:t>
            </a:r>
            <a:r>
              <a:rPr lang="zh-TW" altLang="en-US" b="1" dirty="0"/>
              <a:t>為了提高網絡防禦和對抗策略而開發和維護的，並且對外界是免費可用的。它包括了廣泛的手段和策略，這些都是基於真實世界中對手的觀察和報告。</a:t>
            </a:r>
          </a:p>
        </p:txBody>
      </p:sp>
    </p:spTree>
    <p:extLst>
      <p:ext uri="{BB962C8B-B14F-4D97-AF65-F5344CB8AC3E}">
        <p14:creationId xmlns:p14="http://schemas.microsoft.com/office/powerpoint/2010/main" val="18180044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3497" y="4845337"/>
            <a:ext cx="11685005" cy="1015663"/>
          </a:xfrm>
          <a:prstGeom prst="rect">
            <a:avLst/>
          </a:prstGeom>
        </p:spPr>
        <p:txBody>
          <a:bodyPr wrap="square">
            <a:spAutoFit/>
          </a:bodyPr>
          <a:lstStyle/>
          <a:p>
            <a:r>
              <a:rPr lang="en-US" altLang="zh-TW" sz="2000" b="1" dirty="0">
                <a:latin typeface="Söhne"/>
              </a:rPr>
              <a:t>M1017 </a:t>
            </a:r>
            <a:r>
              <a:rPr lang="zh-TW" altLang="en-US" sz="2000" b="1" dirty="0">
                <a:latin typeface="Söhne"/>
              </a:rPr>
              <a:t>用戶培訓</a:t>
            </a:r>
          </a:p>
          <a:p>
            <a:r>
              <a:rPr lang="zh-TW" altLang="en-US" sz="2000" b="1" dirty="0">
                <a:latin typeface="Söhne"/>
              </a:rPr>
              <a:t>培訓用戶僅接受他們發起的登錄嘗試中來的</a:t>
            </a:r>
            <a:r>
              <a:rPr lang="en-US" altLang="zh-TW" sz="2000" b="1" dirty="0">
                <a:latin typeface="Söhne"/>
              </a:rPr>
              <a:t>2FA/MFA</a:t>
            </a:r>
            <a:r>
              <a:rPr lang="zh-TW" altLang="en-US" sz="2000" b="1" dirty="0">
                <a:latin typeface="Söhne"/>
              </a:rPr>
              <a:t>請求，審查提示</a:t>
            </a:r>
            <a:r>
              <a:rPr lang="en-US" altLang="zh-TW" sz="2000" b="1" dirty="0">
                <a:latin typeface="Söhne"/>
              </a:rPr>
              <a:t>2FA/MFA</a:t>
            </a:r>
            <a:r>
              <a:rPr lang="zh-TW" altLang="en-US" sz="2000" b="1" dirty="0">
                <a:latin typeface="Söhne"/>
              </a:rPr>
              <a:t>請求的登錄嘗試的來源位置，並報告可疑的</a:t>
            </a:r>
            <a:r>
              <a:rPr lang="en-US" altLang="zh-TW" sz="2000" b="1" dirty="0">
                <a:latin typeface="Söhne"/>
              </a:rPr>
              <a:t>/</a:t>
            </a:r>
            <a:r>
              <a:rPr lang="zh-TW" altLang="en-US" sz="2000" b="1" dirty="0">
                <a:latin typeface="Söhne"/>
              </a:rPr>
              <a:t>未經請求的提示。</a:t>
            </a:r>
          </a:p>
        </p:txBody>
      </p:sp>
      <p:pic>
        <p:nvPicPr>
          <p:cNvPr id="5" name="圖片 4">
            <a:extLst>
              <a:ext uri="{FF2B5EF4-FFF2-40B4-BE49-F238E27FC236}">
                <a16:creationId xmlns:a16="http://schemas.microsoft.com/office/drawing/2014/main" id="{8F32076E-BF02-4454-9FC3-A4363F509043}"/>
              </a:ext>
            </a:extLst>
          </p:cNvPr>
          <p:cNvPicPr>
            <a:picLocks noChangeAspect="1"/>
          </p:cNvPicPr>
          <p:nvPr/>
        </p:nvPicPr>
        <p:blipFill>
          <a:blip r:embed="rId2"/>
          <a:stretch>
            <a:fillRect/>
          </a:stretch>
        </p:blipFill>
        <p:spPr>
          <a:xfrm>
            <a:off x="253496" y="709842"/>
            <a:ext cx="11685006" cy="3475095"/>
          </a:xfrm>
          <a:prstGeom prst="rect">
            <a:avLst/>
          </a:prstGeom>
        </p:spPr>
      </p:pic>
    </p:spTree>
    <p:extLst>
      <p:ext uri="{BB962C8B-B14F-4D97-AF65-F5344CB8AC3E}">
        <p14:creationId xmlns:p14="http://schemas.microsoft.com/office/powerpoint/2010/main" val="18265692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2795" y="3734477"/>
            <a:ext cx="10999205" cy="2862322"/>
          </a:xfrm>
          <a:prstGeom prst="rect">
            <a:avLst/>
          </a:prstGeom>
        </p:spPr>
        <p:txBody>
          <a:bodyPr wrap="square">
            <a:spAutoFit/>
          </a:bodyPr>
          <a:lstStyle/>
          <a:p>
            <a:r>
              <a:rPr lang="en-US" altLang="zh-TW" sz="2000" b="1" dirty="0">
                <a:latin typeface="Söhne"/>
              </a:rPr>
              <a:t>DS0015 Application Log</a:t>
            </a:r>
            <a:r>
              <a:rPr lang="zh-TW" altLang="en-US" sz="2000" b="1" dirty="0">
                <a:latin typeface="Söhne"/>
              </a:rPr>
              <a:t> 應用程序日誌 </a:t>
            </a:r>
            <a:endParaRPr lang="en-US" altLang="zh-TW" sz="2000" b="1" dirty="0">
              <a:latin typeface="Söhne"/>
            </a:endParaRPr>
          </a:p>
          <a:p>
            <a:endParaRPr lang="en-US" altLang="zh-TW" sz="2000" b="1" dirty="0">
              <a:latin typeface="Söhne"/>
            </a:endParaRPr>
          </a:p>
          <a:p>
            <a:r>
              <a:rPr lang="zh-TW" altLang="en-US" sz="2000" b="1" dirty="0">
                <a:latin typeface="Söhne"/>
              </a:rPr>
              <a:t>應用程序日誌內容</a:t>
            </a:r>
            <a:r>
              <a:rPr lang="en-US" altLang="zh-TW" sz="2000" b="1" dirty="0">
                <a:latin typeface="Söhne"/>
              </a:rPr>
              <a:t>Application Log</a:t>
            </a:r>
            <a:endParaRPr lang="zh-TW" altLang="en-US" sz="2000" b="1" dirty="0">
              <a:latin typeface="Söhne"/>
            </a:endParaRPr>
          </a:p>
          <a:p>
            <a:r>
              <a:rPr lang="zh-TW" altLang="en-US" sz="2000" b="1" dirty="0">
                <a:latin typeface="Söhne"/>
              </a:rPr>
              <a:t>監視應用程序日誌以尋找可疑事件，包括重複的</a:t>
            </a:r>
            <a:r>
              <a:rPr lang="en-US" altLang="zh-TW" sz="2000" b="1" dirty="0">
                <a:latin typeface="Söhne"/>
              </a:rPr>
              <a:t>MFA</a:t>
            </a:r>
            <a:r>
              <a:rPr lang="zh-TW" altLang="en-US" sz="2000" b="1" dirty="0">
                <a:latin typeface="Söhne"/>
              </a:rPr>
              <a:t>失敗，這可能表明用戶的主要憑證已被泄露</a:t>
            </a:r>
          </a:p>
          <a:p>
            <a:endParaRPr lang="zh-TW" altLang="en-US" sz="2000" b="1" dirty="0">
              <a:latin typeface="Söhne"/>
            </a:endParaRPr>
          </a:p>
          <a:p>
            <a:r>
              <a:rPr lang="en-US" altLang="zh-TW" sz="2000" b="1" dirty="0">
                <a:latin typeface="Söhne"/>
              </a:rPr>
              <a:t>DS0028 </a:t>
            </a:r>
            <a:r>
              <a:rPr lang="zh-TW" altLang="en-US" sz="2000" b="1" dirty="0">
                <a:latin typeface="Söhne"/>
              </a:rPr>
              <a:t> </a:t>
            </a:r>
            <a:r>
              <a:rPr lang="en-US" altLang="zh-TW" sz="2000" b="1" dirty="0">
                <a:latin typeface="Söhne"/>
              </a:rPr>
              <a:t>Application Log</a:t>
            </a:r>
            <a:r>
              <a:rPr lang="zh-TW" altLang="en-US" sz="2000" b="1" dirty="0">
                <a:latin typeface="Söhne"/>
              </a:rPr>
              <a:t> 登錄會話 </a:t>
            </a:r>
            <a:endParaRPr lang="en-US" altLang="zh-TW" sz="2000" b="1" dirty="0">
              <a:latin typeface="Söhne"/>
            </a:endParaRPr>
          </a:p>
          <a:p>
            <a:endParaRPr lang="en-US" altLang="zh-TW" sz="2000" b="1" dirty="0">
              <a:latin typeface="Söhne"/>
            </a:endParaRPr>
          </a:p>
          <a:p>
            <a:r>
              <a:rPr lang="en-US" altLang="zh-TW" sz="2000" b="1" dirty="0">
                <a:latin typeface="Söhne"/>
              </a:rPr>
              <a:t>Logon Session Creation</a:t>
            </a:r>
            <a:r>
              <a:rPr lang="zh-TW" altLang="en-US" sz="2000" b="1" dirty="0">
                <a:latin typeface="Söhne"/>
              </a:rPr>
              <a:t>登錄會話創建</a:t>
            </a:r>
          </a:p>
          <a:p>
            <a:r>
              <a:rPr lang="zh-TW" altLang="en-US" sz="2000" b="1" dirty="0">
                <a:latin typeface="Söhne"/>
              </a:rPr>
              <a:t>監視</a:t>
            </a:r>
            <a:r>
              <a:rPr lang="en-US" altLang="zh-TW" sz="2000" b="1" dirty="0">
                <a:latin typeface="Söhne"/>
              </a:rPr>
              <a:t>2FA/MFA</a:t>
            </a:r>
            <a:r>
              <a:rPr lang="zh-TW" altLang="en-US" sz="2000" b="1" dirty="0">
                <a:latin typeface="Söhne"/>
              </a:rPr>
              <a:t>應用程序日誌以尋找可疑事件，例如使用有效憑證的快速登錄嘗試</a:t>
            </a:r>
          </a:p>
        </p:txBody>
      </p:sp>
      <p:pic>
        <p:nvPicPr>
          <p:cNvPr id="6" name="圖片 5">
            <a:extLst>
              <a:ext uri="{FF2B5EF4-FFF2-40B4-BE49-F238E27FC236}">
                <a16:creationId xmlns:a16="http://schemas.microsoft.com/office/drawing/2014/main" id="{F57B1EBC-DE14-4D97-AA48-A978F672448B}"/>
              </a:ext>
            </a:extLst>
          </p:cNvPr>
          <p:cNvPicPr>
            <a:picLocks noChangeAspect="1"/>
          </p:cNvPicPr>
          <p:nvPr/>
        </p:nvPicPr>
        <p:blipFill>
          <a:blip r:embed="rId2"/>
          <a:stretch>
            <a:fillRect/>
          </a:stretch>
        </p:blipFill>
        <p:spPr>
          <a:xfrm>
            <a:off x="315558" y="253319"/>
            <a:ext cx="11560883" cy="3481158"/>
          </a:xfrm>
          <a:prstGeom prst="rect">
            <a:avLst/>
          </a:prstGeom>
        </p:spPr>
      </p:pic>
    </p:spTree>
    <p:extLst>
      <p:ext uri="{BB962C8B-B14F-4D97-AF65-F5344CB8AC3E}">
        <p14:creationId xmlns:p14="http://schemas.microsoft.com/office/powerpoint/2010/main" val="3183797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6995" y="3755735"/>
            <a:ext cx="11685005" cy="2862322"/>
          </a:xfrm>
          <a:prstGeom prst="rect">
            <a:avLst/>
          </a:prstGeom>
        </p:spPr>
        <p:txBody>
          <a:bodyPr wrap="square">
            <a:spAutoFit/>
          </a:bodyPr>
          <a:lstStyle/>
          <a:p>
            <a:r>
              <a:rPr lang="en-US" altLang="zh-TW" sz="2000" b="1" dirty="0">
                <a:latin typeface="Söhne"/>
              </a:rPr>
              <a:t>Logon Session Metadata</a:t>
            </a:r>
            <a:r>
              <a:rPr lang="zh-TW" altLang="en-US" sz="2000" b="1" dirty="0">
                <a:latin typeface="Söhne"/>
              </a:rPr>
              <a:t>  登錄會話元數據</a:t>
            </a:r>
          </a:p>
          <a:p>
            <a:r>
              <a:rPr lang="zh-TW" altLang="en-US" sz="2000" b="1" dirty="0">
                <a:latin typeface="Söhne"/>
              </a:rPr>
              <a:t>監視</a:t>
            </a:r>
            <a:r>
              <a:rPr lang="en-US" altLang="zh-TW" sz="2000" b="1" dirty="0">
                <a:latin typeface="Söhne"/>
              </a:rPr>
              <a:t>2FA/MFA</a:t>
            </a:r>
            <a:r>
              <a:rPr lang="zh-TW" altLang="en-US" sz="2000" b="1" dirty="0">
                <a:latin typeface="Söhne"/>
              </a:rPr>
              <a:t>應用程序日誌以尋找可疑事件，如不尋常的登錄嘗試來源位置，登錄嘗試與批准</a:t>
            </a:r>
            <a:r>
              <a:rPr lang="en-US" altLang="zh-TW" sz="2000" b="1" dirty="0">
                <a:latin typeface="Söhne"/>
              </a:rPr>
              <a:t>2FA/MFA</a:t>
            </a:r>
            <a:r>
              <a:rPr lang="zh-TW" altLang="en-US" sz="2000" b="1" dirty="0">
                <a:latin typeface="Söhne"/>
              </a:rPr>
              <a:t>請求提示的智能裝置位置不匹配。</a:t>
            </a:r>
          </a:p>
          <a:p>
            <a:endParaRPr lang="zh-TW" altLang="en-US" sz="2000" b="1" dirty="0">
              <a:latin typeface="Söhne"/>
            </a:endParaRPr>
          </a:p>
          <a:p>
            <a:r>
              <a:rPr lang="en-US" altLang="zh-TW" sz="2000" b="1" dirty="0">
                <a:latin typeface="Söhne"/>
              </a:rPr>
              <a:t>DS0002 	User Account</a:t>
            </a:r>
            <a:r>
              <a:rPr lang="zh-TW" altLang="en-US" sz="2000" b="1" dirty="0">
                <a:latin typeface="Söhne"/>
              </a:rPr>
              <a:t> 用戶賬戶 </a:t>
            </a:r>
            <a:r>
              <a:rPr lang="en-US" altLang="zh-TW" sz="2000" b="1" dirty="0">
                <a:latin typeface="Söhne"/>
              </a:rPr>
              <a:t>	</a:t>
            </a:r>
          </a:p>
          <a:p>
            <a:r>
              <a:rPr lang="en-US" altLang="zh-TW" sz="2000" b="1" dirty="0">
                <a:latin typeface="Söhne"/>
              </a:rPr>
              <a:t>User Account</a:t>
            </a:r>
            <a:r>
              <a:rPr lang="zh-TW" altLang="en-US" sz="2000" b="1" dirty="0">
                <a:latin typeface="Söhne"/>
              </a:rPr>
              <a:t>用戶賬戶認證</a:t>
            </a:r>
          </a:p>
          <a:p>
            <a:r>
              <a:rPr lang="zh-TW" altLang="en-US" sz="2000" b="1" dirty="0">
                <a:latin typeface="Söhne"/>
              </a:rPr>
              <a:t>監視用戶賬戶日誌以尋找可疑事件：不尋常的登錄嘗試來源位置，登錄嘗試與接收</a:t>
            </a:r>
            <a:r>
              <a:rPr lang="en-US" altLang="zh-TW" sz="2000" b="1" dirty="0">
                <a:latin typeface="Söhne"/>
              </a:rPr>
              <a:t>2FA/MFA</a:t>
            </a:r>
            <a:r>
              <a:rPr lang="zh-TW" altLang="en-US" sz="2000" b="1" dirty="0">
                <a:latin typeface="Söhne"/>
              </a:rPr>
              <a:t>請求提示的智能裝置位置不匹配，以及高量重複的登錄嘗試，所有這些都可能表明用戶的主要憑證已被泄露但不包括</a:t>
            </a:r>
            <a:r>
              <a:rPr lang="en-US" altLang="zh-TW" sz="2000" b="1" dirty="0">
                <a:latin typeface="Söhne"/>
              </a:rPr>
              <a:t>2FA/MFA</a:t>
            </a:r>
            <a:r>
              <a:rPr lang="zh-TW" altLang="en-US" sz="2000" b="1" dirty="0">
                <a:latin typeface="Söhne"/>
              </a:rPr>
              <a:t>機制。</a:t>
            </a:r>
          </a:p>
        </p:txBody>
      </p:sp>
      <p:pic>
        <p:nvPicPr>
          <p:cNvPr id="6" name="圖片 5">
            <a:extLst>
              <a:ext uri="{FF2B5EF4-FFF2-40B4-BE49-F238E27FC236}">
                <a16:creationId xmlns:a16="http://schemas.microsoft.com/office/drawing/2014/main" id="{F57B1EBC-DE14-4D97-AA48-A978F672448B}"/>
              </a:ext>
            </a:extLst>
          </p:cNvPr>
          <p:cNvPicPr>
            <a:picLocks noChangeAspect="1"/>
          </p:cNvPicPr>
          <p:nvPr/>
        </p:nvPicPr>
        <p:blipFill>
          <a:blip r:embed="rId2"/>
          <a:stretch>
            <a:fillRect/>
          </a:stretch>
        </p:blipFill>
        <p:spPr>
          <a:xfrm>
            <a:off x="494797" y="239943"/>
            <a:ext cx="11560883" cy="3481158"/>
          </a:xfrm>
          <a:prstGeom prst="rect">
            <a:avLst/>
          </a:prstGeom>
        </p:spPr>
      </p:pic>
    </p:spTree>
    <p:extLst>
      <p:ext uri="{BB962C8B-B14F-4D97-AF65-F5344CB8AC3E}">
        <p14:creationId xmlns:p14="http://schemas.microsoft.com/office/powerpoint/2010/main" val="29061033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40692" y="1145044"/>
            <a:ext cx="4292308" cy="2677656"/>
          </a:xfrm>
          <a:prstGeom prst="rect">
            <a:avLst/>
          </a:prstGeom>
        </p:spPr>
        <p:txBody>
          <a:bodyPr wrap="square">
            <a:spAutoFit/>
          </a:bodyPr>
          <a:lstStyle/>
          <a:p>
            <a:r>
              <a:rPr lang="en-US" altLang="zh-TW" sz="2400" b="1" dirty="0">
                <a:latin typeface="Söhne"/>
              </a:rPr>
              <a:t>ID</a:t>
            </a:r>
            <a:r>
              <a:rPr lang="zh-TW" altLang="en-US" sz="2400" b="1" dirty="0">
                <a:latin typeface="Söhne"/>
              </a:rPr>
              <a:t>：</a:t>
            </a:r>
            <a:r>
              <a:rPr lang="en-US" altLang="zh-TW" sz="2400" b="1" dirty="0">
                <a:latin typeface="Söhne"/>
              </a:rPr>
              <a:t>T1621</a:t>
            </a:r>
          </a:p>
          <a:p>
            <a:r>
              <a:rPr lang="zh-TW" altLang="en-US" sz="2400" b="1" dirty="0">
                <a:latin typeface="Söhne"/>
              </a:rPr>
              <a:t>子技術：無子技術</a:t>
            </a:r>
          </a:p>
          <a:p>
            <a:r>
              <a:rPr lang="zh-TW" altLang="en-US" sz="2400" b="1" dirty="0">
                <a:latin typeface="Söhne"/>
              </a:rPr>
              <a:t>戰術：憑證訪問</a:t>
            </a:r>
          </a:p>
          <a:p>
            <a:r>
              <a:rPr lang="zh-TW" altLang="en-US" sz="2400" b="1" dirty="0">
                <a:latin typeface="Söhne"/>
              </a:rPr>
              <a:t>平台：</a:t>
            </a:r>
            <a:r>
              <a:rPr lang="en-US" altLang="zh-TW" sz="2400" b="1" dirty="0">
                <a:latin typeface="Söhne"/>
              </a:rPr>
              <a:t>Azure AD</a:t>
            </a:r>
            <a:r>
              <a:rPr lang="zh-TW" altLang="en-US" sz="2400" b="1" dirty="0">
                <a:latin typeface="Söhne"/>
              </a:rPr>
              <a:t>、</a:t>
            </a:r>
            <a:r>
              <a:rPr lang="en-US" altLang="zh-TW" sz="2400" b="1" dirty="0">
                <a:latin typeface="Söhne"/>
              </a:rPr>
              <a:t>Google Workspace</a:t>
            </a:r>
            <a:r>
              <a:rPr lang="zh-TW" altLang="en-US" sz="2400" b="1" dirty="0">
                <a:latin typeface="Söhne"/>
              </a:rPr>
              <a:t>、</a:t>
            </a:r>
            <a:r>
              <a:rPr lang="en-US" altLang="zh-TW" sz="2400" b="1" dirty="0">
                <a:latin typeface="Söhne"/>
              </a:rPr>
              <a:t>IaaS</a:t>
            </a:r>
            <a:r>
              <a:rPr lang="zh-TW" altLang="en-US" sz="2400" b="1" dirty="0">
                <a:latin typeface="Söhne"/>
              </a:rPr>
              <a:t>、</a:t>
            </a:r>
            <a:r>
              <a:rPr lang="en-US" altLang="zh-TW" sz="2400" b="1" dirty="0">
                <a:latin typeface="Söhne"/>
              </a:rPr>
              <a:t>Linux</a:t>
            </a:r>
            <a:r>
              <a:rPr lang="zh-TW" altLang="en-US" sz="2400" b="1" dirty="0">
                <a:latin typeface="Söhne"/>
              </a:rPr>
              <a:t>、</a:t>
            </a:r>
            <a:r>
              <a:rPr lang="en-US" altLang="zh-TW" sz="2400" b="1" dirty="0">
                <a:latin typeface="Söhne"/>
              </a:rPr>
              <a:t>Office 365</a:t>
            </a:r>
            <a:r>
              <a:rPr lang="zh-TW" altLang="en-US" sz="2400" b="1" dirty="0">
                <a:latin typeface="Söhne"/>
              </a:rPr>
              <a:t>、</a:t>
            </a:r>
            <a:r>
              <a:rPr lang="en-US" altLang="zh-TW" sz="2400" b="1" dirty="0">
                <a:latin typeface="Söhne"/>
              </a:rPr>
              <a:t>SaaS</a:t>
            </a:r>
            <a:r>
              <a:rPr lang="zh-TW" altLang="en-US" sz="2400" b="1" dirty="0">
                <a:latin typeface="Söhne"/>
              </a:rPr>
              <a:t>、</a:t>
            </a:r>
            <a:r>
              <a:rPr lang="en-US" altLang="zh-TW" sz="2400" b="1" dirty="0">
                <a:latin typeface="Söhne"/>
              </a:rPr>
              <a:t>Windows</a:t>
            </a:r>
            <a:r>
              <a:rPr lang="zh-TW" altLang="en-US" sz="2400" b="1" dirty="0">
                <a:latin typeface="Söhne"/>
              </a:rPr>
              <a:t>、</a:t>
            </a:r>
            <a:r>
              <a:rPr lang="en-US" altLang="zh-TW" sz="2400" b="1" dirty="0">
                <a:latin typeface="Söhne"/>
              </a:rPr>
              <a:t>macOS</a:t>
            </a:r>
          </a:p>
        </p:txBody>
      </p:sp>
      <p:pic>
        <p:nvPicPr>
          <p:cNvPr id="7" name="圖片 6">
            <a:extLst>
              <a:ext uri="{FF2B5EF4-FFF2-40B4-BE49-F238E27FC236}">
                <a16:creationId xmlns:a16="http://schemas.microsoft.com/office/drawing/2014/main" id="{34958E6C-B74D-40AC-A738-29871D8DD7CF}"/>
              </a:ext>
            </a:extLst>
          </p:cNvPr>
          <p:cNvPicPr>
            <a:picLocks noChangeAspect="1"/>
          </p:cNvPicPr>
          <p:nvPr/>
        </p:nvPicPr>
        <p:blipFill>
          <a:blip r:embed="rId2"/>
          <a:stretch>
            <a:fillRect/>
          </a:stretch>
        </p:blipFill>
        <p:spPr>
          <a:xfrm>
            <a:off x="445797" y="581649"/>
            <a:ext cx="5047000" cy="4307851"/>
          </a:xfrm>
          <a:prstGeom prst="rect">
            <a:avLst/>
          </a:prstGeom>
        </p:spPr>
      </p:pic>
    </p:spTree>
    <p:extLst>
      <p:ext uri="{BB962C8B-B14F-4D97-AF65-F5344CB8AC3E}">
        <p14:creationId xmlns:p14="http://schemas.microsoft.com/office/powerpoint/2010/main" val="5400747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發現</a:t>
            </a:r>
            <a:r>
              <a:rPr lang="en-US" altLang="zh-TW" sz="3200" b="1" dirty="0">
                <a:latin typeface="標楷體" panose="03000509000000000000" pitchFamily="65" charset="-120"/>
                <a:ea typeface="標楷體" panose="03000509000000000000" pitchFamily="65" charset="-120"/>
              </a:rPr>
              <a:t>Discovery</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32</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Account Discovery (4) </a:t>
            </a:r>
            <a:r>
              <a:rPr lang="zh-TW" altLang="en-US" sz="2800" dirty="0">
                <a:latin typeface="標楷體" panose="03000509000000000000" pitchFamily="65" charset="-120"/>
                <a:ea typeface="標楷體" panose="03000509000000000000" pitchFamily="65" charset="-120"/>
              </a:rPr>
              <a:t>帳戶發現</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Application Window Discovery </a:t>
            </a:r>
            <a:r>
              <a:rPr lang="zh-TW" altLang="en-US" sz="2800" dirty="0">
                <a:latin typeface="標楷體" panose="03000509000000000000" pitchFamily="65" charset="-120"/>
                <a:ea typeface="標楷體" panose="03000509000000000000" pitchFamily="65" charset="-120"/>
              </a:rPr>
              <a:t>應用程式視窗發現</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Browser Information Discovery </a:t>
            </a:r>
            <a:r>
              <a:rPr lang="zh-TW" altLang="en-US" sz="2800" dirty="0">
                <a:latin typeface="標楷體" panose="03000509000000000000" pitchFamily="65" charset="-120"/>
                <a:ea typeface="標楷體" panose="03000509000000000000" pitchFamily="65" charset="-120"/>
              </a:rPr>
              <a:t>瀏覽器資訊發現</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Cloud Infrastructure Discovery </a:t>
            </a:r>
            <a:r>
              <a:rPr lang="zh-TW" altLang="en-US" sz="2800" dirty="0">
                <a:latin typeface="標楷體" panose="03000509000000000000" pitchFamily="65" charset="-120"/>
                <a:ea typeface="標楷體" panose="03000509000000000000" pitchFamily="65" charset="-120"/>
              </a:rPr>
              <a:t>雲端基礎設施發現</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Cloud Service Dashboard </a:t>
            </a:r>
            <a:r>
              <a:rPr lang="zh-TW" altLang="en-US" sz="2800" dirty="0">
                <a:latin typeface="標楷體" panose="03000509000000000000" pitchFamily="65" charset="-120"/>
                <a:ea typeface="標楷體" panose="03000509000000000000" pitchFamily="65" charset="-120"/>
              </a:rPr>
              <a:t>雲端服務儀表板</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Cloud Service Discovery </a:t>
            </a:r>
            <a:r>
              <a:rPr lang="zh-TW" altLang="en-US" sz="2800" dirty="0">
                <a:latin typeface="標楷體" panose="03000509000000000000" pitchFamily="65" charset="-120"/>
                <a:ea typeface="標楷體" panose="03000509000000000000" pitchFamily="65" charset="-120"/>
              </a:rPr>
              <a:t>雲端服務發現</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Cloud Storage Object Discovery </a:t>
            </a:r>
            <a:r>
              <a:rPr lang="zh-TW" altLang="en-US" sz="2800" dirty="0">
                <a:latin typeface="標楷體" panose="03000509000000000000" pitchFamily="65" charset="-120"/>
                <a:ea typeface="標楷體" panose="03000509000000000000" pitchFamily="65" charset="-120"/>
              </a:rPr>
              <a:t>雲端儲存物件發現</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Container and Resource Discovery </a:t>
            </a:r>
            <a:r>
              <a:rPr lang="zh-TW" altLang="en-US" sz="2800" dirty="0">
                <a:latin typeface="標楷體" panose="03000509000000000000" pitchFamily="65" charset="-120"/>
                <a:ea typeface="標楷體" panose="03000509000000000000" pitchFamily="65" charset="-120"/>
              </a:rPr>
              <a:t>容器和資源發現</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Debugger Evasion </a:t>
            </a:r>
            <a:r>
              <a:rPr lang="zh-TW" altLang="en-US" sz="2800" dirty="0">
                <a:latin typeface="標楷體" panose="03000509000000000000" pitchFamily="65" charset="-120"/>
                <a:ea typeface="標楷體" panose="03000509000000000000" pitchFamily="65" charset="-120"/>
              </a:rPr>
              <a:t>調試器逃避</a:t>
            </a:r>
          </a:p>
        </p:txBody>
      </p:sp>
    </p:spTree>
    <p:extLst>
      <p:ext uri="{BB962C8B-B14F-4D97-AF65-F5344CB8AC3E}">
        <p14:creationId xmlns:p14="http://schemas.microsoft.com/office/powerpoint/2010/main" val="36539927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9045228"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發現</a:t>
            </a:r>
            <a:r>
              <a:rPr lang="en-US" altLang="zh-TW" sz="3200" b="1" dirty="0">
                <a:latin typeface="標楷體" panose="03000509000000000000" pitchFamily="65" charset="-120"/>
                <a:ea typeface="標楷體" panose="03000509000000000000" pitchFamily="65" charset="-120"/>
              </a:rPr>
              <a:t>Discovery</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32</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Device Driver Discovery </a:t>
            </a:r>
            <a:r>
              <a:rPr lang="zh-TW" altLang="en-US" sz="2800" dirty="0">
                <a:latin typeface="標楷體" panose="03000509000000000000" pitchFamily="65" charset="-120"/>
                <a:ea typeface="標楷體" panose="03000509000000000000" pitchFamily="65" charset="-120"/>
              </a:rPr>
              <a:t>裝置驅動程式發現</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Domain Trust Discovery </a:t>
            </a:r>
            <a:r>
              <a:rPr lang="zh-TW" altLang="en-US" sz="2800" dirty="0">
                <a:latin typeface="標楷體" panose="03000509000000000000" pitchFamily="65" charset="-120"/>
                <a:ea typeface="標楷體" panose="03000509000000000000" pitchFamily="65" charset="-120"/>
              </a:rPr>
              <a:t>網域信任發現</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File and Directory Discovery </a:t>
            </a:r>
            <a:r>
              <a:rPr lang="zh-TW" altLang="en-US" sz="2800" dirty="0">
                <a:latin typeface="標楷體" panose="03000509000000000000" pitchFamily="65" charset="-120"/>
                <a:ea typeface="標楷體" panose="03000509000000000000" pitchFamily="65" charset="-120"/>
              </a:rPr>
              <a:t>檔案和目錄發現</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Group Policy Discovery </a:t>
            </a:r>
            <a:r>
              <a:rPr lang="zh-TW" altLang="en-US" sz="2800" dirty="0">
                <a:latin typeface="標楷體" panose="03000509000000000000" pitchFamily="65" charset="-120"/>
                <a:ea typeface="標楷體" panose="03000509000000000000" pitchFamily="65" charset="-120"/>
              </a:rPr>
              <a:t>群組原則發現</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Log Enumeration </a:t>
            </a:r>
            <a:r>
              <a:rPr lang="zh-TW" altLang="en-US" sz="2800" dirty="0">
                <a:latin typeface="標楷體" panose="03000509000000000000" pitchFamily="65" charset="-120"/>
                <a:ea typeface="標楷體" panose="03000509000000000000" pitchFamily="65" charset="-120"/>
              </a:rPr>
              <a:t>日誌列舉</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Network Service Discovery </a:t>
            </a:r>
            <a:r>
              <a:rPr lang="zh-TW" altLang="en-US" sz="2800" dirty="0">
                <a:latin typeface="標楷體" panose="03000509000000000000" pitchFamily="65" charset="-120"/>
                <a:ea typeface="標楷體" panose="03000509000000000000" pitchFamily="65" charset="-120"/>
              </a:rPr>
              <a:t>網路服務發現</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Network Share Discovery </a:t>
            </a:r>
            <a:r>
              <a:rPr lang="zh-TW" altLang="en-US" sz="2800" dirty="0">
                <a:latin typeface="標楷體" panose="03000509000000000000" pitchFamily="65" charset="-120"/>
                <a:ea typeface="標楷體" panose="03000509000000000000" pitchFamily="65" charset="-120"/>
              </a:rPr>
              <a:t>網路分享發現</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Network Sniffing </a:t>
            </a:r>
            <a:r>
              <a:rPr lang="zh-TW" altLang="en-US" sz="2800" dirty="0">
                <a:latin typeface="標楷體" panose="03000509000000000000" pitchFamily="65" charset="-120"/>
                <a:ea typeface="標楷體" panose="03000509000000000000" pitchFamily="65" charset="-120"/>
              </a:rPr>
              <a:t>網路嗅探</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Password Policy Discovery </a:t>
            </a:r>
            <a:r>
              <a:rPr lang="zh-TW" altLang="en-US" sz="2800" dirty="0">
                <a:latin typeface="標楷體" panose="03000509000000000000" pitchFamily="65" charset="-120"/>
                <a:ea typeface="標楷體" panose="03000509000000000000" pitchFamily="65" charset="-120"/>
              </a:rPr>
              <a:t>密碼原則發現</a:t>
            </a:r>
          </a:p>
        </p:txBody>
      </p:sp>
    </p:spTree>
    <p:extLst>
      <p:ext uri="{BB962C8B-B14F-4D97-AF65-F5344CB8AC3E}">
        <p14:creationId xmlns:p14="http://schemas.microsoft.com/office/powerpoint/2010/main" val="2846598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發現</a:t>
            </a:r>
            <a:r>
              <a:rPr lang="en-US" altLang="zh-TW" sz="3200" b="1" dirty="0">
                <a:latin typeface="標楷體" panose="03000509000000000000" pitchFamily="65" charset="-120"/>
                <a:ea typeface="標楷體" panose="03000509000000000000" pitchFamily="65" charset="-120"/>
              </a:rPr>
              <a:t>Discovery</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32</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Peripheral Device Discovery </a:t>
            </a:r>
            <a:r>
              <a:rPr lang="zh-TW" altLang="en-US" sz="2800" dirty="0">
                <a:latin typeface="標楷體" panose="03000509000000000000" pitchFamily="65" charset="-120"/>
                <a:ea typeface="標楷體" panose="03000509000000000000" pitchFamily="65" charset="-120"/>
              </a:rPr>
              <a:t>週邊設備發現</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Permission Groups Discovery (3) </a:t>
            </a:r>
            <a:r>
              <a:rPr lang="zh-TW" altLang="en-US" sz="2800" dirty="0">
                <a:latin typeface="標楷體" panose="03000509000000000000" pitchFamily="65" charset="-120"/>
                <a:ea typeface="標楷體" panose="03000509000000000000" pitchFamily="65" charset="-120"/>
              </a:rPr>
              <a:t>權限群組發現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Process Discovery </a:t>
            </a:r>
            <a:r>
              <a:rPr lang="zh-TW" altLang="en-US" sz="2800" dirty="0">
                <a:latin typeface="標楷體" panose="03000509000000000000" pitchFamily="65" charset="-120"/>
                <a:ea typeface="標楷體" panose="03000509000000000000" pitchFamily="65" charset="-120"/>
              </a:rPr>
              <a:t>進程發現</a:t>
            </a: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Query Registry </a:t>
            </a:r>
            <a:r>
              <a:rPr lang="zh-TW" altLang="en-US" sz="2800" dirty="0">
                <a:latin typeface="標楷體" panose="03000509000000000000" pitchFamily="65" charset="-120"/>
                <a:ea typeface="標楷體" panose="03000509000000000000" pitchFamily="65" charset="-120"/>
              </a:rPr>
              <a:t>查詢登錄檔</a:t>
            </a: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Remote System Discovery </a:t>
            </a:r>
            <a:r>
              <a:rPr lang="zh-TW" altLang="en-US" sz="2800" dirty="0">
                <a:latin typeface="標楷體" panose="03000509000000000000" pitchFamily="65" charset="-120"/>
                <a:ea typeface="標楷體" panose="03000509000000000000" pitchFamily="65" charset="-120"/>
              </a:rPr>
              <a:t>遠端系統發現</a:t>
            </a: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Software Discovery (1) </a:t>
            </a:r>
            <a:r>
              <a:rPr lang="zh-TW" altLang="en-US" sz="2800" dirty="0">
                <a:latin typeface="標楷體" panose="03000509000000000000" pitchFamily="65" charset="-120"/>
                <a:ea typeface="標楷體" panose="03000509000000000000" pitchFamily="65" charset="-120"/>
              </a:rPr>
              <a:t>軟體發現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System Information Discovery </a:t>
            </a:r>
            <a:r>
              <a:rPr lang="zh-TW" altLang="en-US" sz="2800" dirty="0">
                <a:latin typeface="標楷體" panose="03000509000000000000" pitchFamily="65" charset="-120"/>
                <a:ea typeface="標楷體" panose="03000509000000000000" pitchFamily="65" charset="-120"/>
              </a:rPr>
              <a:t>系統資訊發現</a:t>
            </a: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System Location Discovery (1) </a:t>
            </a:r>
            <a:r>
              <a:rPr lang="zh-TW" altLang="en-US" sz="2800" dirty="0">
                <a:latin typeface="標楷體" panose="03000509000000000000" pitchFamily="65" charset="-120"/>
                <a:ea typeface="標楷體" panose="03000509000000000000" pitchFamily="65" charset="-120"/>
              </a:rPr>
              <a:t>系統位置發現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9"/>
            </a:pPr>
            <a:r>
              <a:rPr lang="en-US" altLang="zh-TW" sz="2800" dirty="0">
                <a:latin typeface="標楷體" panose="03000509000000000000" pitchFamily="65" charset="-120"/>
                <a:ea typeface="標楷體" panose="03000509000000000000" pitchFamily="65" charset="-120"/>
              </a:rPr>
              <a:t>System Network Configuration Discovery (2) </a:t>
            </a:r>
            <a:r>
              <a:rPr lang="zh-TW" altLang="en-US" sz="2800" dirty="0">
                <a:latin typeface="標楷體" panose="03000509000000000000" pitchFamily="65" charset="-120"/>
                <a:ea typeface="標楷體" panose="03000509000000000000" pitchFamily="65" charset="-120"/>
              </a:rPr>
              <a:t>系統網路設定發現 </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66146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38118" y="1359877"/>
            <a:ext cx="12580712" cy="4062651"/>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發現</a:t>
            </a:r>
            <a:r>
              <a:rPr lang="en-US" altLang="zh-TW" sz="3200" b="1" dirty="0">
                <a:latin typeface="標楷體" panose="03000509000000000000" pitchFamily="65" charset="-120"/>
                <a:ea typeface="標楷體" panose="03000509000000000000" pitchFamily="65" charset="-120"/>
              </a:rPr>
              <a:t>Discovery</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32</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8"/>
            </a:pPr>
            <a:r>
              <a:rPr lang="en-US" altLang="zh-TW" sz="2800" dirty="0">
                <a:latin typeface="標楷體" panose="03000509000000000000" pitchFamily="65" charset="-120"/>
                <a:ea typeface="標楷體" panose="03000509000000000000" pitchFamily="65" charset="-120"/>
              </a:rPr>
              <a:t>System Network Connections Discovery </a:t>
            </a:r>
            <a:r>
              <a:rPr lang="zh-TW" altLang="en-US" sz="2800" dirty="0">
                <a:latin typeface="標楷體" panose="03000509000000000000" pitchFamily="65" charset="-120"/>
                <a:ea typeface="標楷體" panose="03000509000000000000" pitchFamily="65" charset="-120"/>
              </a:rPr>
              <a:t>系統網路連線發現</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8"/>
            </a:pPr>
            <a:r>
              <a:rPr lang="en-US" altLang="zh-TW" sz="2800" dirty="0">
                <a:latin typeface="標楷體" panose="03000509000000000000" pitchFamily="65" charset="-120"/>
                <a:ea typeface="標楷體" panose="03000509000000000000" pitchFamily="65" charset="-120"/>
              </a:rPr>
              <a:t>System Owner/User Discovery </a:t>
            </a:r>
            <a:r>
              <a:rPr lang="zh-TW" altLang="en-US" sz="2800" dirty="0">
                <a:latin typeface="標楷體" panose="03000509000000000000" pitchFamily="65" charset="-120"/>
                <a:ea typeface="標楷體" panose="03000509000000000000" pitchFamily="65" charset="-120"/>
              </a:rPr>
              <a:t>系統擁有者</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使用者發現</a:t>
            </a:r>
          </a:p>
          <a:p>
            <a:pPr marL="514350" indent="-514350">
              <a:lnSpc>
                <a:spcPct val="150000"/>
              </a:lnSpc>
              <a:buFont typeface="+mj-lt"/>
              <a:buAutoNum type="arabicPeriod" startAt="28"/>
            </a:pPr>
            <a:r>
              <a:rPr lang="en-US" altLang="zh-TW" sz="2800" dirty="0">
                <a:latin typeface="標楷體" panose="03000509000000000000" pitchFamily="65" charset="-120"/>
                <a:ea typeface="標楷體" panose="03000509000000000000" pitchFamily="65" charset="-120"/>
              </a:rPr>
              <a:t>System Service Discovery </a:t>
            </a:r>
            <a:r>
              <a:rPr lang="zh-TW" altLang="en-US" sz="2800" dirty="0">
                <a:latin typeface="標楷體" panose="03000509000000000000" pitchFamily="65" charset="-120"/>
                <a:ea typeface="標楷體" panose="03000509000000000000" pitchFamily="65" charset="-120"/>
              </a:rPr>
              <a:t>系統服務發現</a:t>
            </a:r>
          </a:p>
          <a:p>
            <a:pPr marL="514350" indent="-514350">
              <a:lnSpc>
                <a:spcPct val="150000"/>
              </a:lnSpc>
              <a:buFont typeface="+mj-lt"/>
              <a:buAutoNum type="arabicPeriod" startAt="28"/>
            </a:pPr>
            <a:r>
              <a:rPr lang="en-US" altLang="zh-TW" sz="2800" dirty="0">
                <a:latin typeface="標楷體" panose="03000509000000000000" pitchFamily="65" charset="-120"/>
                <a:ea typeface="標楷體" panose="03000509000000000000" pitchFamily="65" charset="-120"/>
              </a:rPr>
              <a:t>System Time Discovery </a:t>
            </a:r>
            <a:r>
              <a:rPr lang="zh-TW" altLang="en-US" sz="2800" dirty="0">
                <a:latin typeface="標楷體" panose="03000509000000000000" pitchFamily="65" charset="-120"/>
                <a:ea typeface="標楷體" panose="03000509000000000000" pitchFamily="65" charset="-120"/>
              </a:rPr>
              <a:t>系統時間發現</a:t>
            </a:r>
          </a:p>
          <a:p>
            <a:pPr marL="514350" indent="-514350">
              <a:lnSpc>
                <a:spcPct val="150000"/>
              </a:lnSpc>
              <a:buFont typeface="+mj-lt"/>
              <a:buAutoNum type="arabicPeriod" startAt="28"/>
            </a:pPr>
            <a:r>
              <a:rPr lang="en-US" altLang="zh-TW" sz="2800" dirty="0">
                <a:latin typeface="標楷體" panose="03000509000000000000" pitchFamily="65" charset="-120"/>
                <a:ea typeface="標楷體" panose="03000509000000000000" pitchFamily="65" charset="-120"/>
              </a:rPr>
              <a:t>Virtualization/Sandbox Evasion (3)</a:t>
            </a:r>
            <a:r>
              <a:rPr lang="zh-TW" altLang="en-US" sz="2800" dirty="0">
                <a:latin typeface="標楷體" panose="03000509000000000000" pitchFamily="65" charset="-120"/>
                <a:ea typeface="標楷體" panose="03000509000000000000" pitchFamily="65" charset="-120"/>
              </a:rPr>
              <a:t>虛擬化</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沙盒規避</a:t>
            </a:r>
            <a:r>
              <a:rPr lang="en-US" altLang="zh-TW" sz="2800" dirty="0">
                <a:latin typeface="標楷體" panose="03000509000000000000" pitchFamily="65" charset="-120"/>
                <a:ea typeface="標楷體" panose="03000509000000000000" pitchFamily="65" charset="-120"/>
              </a:rPr>
              <a:t>(3)</a:t>
            </a: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14598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89837" y="1339632"/>
            <a:ext cx="11412325" cy="3170099"/>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攻擊者可能會嘗試在受害主機上列舉本地設備驅動程序。</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設備驅動程序的資訊可能會突顯出各種洞察，這些洞察將影響後續行為</a:t>
            </a:r>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許多作業系統工具可能提供有關本地設備驅動程序的資訊</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關於設備驅動程序的資訊（以及相關聯的服務，即系統服務發現）也可能在註冊表中可用。</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a:t>
            </a:r>
            <a:r>
              <a:rPr lang="en-US" altLang="zh-TW" sz="2000" dirty="0">
                <a:latin typeface="標楷體" panose="03000509000000000000" pitchFamily="65" charset="-120"/>
                <a:ea typeface="標楷體" panose="03000509000000000000" pitchFamily="65" charset="-120"/>
              </a:rPr>
              <a:t>Linux/macOS</a:t>
            </a:r>
            <a:r>
              <a:rPr lang="zh-TW" altLang="en-US" sz="2000" dirty="0">
                <a:latin typeface="標楷體" panose="03000509000000000000" pitchFamily="65" charset="-120"/>
                <a:ea typeface="標楷體" panose="03000509000000000000" pitchFamily="65" charset="-120"/>
              </a:rPr>
              <a:t>上，設備驅動程序（以內核模塊的形式）可能在</a:t>
            </a:r>
            <a:r>
              <a:rPr lang="en-US" altLang="zh-TW" sz="2000" dirty="0">
                <a:latin typeface="標楷體" panose="03000509000000000000" pitchFamily="65" charset="-120"/>
                <a:ea typeface="標楷體" panose="03000509000000000000" pitchFamily="65" charset="-120"/>
              </a:rPr>
              <a:t>/dev</a:t>
            </a:r>
            <a:r>
              <a:rPr lang="zh-TW" altLang="en-US" sz="2000" dirty="0">
                <a:latin typeface="標楷體" panose="03000509000000000000" pitchFamily="65" charset="-120"/>
                <a:ea typeface="標楷體" panose="03000509000000000000" pitchFamily="65" charset="-120"/>
              </a:rPr>
              <a:t>中可見，或使用如</a:t>
            </a:r>
            <a:r>
              <a:rPr lang="en-US" altLang="zh-TW" sz="2000" dirty="0" err="1">
                <a:latin typeface="標楷體" panose="03000509000000000000" pitchFamily="65" charset="-120"/>
                <a:ea typeface="標楷體" panose="03000509000000000000" pitchFamily="65" charset="-120"/>
              </a:rPr>
              <a:t>lsmod</a:t>
            </a:r>
            <a:r>
              <a:rPr lang="zh-TW" altLang="en-US" sz="2000" dirty="0">
                <a:latin typeface="標楷體" panose="03000509000000000000" pitchFamily="65" charset="-120"/>
                <a:ea typeface="標楷體" panose="03000509000000000000" pitchFamily="65" charset="-120"/>
              </a:rPr>
              <a:t>和</a:t>
            </a:r>
            <a:r>
              <a:rPr lang="en-US" altLang="zh-TW" sz="2000" dirty="0" err="1">
                <a:latin typeface="標楷體" panose="03000509000000000000" pitchFamily="65" charset="-120"/>
                <a:ea typeface="標楷體" panose="03000509000000000000" pitchFamily="65" charset="-120"/>
              </a:rPr>
              <a:t>modinfo</a:t>
            </a:r>
            <a:r>
              <a:rPr lang="zh-TW" altLang="en-US" sz="2000" dirty="0">
                <a:latin typeface="標楷體" panose="03000509000000000000" pitchFamily="65" charset="-120"/>
                <a:ea typeface="標楷體" panose="03000509000000000000" pitchFamily="65" charset="-120"/>
              </a:rPr>
              <a:t>之類的工具。</a:t>
            </a:r>
            <a:endParaRPr lang="en-US" altLang="zh-TW" sz="2000" dirty="0">
              <a:latin typeface="標楷體" panose="03000509000000000000" pitchFamily="65" charset="-120"/>
              <a:ea typeface="標楷體" panose="03000509000000000000" pitchFamily="65" charset="-120"/>
            </a:endParaRPr>
          </a:p>
        </p:txBody>
      </p:sp>
      <p:sp>
        <p:nvSpPr>
          <p:cNvPr id="8" name="矩形 7"/>
          <p:cNvSpPr/>
          <p:nvPr/>
        </p:nvSpPr>
        <p:spPr>
          <a:xfrm>
            <a:off x="1607473" y="540724"/>
            <a:ext cx="8590627" cy="662938"/>
          </a:xfrm>
          <a:prstGeom prst="rect">
            <a:avLst/>
          </a:prstGeom>
        </p:spPr>
        <p:txBody>
          <a:bodyPr wrap="square">
            <a:spAutoFit/>
          </a:bodyPr>
          <a:lstStyle/>
          <a:p>
            <a:pPr>
              <a:lnSpc>
                <a:spcPct val="150000"/>
              </a:lnSpc>
            </a:pPr>
            <a:r>
              <a:rPr lang="en-US" altLang="zh-TW" sz="2800" dirty="0">
                <a:latin typeface="標楷體" panose="03000509000000000000" pitchFamily="65" charset="-120"/>
                <a:ea typeface="標楷體" panose="03000509000000000000" pitchFamily="65" charset="-120"/>
              </a:rPr>
              <a:t>Device Driver Discovery </a:t>
            </a:r>
            <a:r>
              <a:rPr lang="zh-TW" altLang="en-US" sz="2800" dirty="0">
                <a:latin typeface="標楷體" panose="03000509000000000000" pitchFamily="65" charset="-120"/>
                <a:ea typeface="標楷體" panose="03000509000000000000" pitchFamily="65" charset="-120"/>
              </a:rPr>
              <a:t>裝置驅動程式發現</a:t>
            </a:r>
          </a:p>
        </p:txBody>
      </p:sp>
      <p:pic>
        <p:nvPicPr>
          <p:cNvPr id="5" name="圖片 4">
            <a:extLst>
              <a:ext uri="{FF2B5EF4-FFF2-40B4-BE49-F238E27FC236}">
                <a16:creationId xmlns:a16="http://schemas.microsoft.com/office/drawing/2014/main" id="{E992079C-43B8-49E1-A622-4AE608FF2ECF}"/>
              </a:ext>
            </a:extLst>
          </p:cNvPr>
          <p:cNvPicPr>
            <a:picLocks noChangeAspect="1"/>
          </p:cNvPicPr>
          <p:nvPr/>
        </p:nvPicPr>
        <p:blipFill>
          <a:blip r:embed="rId2"/>
          <a:stretch>
            <a:fillRect/>
          </a:stretch>
        </p:blipFill>
        <p:spPr>
          <a:xfrm>
            <a:off x="3124199" y="4216409"/>
            <a:ext cx="3726145" cy="2603918"/>
          </a:xfrm>
          <a:prstGeom prst="rect">
            <a:avLst/>
          </a:prstGeom>
        </p:spPr>
      </p:pic>
      <p:sp>
        <p:nvSpPr>
          <p:cNvPr id="6" name="文字方塊 5">
            <a:extLst>
              <a:ext uri="{FF2B5EF4-FFF2-40B4-BE49-F238E27FC236}">
                <a16:creationId xmlns:a16="http://schemas.microsoft.com/office/drawing/2014/main" id="{48CE09B5-957F-4EFE-97CF-53E8FF55BA66}"/>
              </a:ext>
            </a:extLst>
          </p:cNvPr>
          <p:cNvSpPr txBox="1"/>
          <p:nvPr/>
        </p:nvSpPr>
        <p:spPr>
          <a:xfrm>
            <a:off x="6850344" y="4509731"/>
            <a:ext cx="3826564" cy="1323439"/>
          </a:xfrm>
          <a:prstGeom prst="rect">
            <a:avLst/>
          </a:prstGeom>
          <a:noFill/>
        </p:spPr>
        <p:txBody>
          <a:bodyPr wrap="square" rtlCol="0">
            <a:spAutoFit/>
          </a:bodyPr>
          <a:lstStyle/>
          <a:p>
            <a:r>
              <a:rPr lang="en-US" altLang="zh-TW" sz="2000" dirty="0">
                <a:latin typeface="標楷體" panose="03000509000000000000" pitchFamily="65" charset="-120"/>
                <a:ea typeface="標楷體" panose="03000509000000000000" pitchFamily="65" charset="-120"/>
              </a:rPr>
              <a:t>ID</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T1652</a:t>
            </a:r>
          </a:p>
          <a:p>
            <a:r>
              <a:rPr lang="zh-TW" altLang="en-US" sz="2000" dirty="0">
                <a:latin typeface="標楷體" panose="03000509000000000000" pitchFamily="65" charset="-120"/>
                <a:ea typeface="標楷體" panose="03000509000000000000" pitchFamily="65" charset="-120"/>
              </a:rPr>
              <a:t>副技術：無</a:t>
            </a:r>
          </a:p>
          <a:p>
            <a:r>
              <a:rPr lang="zh-TW" altLang="en-US" sz="2000" dirty="0">
                <a:latin typeface="標楷體" panose="03000509000000000000" pitchFamily="65" charset="-120"/>
                <a:ea typeface="標楷體" panose="03000509000000000000" pitchFamily="65" charset="-120"/>
              </a:rPr>
              <a:t>策略：發現</a:t>
            </a:r>
          </a:p>
          <a:p>
            <a:r>
              <a:rPr lang="zh-TW" altLang="en-US" sz="2000" dirty="0">
                <a:latin typeface="標楷體" panose="03000509000000000000" pitchFamily="65" charset="-120"/>
                <a:ea typeface="標楷體" panose="03000509000000000000" pitchFamily="65" charset="-120"/>
              </a:rPr>
              <a:t>平台：</a:t>
            </a:r>
            <a:r>
              <a:rPr lang="en-US" altLang="zh-TW" sz="2000" dirty="0">
                <a:latin typeface="標楷體" panose="03000509000000000000" pitchFamily="65" charset="-120"/>
                <a:ea typeface="標楷體" panose="03000509000000000000" pitchFamily="65" charset="-120"/>
              </a:rPr>
              <a:t>Linux</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Windows</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macOS</a:t>
            </a:r>
          </a:p>
        </p:txBody>
      </p:sp>
    </p:spTree>
    <p:extLst>
      <p:ext uri="{BB962C8B-B14F-4D97-AF65-F5344CB8AC3E}">
        <p14:creationId xmlns:p14="http://schemas.microsoft.com/office/powerpoint/2010/main" val="6705745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05201" y="4126448"/>
            <a:ext cx="8972300" cy="1631216"/>
          </a:xfrm>
          <a:prstGeom prst="rect">
            <a:avLst/>
          </a:prstGeom>
        </p:spPr>
        <p:txBody>
          <a:bodyPr wrap="square">
            <a:spAutoFit/>
          </a:bodyPr>
          <a:lstStyle/>
          <a:p>
            <a:r>
              <a:rPr lang="en-US" altLang="zh-TW" sz="2000" b="1" dirty="0">
                <a:latin typeface="Söhne"/>
              </a:rPr>
              <a:t>S0376 HOPLIGHT</a:t>
            </a:r>
          </a:p>
          <a:p>
            <a:r>
              <a:rPr lang="en-US" altLang="zh-TW" sz="2000" b="1" dirty="0">
                <a:latin typeface="Söhne"/>
              </a:rPr>
              <a:t>HOPLIGHT </a:t>
            </a:r>
            <a:r>
              <a:rPr lang="zh-TW" altLang="en-US" sz="2000" b="1" dirty="0">
                <a:latin typeface="Söhne"/>
              </a:rPr>
              <a:t>能夠列舉位於註冊表 </a:t>
            </a:r>
            <a:r>
              <a:rPr lang="en-US" altLang="zh-TW" sz="2000" b="1" dirty="0">
                <a:latin typeface="Söhne"/>
              </a:rPr>
              <a:t>HKLM\Software\WBEM\WDM </a:t>
            </a:r>
            <a:r>
              <a:rPr lang="zh-TW" altLang="en-US" sz="2000" b="1" dirty="0">
                <a:latin typeface="Söhne"/>
              </a:rPr>
              <a:t>的設備驅動程序。</a:t>
            </a:r>
            <a:endParaRPr lang="en-US" altLang="zh-TW" sz="2000" b="1" dirty="0">
              <a:latin typeface="Söhne"/>
            </a:endParaRPr>
          </a:p>
          <a:p>
            <a:endParaRPr lang="en-US" altLang="zh-TW" sz="2000" b="1" dirty="0">
              <a:latin typeface="Söhne"/>
            </a:endParaRPr>
          </a:p>
          <a:p>
            <a:r>
              <a:rPr lang="en-US" altLang="zh-TW" sz="2000" b="1" dirty="0">
                <a:latin typeface="Söhne"/>
              </a:rPr>
              <a:t>S0125 </a:t>
            </a:r>
            <a:r>
              <a:rPr lang="en-US" altLang="zh-TW" sz="2000" b="1" dirty="0" err="1">
                <a:latin typeface="Söhne"/>
              </a:rPr>
              <a:t>Remsec</a:t>
            </a:r>
            <a:endParaRPr lang="en-US" altLang="zh-TW" sz="2000" b="1" dirty="0">
              <a:latin typeface="Söhne"/>
            </a:endParaRPr>
          </a:p>
          <a:p>
            <a:r>
              <a:rPr lang="en-US" altLang="zh-TW" sz="2000" b="1" dirty="0" err="1">
                <a:latin typeface="Söhne"/>
              </a:rPr>
              <a:t>Remsec</a:t>
            </a:r>
            <a:r>
              <a:rPr lang="en-US" altLang="zh-TW" sz="2000" b="1" dirty="0">
                <a:latin typeface="Söhne"/>
              </a:rPr>
              <a:t> </a:t>
            </a:r>
            <a:r>
              <a:rPr lang="zh-TW" altLang="en-US" sz="2000" b="1" dirty="0">
                <a:latin typeface="Söhne"/>
              </a:rPr>
              <a:t>擁有一個插件，用來檢測某些安全產品的活動驅動程序。</a:t>
            </a:r>
          </a:p>
        </p:txBody>
      </p:sp>
      <p:pic>
        <p:nvPicPr>
          <p:cNvPr id="5" name="圖片 4">
            <a:extLst>
              <a:ext uri="{FF2B5EF4-FFF2-40B4-BE49-F238E27FC236}">
                <a16:creationId xmlns:a16="http://schemas.microsoft.com/office/drawing/2014/main" id="{81888F04-A552-4254-BE1D-DE2490620CB5}"/>
              </a:ext>
            </a:extLst>
          </p:cNvPr>
          <p:cNvPicPr>
            <a:picLocks noChangeAspect="1"/>
          </p:cNvPicPr>
          <p:nvPr/>
        </p:nvPicPr>
        <p:blipFill>
          <a:blip r:embed="rId2"/>
          <a:stretch>
            <a:fillRect/>
          </a:stretch>
        </p:blipFill>
        <p:spPr>
          <a:xfrm>
            <a:off x="604002" y="1777398"/>
            <a:ext cx="11587998" cy="1908307"/>
          </a:xfrm>
          <a:prstGeom prst="rect">
            <a:avLst/>
          </a:prstGeom>
        </p:spPr>
      </p:pic>
    </p:spTree>
    <p:extLst>
      <p:ext uri="{BB962C8B-B14F-4D97-AF65-F5344CB8AC3E}">
        <p14:creationId xmlns:p14="http://schemas.microsoft.com/office/powerpoint/2010/main" val="2532704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74F392-5CCC-4835-948B-C7339CC47020}"/>
              </a:ext>
            </a:extLst>
          </p:cNvPr>
          <p:cNvSpPr>
            <a:spLocks noGrp="1"/>
          </p:cNvSpPr>
          <p:nvPr>
            <p:ph type="title"/>
          </p:nvPr>
        </p:nvSpPr>
        <p:spPr/>
        <p:txBody>
          <a:bodyPr/>
          <a:lstStyle/>
          <a:p>
            <a:r>
              <a:rPr lang="en-US" altLang="zh-TW" b="1" dirty="0"/>
              <a:t>MITRE ATTACK </a:t>
            </a:r>
            <a:br>
              <a:rPr lang="en-US" altLang="zh-TW" b="1" dirty="0"/>
            </a:br>
            <a:endParaRPr lang="zh-TW" altLang="en-US" b="1" dirty="0"/>
          </a:p>
        </p:txBody>
      </p:sp>
      <p:sp>
        <p:nvSpPr>
          <p:cNvPr id="4" name="內容版面配置區 2">
            <a:extLst>
              <a:ext uri="{FF2B5EF4-FFF2-40B4-BE49-F238E27FC236}">
                <a16:creationId xmlns:a16="http://schemas.microsoft.com/office/drawing/2014/main" id="{5E21564D-250E-4D53-86B0-EEDD7D74769F}"/>
              </a:ext>
            </a:extLst>
          </p:cNvPr>
          <p:cNvSpPr txBox="1">
            <a:spLocks/>
          </p:cNvSpPr>
          <p:nvPr/>
        </p:nvSpPr>
        <p:spPr>
          <a:xfrm>
            <a:off x="1177258" y="1549332"/>
            <a:ext cx="9837484" cy="457714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ltLang="zh-TW" b="1" dirty="0"/>
              <a:t>MITRE ATT&amp;CK </a:t>
            </a:r>
            <a:r>
              <a:rPr lang="zh-TW" altLang="en-US" b="1" dirty="0"/>
              <a:t>框架包含以下主要組成部分：</a:t>
            </a:r>
          </a:p>
          <a:p>
            <a:pPr marL="0" indent="0">
              <a:buNone/>
            </a:pPr>
            <a:endParaRPr lang="zh-TW" altLang="en-US" b="1" dirty="0"/>
          </a:p>
          <a:p>
            <a:pPr marL="0" indent="0">
              <a:buNone/>
            </a:pPr>
            <a:r>
              <a:rPr lang="en-US" altLang="zh-TW" b="1" dirty="0"/>
              <a:t>1. </a:t>
            </a:r>
            <a:r>
              <a:rPr lang="zh-TW" altLang="en-US" b="1" dirty="0"/>
              <a:t>戰術（</a:t>
            </a:r>
            <a:r>
              <a:rPr lang="en-US" altLang="zh-TW" b="1" dirty="0"/>
              <a:t>Tactics</a:t>
            </a:r>
            <a:r>
              <a:rPr lang="zh-TW" altLang="en-US" b="1" dirty="0"/>
              <a:t> </a:t>
            </a:r>
            <a:r>
              <a:rPr lang="en-US" altLang="zh-TW" b="1" dirty="0"/>
              <a:t>)- </a:t>
            </a:r>
            <a:r>
              <a:rPr lang="zh-TW" altLang="en-US" b="1" dirty="0"/>
              <a:t>攻擊者在攻擊過程中想要達成的目標，例如資訊收集、提權、持久化、命令和控制等。</a:t>
            </a:r>
          </a:p>
          <a:p>
            <a:pPr marL="0" indent="0">
              <a:buNone/>
            </a:pPr>
            <a:endParaRPr lang="zh-TW" altLang="en-US" b="1" dirty="0"/>
          </a:p>
          <a:p>
            <a:pPr marL="0" indent="0">
              <a:buNone/>
            </a:pPr>
            <a:r>
              <a:rPr lang="en-US" altLang="zh-TW" b="1" dirty="0"/>
              <a:t>2. </a:t>
            </a:r>
            <a:r>
              <a:rPr lang="zh-TW" altLang="en-US" b="1" dirty="0"/>
              <a:t>技術（</a:t>
            </a:r>
            <a:r>
              <a:rPr lang="en-US" altLang="zh-TW" b="1" dirty="0"/>
              <a:t>Techniques</a:t>
            </a:r>
            <a:r>
              <a:rPr lang="zh-TW" altLang="en-US" b="1" dirty="0"/>
              <a:t>）</a:t>
            </a:r>
            <a:r>
              <a:rPr lang="en-US" altLang="zh-TW" b="1" dirty="0"/>
              <a:t>- </a:t>
            </a:r>
            <a:r>
              <a:rPr lang="zh-TW" altLang="en-US" b="1" dirty="0"/>
              <a:t>攻擊者為達成戰術目標所使用的具體方法或手段。</a:t>
            </a:r>
          </a:p>
          <a:p>
            <a:pPr marL="0" indent="0">
              <a:buNone/>
            </a:pPr>
            <a:endParaRPr lang="zh-TW" altLang="en-US" b="1" dirty="0"/>
          </a:p>
          <a:p>
            <a:pPr marL="0" indent="0">
              <a:buNone/>
            </a:pPr>
            <a:r>
              <a:rPr lang="en-US" altLang="zh-TW" b="1" dirty="0"/>
              <a:t>3. </a:t>
            </a:r>
            <a:r>
              <a:rPr lang="zh-TW" altLang="en-US" b="1" dirty="0"/>
              <a:t>子技術（</a:t>
            </a:r>
            <a:r>
              <a:rPr lang="en-US" altLang="zh-TW" b="1" dirty="0"/>
              <a:t>Sub-techniques</a:t>
            </a:r>
            <a:r>
              <a:rPr lang="zh-TW" altLang="en-US" b="1" dirty="0"/>
              <a:t>） </a:t>
            </a:r>
            <a:r>
              <a:rPr lang="en-US" altLang="zh-TW" b="1" dirty="0"/>
              <a:t>- </a:t>
            </a:r>
            <a:r>
              <a:rPr lang="zh-TW" altLang="en-US" b="1" dirty="0"/>
              <a:t>技術中更具體的行為或變體。</a:t>
            </a:r>
          </a:p>
          <a:p>
            <a:pPr marL="0" indent="0">
              <a:buNone/>
            </a:pPr>
            <a:endParaRPr lang="zh-TW" altLang="en-US" b="1" dirty="0"/>
          </a:p>
          <a:p>
            <a:pPr marL="0" indent="0">
              <a:buNone/>
            </a:pPr>
            <a:r>
              <a:rPr lang="en-US" altLang="zh-TW" b="1" dirty="0"/>
              <a:t>4. </a:t>
            </a:r>
            <a:r>
              <a:rPr lang="zh-TW" altLang="en-US" b="1" dirty="0"/>
              <a:t>程式（</a:t>
            </a:r>
            <a:r>
              <a:rPr lang="en-US" altLang="zh-TW" b="1" dirty="0"/>
              <a:t>Procedures</a:t>
            </a:r>
            <a:r>
              <a:rPr lang="zh-TW" altLang="en-US" b="1" dirty="0"/>
              <a:t>） </a:t>
            </a:r>
            <a:r>
              <a:rPr lang="en-US" altLang="zh-TW" b="1" dirty="0"/>
              <a:t>- </a:t>
            </a:r>
            <a:r>
              <a:rPr lang="zh-TW" altLang="en-US" b="1" dirty="0"/>
              <a:t>攻擊者執行技術的具體例子。</a:t>
            </a:r>
          </a:p>
          <a:p>
            <a:pPr marL="0" indent="0">
              <a:buNone/>
            </a:pPr>
            <a:endParaRPr lang="zh-TW" altLang="en-US" b="1" dirty="0"/>
          </a:p>
          <a:p>
            <a:pPr marL="0" indent="0">
              <a:buNone/>
            </a:pPr>
            <a:r>
              <a:rPr lang="en-US" altLang="zh-TW" b="1" dirty="0"/>
              <a:t>5. </a:t>
            </a:r>
            <a:r>
              <a:rPr lang="zh-TW" altLang="en-US" b="1" dirty="0"/>
              <a:t>事前預防（</a:t>
            </a:r>
            <a:r>
              <a:rPr lang="en-US" altLang="zh-TW" b="1" dirty="0"/>
              <a:t>Mitigations</a:t>
            </a:r>
            <a:r>
              <a:rPr lang="zh-TW" altLang="en-US" b="1" dirty="0"/>
              <a:t>） </a:t>
            </a:r>
            <a:r>
              <a:rPr lang="en-US" altLang="zh-TW" b="1" dirty="0"/>
              <a:t>- </a:t>
            </a:r>
            <a:r>
              <a:rPr lang="zh-TW" altLang="en-US" b="1" dirty="0"/>
              <a:t>降低技術成功使用的策略或技術。</a:t>
            </a:r>
          </a:p>
          <a:p>
            <a:pPr marL="0" indent="0">
              <a:buNone/>
            </a:pPr>
            <a:endParaRPr lang="zh-TW" altLang="en-US" b="1" dirty="0"/>
          </a:p>
          <a:p>
            <a:pPr marL="0" indent="0">
              <a:buNone/>
            </a:pPr>
            <a:r>
              <a:rPr lang="en-US" altLang="zh-TW" b="1" dirty="0"/>
              <a:t>6. </a:t>
            </a:r>
            <a:r>
              <a:rPr lang="zh-TW" altLang="en-US" b="1" dirty="0"/>
              <a:t>檢測（</a:t>
            </a:r>
            <a:r>
              <a:rPr lang="en-US" altLang="zh-TW" b="1" dirty="0"/>
              <a:t>Detection</a:t>
            </a:r>
            <a:r>
              <a:rPr lang="zh-TW" altLang="en-US" b="1" dirty="0"/>
              <a:t>） </a:t>
            </a:r>
            <a:r>
              <a:rPr lang="en-US" altLang="zh-TW" b="1" dirty="0"/>
              <a:t>- </a:t>
            </a:r>
            <a:r>
              <a:rPr lang="zh-TW" altLang="en-US" b="1" dirty="0"/>
              <a:t>識別技術使用的指標和方法。</a:t>
            </a:r>
          </a:p>
        </p:txBody>
      </p:sp>
    </p:spTree>
    <p:extLst>
      <p:ext uri="{BB962C8B-B14F-4D97-AF65-F5344CB8AC3E}">
        <p14:creationId xmlns:p14="http://schemas.microsoft.com/office/powerpoint/2010/main" val="31532331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65349" y="4087517"/>
            <a:ext cx="9861300" cy="400110"/>
          </a:xfrm>
          <a:prstGeom prst="rect">
            <a:avLst/>
          </a:prstGeom>
        </p:spPr>
        <p:txBody>
          <a:bodyPr wrap="square">
            <a:spAutoFit/>
          </a:bodyPr>
          <a:lstStyle/>
          <a:p>
            <a:r>
              <a:rPr lang="zh-TW" altLang="en-US" sz="2000" b="1" dirty="0">
                <a:latin typeface="Söhne"/>
              </a:rPr>
              <a:t>這種攻擊技術不能通過預防控制措施輕易地減輕，因為它是基於對系統功能的濫用。</a:t>
            </a:r>
          </a:p>
        </p:txBody>
      </p:sp>
      <p:pic>
        <p:nvPicPr>
          <p:cNvPr id="6" name="圖片 5">
            <a:extLst>
              <a:ext uri="{FF2B5EF4-FFF2-40B4-BE49-F238E27FC236}">
                <a16:creationId xmlns:a16="http://schemas.microsoft.com/office/drawing/2014/main" id="{65718B9E-64AF-485B-A852-34261BF4368F}"/>
              </a:ext>
            </a:extLst>
          </p:cNvPr>
          <p:cNvPicPr>
            <a:picLocks noChangeAspect="1"/>
          </p:cNvPicPr>
          <p:nvPr/>
        </p:nvPicPr>
        <p:blipFill>
          <a:blip r:embed="rId2"/>
          <a:stretch>
            <a:fillRect/>
          </a:stretch>
        </p:blipFill>
        <p:spPr>
          <a:xfrm>
            <a:off x="826888" y="1498820"/>
            <a:ext cx="10538223" cy="1271664"/>
          </a:xfrm>
          <a:prstGeom prst="rect">
            <a:avLst/>
          </a:prstGeom>
        </p:spPr>
      </p:pic>
    </p:spTree>
    <p:extLst>
      <p:ext uri="{BB962C8B-B14F-4D97-AF65-F5344CB8AC3E}">
        <p14:creationId xmlns:p14="http://schemas.microsoft.com/office/powerpoint/2010/main" val="1080376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2702" y="3072348"/>
            <a:ext cx="11685005" cy="3785652"/>
          </a:xfrm>
          <a:prstGeom prst="rect">
            <a:avLst/>
          </a:prstGeom>
        </p:spPr>
        <p:txBody>
          <a:bodyPr wrap="square">
            <a:spAutoFit/>
          </a:bodyPr>
          <a:lstStyle/>
          <a:p>
            <a:r>
              <a:rPr lang="en-US" altLang="zh-TW" sz="2000" b="1" dirty="0">
                <a:latin typeface="Söhne"/>
              </a:rPr>
              <a:t>DS0017	</a:t>
            </a:r>
            <a:r>
              <a:rPr lang="zh-TW" altLang="en-US" sz="2000" b="1" dirty="0">
                <a:latin typeface="Söhne"/>
              </a:rPr>
              <a:t>命令	命令執行	</a:t>
            </a:r>
          </a:p>
          <a:p>
            <a:r>
              <a:rPr lang="zh-TW" altLang="en-US" sz="2000" b="1" dirty="0">
                <a:latin typeface="Söhne"/>
              </a:rPr>
              <a:t>監控執行的命令（如</a:t>
            </a:r>
            <a:r>
              <a:rPr lang="en-US" altLang="zh-TW" sz="2000" b="1" dirty="0" err="1">
                <a:latin typeface="Söhne"/>
              </a:rPr>
              <a:t>lsmod</a:t>
            </a:r>
            <a:r>
              <a:rPr lang="zh-TW" altLang="en-US" sz="2000" b="1" dirty="0">
                <a:latin typeface="Söhne"/>
              </a:rPr>
              <a:t>、</a:t>
            </a:r>
            <a:r>
              <a:rPr lang="en-US" altLang="zh-TW" sz="2000" b="1" dirty="0" err="1">
                <a:latin typeface="Söhne"/>
              </a:rPr>
              <a:t>driverquery</a:t>
            </a:r>
            <a:r>
              <a:rPr lang="zh-TW" altLang="en-US" sz="2000" b="1" dirty="0">
                <a:latin typeface="Söhne"/>
              </a:rPr>
              <a:t>等），這些命令的參數可能凸顯出企圖惡意列舉設備驅動程序的嘗試。</a:t>
            </a:r>
          </a:p>
          <a:p>
            <a:endParaRPr lang="zh-TW" altLang="en-US" sz="2000" b="1" dirty="0">
              <a:latin typeface="Söhne"/>
            </a:endParaRPr>
          </a:p>
          <a:p>
            <a:r>
              <a:rPr lang="en-US" altLang="zh-TW" sz="2000" b="1" dirty="0">
                <a:latin typeface="Söhne"/>
              </a:rPr>
              <a:t>DS0009	</a:t>
            </a:r>
            <a:r>
              <a:rPr lang="zh-TW" altLang="en-US" sz="2000" b="1" dirty="0">
                <a:latin typeface="Söhne"/>
              </a:rPr>
              <a:t>進程	作業系統</a:t>
            </a:r>
            <a:r>
              <a:rPr lang="en-US" altLang="zh-TW" sz="2000" b="1" dirty="0">
                <a:latin typeface="Söhne"/>
              </a:rPr>
              <a:t>API</a:t>
            </a:r>
            <a:r>
              <a:rPr lang="zh-TW" altLang="en-US" sz="2000" b="1" dirty="0">
                <a:latin typeface="Söhne"/>
              </a:rPr>
              <a:t>執行	</a:t>
            </a:r>
          </a:p>
          <a:p>
            <a:r>
              <a:rPr lang="zh-TW" altLang="en-US" sz="2000" b="1" dirty="0">
                <a:latin typeface="Söhne"/>
              </a:rPr>
              <a:t>監控</a:t>
            </a:r>
            <a:r>
              <a:rPr lang="en-US" altLang="zh-TW" sz="2000" b="1" dirty="0">
                <a:latin typeface="Söhne"/>
              </a:rPr>
              <a:t>API</a:t>
            </a:r>
            <a:r>
              <a:rPr lang="zh-TW" altLang="en-US" sz="2000" b="1" dirty="0">
                <a:latin typeface="Söhne"/>
              </a:rPr>
              <a:t>呼叫（如</a:t>
            </a:r>
            <a:r>
              <a:rPr lang="en-US" altLang="zh-TW" sz="2000" b="1" dirty="0" err="1">
                <a:latin typeface="Söhne"/>
              </a:rPr>
              <a:t>EnumDeviceDrivers</a:t>
            </a:r>
            <a:r>
              <a:rPr lang="en-US" altLang="zh-TW" sz="2000" b="1" dirty="0">
                <a:latin typeface="Söhne"/>
              </a:rPr>
              <a:t>()</a:t>
            </a:r>
            <a:r>
              <a:rPr lang="zh-TW" altLang="en-US" sz="2000" b="1" dirty="0">
                <a:latin typeface="Söhne"/>
              </a:rPr>
              <a:t>），這些呼叫可能企圖收集有關本地設備驅動程序的資訊。</a:t>
            </a:r>
          </a:p>
          <a:p>
            <a:endParaRPr lang="zh-TW" altLang="en-US" sz="2000" b="1" dirty="0">
              <a:latin typeface="Söhne"/>
            </a:endParaRPr>
          </a:p>
          <a:p>
            <a:r>
              <a:rPr lang="zh-TW" altLang="en-US" sz="2000" b="1" dirty="0">
                <a:latin typeface="Söhne"/>
              </a:rPr>
              <a:t>進程創建	</a:t>
            </a:r>
          </a:p>
          <a:p>
            <a:r>
              <a:rPr lang="zh-TW" altLang="en-US" sz="2000" b="1" dirty="0">
                <a:latin typeface="Söhne"/>
              </a:rPr>
              <a:t>監控進程（如</a:t>
            </a:r>
            <a:r>
              <a:rPr lang="en-US" altLang="zh-TW" sz="2000" b="1" dirty="0" err="1">
                <a:latin typeface="Söhne"/>
              </a:rPr>
              <a:t>lsmod</a:t>
            </a:r>
            <a:r>
              <a:rPr lang="zh-TW" altLang="en-US" sz="2000" b="1" dirty="0">
                <a:latin typeface="Söhne"/>
              </a:rPr>
              <a:t>、</a:t>
            </a:r>
            <a:r>
              <a:rPr lang="en-US" altLang="zh-TW" sz="2000" b="1" dirty="0">
                <a:latin typeface="Söhne"/>
              </a:rPr>
              <a:t>driverquery.exe</a:t>
            </a:r>
            <a:r>
              <a:rPr lang="zh-TW" altLang="en-US" sz="2000" b="1" dirty="0">
                <a:latin typeface="Söhne"/>
              </a:rPr>
              <a:t>等），以識別可能突顯惡意列舉設備驅動程序的嘗試。</a:t>
            </a:r>
          </a:p>
          <a:p>
            <a:endParaRPr lang="zh-TW" altLang="en-US" sz="2000" b="1" dirty="0">
              <a:latin typeface="Söhne"/>
            </a:endParaRPr>
          </a:p>
          <a:p>
            <a:r>
              <a:rPr lang="en-US" altLang="zh-TW" sz="2000" b="1" dirty="0">
                <a:latin typeface="Söhne"/>
              </a:rPr>
              <a:t>DS0024	Windows</a:t>
            </a:r>
            <a:r>
              <a:rPr lang="zh-TW" altLang="en-US" sz="2000" b="1" dirty="0">
                <a:latin typeface="Söhne"/>
              </a:rPr>
              <a:t>註冊表	</a:t>
            </a:r>
            <a:r>
              <a:rPr lang="en-US" altLang="zh-TW" sz="2000" b="1" dirty="0">
                <a:latin typeface="Söhne"/>
              </a:rPr>
              <a:t>Windows</a:t>
            </a:r>
            <a:r>
              <a:rPr lang="zh-TW" altLang="en-US" sz="2000" b="1" dirty="0">
                <a:latin typeface="Söhne"/>
              </a:rPr>
              <a:t>註冊表鍵訪問	</a:t>
            </a:r>
          </a:p>
          <a:p>
            <a:r>
              <a:rPr lang="zh-TW" altLang="en-US" sz="2000" b="1" dirty="0">
                <a:latin typeface="Söhne"/>
              </a:rPr>
              <a:t>監控訪問儲存在註冊表中有關設備及其相關驅動程序的資訊的嘗試</a:t>
            </a:r>
          </a:p>
        </p:txBody>
      </p:sp>
      <p:pic>
        <p:nvPicPr>
          <p:cNvPr id="7" name="圖片 6">
            <a:extLst>
              <a:ext uri="{FF2B5EF4-FFF2-40B4-BE49-F238E27FC236}">
                <a16:creationId xmlns:a16="http://schemas.microsoft.com/office/drawing/2014/main" id="{456F2D7F-4875-450B-92BC-2F01C172488D}"/>
              </a:ext>
            </a:extLst>
          </p:cNvPr>
          <p:cNvPicPr>
            <a:picLocks noChangeAspect="1"/>
          </p:cNvPicPr>
          <p:nvPr/>
        </p:nvPicPr>
        <p:blipFill>
          <a:blip r:embed="rId2"/>
          <a:stretch>
            <a:fillRect/>
          </a:stretch>
        </p:blipFill>
        <p:spPr>
          <a:xfrm>
            <a:off x="470151" y="103034"/>
            <a:ext cx="11251698" cy="2969314"/>
          </a:xfrm>
          <a:prstGeom prst="rect">
            <a:avLst/>
          </a:prstGeom>
        </p:spPr>
      </p:pic>
    </p:spTree>
    <p:extLst>
      <p:ext uri="{BB962C8B-B14F-4D97-AF65-F5344CB8AC3E}">
        <p14:creationId xmlns:p14="http://schemas.microsoft.com/office/powerpoint/2010/main" val="22598992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橫向移動</a:t>
            </a:r>
            <a:r>
              <a:rPr lang="en-US" altLang="zh-TW" sz="3200" b="1" dirty="0">
                <a:latin typeface="標楷體" panose="03000509000000000000" pitchFamily="65" charset="-120"/>
                <a:ea typeface="標楷體" panose="03000509000000000000" pitchFamily="65" charset="-120"/>
              </a:rPr>
              <a:t>Lateral Movement</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9</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Exploitation of Remote Services </a:t>
            </a:r>
            <a:r>
              <a:rPr lang="zh-TW" altLang="en-US" sz="2800" dirty="0">
                <a:latin typeface="標楷體" panose="03000509000000000000" pitchFamily="65" charset="-120"/>
                <a:ea typeface="標楷體" panose="03000509000000000000" pitchFamily="65" charset="-120"/>
              </a:rPr>
              <a:t>利用遠端服務</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Internal </a:t>
            </a:r>
            <a:r>
              <a:rPr lang="en-US" altLang="zh-TW" sz="2800" dirty="0" err="1">
                <a:latin typeface="標楷體" panose="03000509000000000000" pitchFamily="65" charset="-120"/>
                <a:ea typeface="標楷體" panose="03000509000000000000" pitchFamily="65" charset="-120"/>
              </a:rPr>
              <a:t>Spearphishing</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內部釣魚</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Lateral Tool Transfer </a:t>
            </a:r>
            <a:r>
              <a:rPr lang="zh-TW" altLang="en-US" sz="2800" dirty="0">
                <a:latin typeface="標楷體" panose="03000509000000000000" pitchFamily="65" charset="-120"/>
                <a:ea typeface="標楷體" panose="03000509000000000000" pitchFamily="65" charset="-120"/>
              </a:rPr>
              <a:t>橫向工具傳輸</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Remote Service Session Hijacking (2) </a:t>
            </a:r>
            <a:r>
              <a:rPr lang="zh-TW" altLang="en-US" sz="2800" dirty="0">
                <a:latin typeface="標楷體" panose="03000509000000000000" pitchFamily="65" charset="-120"/>
                <a:ea typeface="標楷體" panose="03000509000000000000" pitchFamily="65" charset="-120"/>
              </a:rPr>
              <a:t>遠端服務會話劫持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Remote Services (8) </a:t>
            </a:r>
            <a:r>
              <a:rPr lang="zh-TW" altLang="en-US" sz="2800" dirty="0">
                <a:latin typeface="標楷體" panose="03000509000000000000" pitchFamily="65" charset="-120"/>
                <a:ea typeface="標楷體" panose="03000509000000000000" pitchFamily="65" charset="-120"/>
              </a:rPr>
              <a:t>遠端服務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Replication Through Removable Media </a:t>
            </a:r>
            <a:r>
              <a:rPr lang="zh-TW" altLang="en-US" sz="2800" dirty="0">
                <a:latin typeface="標楷體" panose="03000509000000000000" pitchFamily="65" charset="-120"/>
                <a:ea typeface="標楷體" panose="03000509000000000000" pitchFamily="65" charset="-120"/>
              </a:rPr>
              <a:t>透過可移動媒體複製</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Software Deployment Tools </a:t>
            </a:r>
            <a:r>
              <a:rPr lang="zh-TW" altLang="en-US" sz="2800" dirty="0">
                <a:latin typeface="標楷體" panose="03000509000000000000" pitchFamily="65" charset="-120"/>
                <a:ea typeface="標楷體" panose="03000509000000000000" pitchFamily="65" charset="-120"/>
              </a:rPr>
              <a:t>軟體部署工具</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Taint Shared Content </a:t>
            </a:r>
            <a:r>
              <a:rPr lang="zh-TW" altLang="en-US" sz="2800" dirty="0">
                <a:latin typeface="標楷體" panose="03000509000000000000" pitchFamily="65" charset="-120"/>
                <a:ea typeface="標楷體" panose="03000509000000000000" pitchFamily="65" charset="-120"/>
              </a:rPr>
              <a:t>污染共享內容</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Use Alternate Authentication Material (4) </a:t>
            </a:r>
            <a:r>
              <a:rPr lang="zh-TW" altLang="en-US" sz="2800" dirty="0">
                <a:latin typeface="標楷體" panose="03000509000000000000" pitchFamily="65" charset="-120"/>
                <a:ea typeface="標楷體" panose="03000509000000000000" pitchFamily="65" charset="-120"/>
              </a:rPr>
              <a:t>使用備用身分驗證材料 </a:t>
            </a:r>
          </a:p>
        </p:txBody>
      </p:sp>
    </p:spTree>
    <p:extLst>
      <p:ext uri="{BB962C8B-B14F-4D97-AF65-F5344CB8AC3E}">
        <p14:creationId xmlns:p14="http://schemas.microsoft.com/office/powerpoint/2010/main" val="31850101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DBB6E38-86CE-400F-8D66-C3A7088CE50B}"/>
              </a:ext>
            </a:extLst>
          </p:cNvPr>
          <p:cNvGraphicFramePr>
            <a:graphicFrameLocks noGrp="1"/>
          </p:cNvGraphicFramePr>
          <p:nvPr>
            <p:extLst>
              <p:ext uri="{D42A27DB-BD31-4B8C-83A1-F6EECF244321}">
                <p14:modId xmlns:p14="http://schemas.microsoft.com/office/powerpoint/2010/main" val="3787433191"/>
              </p:ext>
            </p:extLst>
          </p:nvPr>
        </p:nvGraphicFramePr>
        <p:xfrm>
          <a:off x="7411824" y="706735"/>
          <a:ext cx="4635502" cy="1524000"/>
        </p:xfrm>
        <a:graphic>
          <a:graphicData uri="http://schemas.openxmlformats.org/drawingml/2006/table">
            <a:tbl>
              <a:tblPr/>
              <a:tblGrid>
                <a:gridCol w="1761075">
                  <a:extLst>
                    <a:ext uri="{9D8B030D-6E8A-4147-A177-3AD203B41FA5}">
                      <a16:colId xmlns:a16="http://schemas.microsoft.com/office/drawing/2014/main" val="2340207979"/>
                    </a:ext>
                  </a:extLst>
                </a:gridCol>
                <a:gridCol w="1724655">
                  <a:extLst>
                    <a:ext uri="{9D8B030D-6E8A-4147-A177-3AD203B41FA5}">
                      <a16:colId xmlns:a16="http://schemas.microsoft.com/office/drawing/2014/main" val="3916782922"/>
                    </a:ext>
                  </a:extLst>
                </a:gridCol>
                <a:gridCol w="1149772">
                  <a:extLst>
                    <a:ext uri="{9D8B030D-6E8A-4147-A177-3AD203B41FA5}">
                      <a16:colId xmlns:a16="http://schemas.microsoft.com/office/drawing/2014/main" val="2076987356"/>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Sub-techniques (</a:t>
                      </a:r>
                      <a:r>
                        <a:rPr kumimoji="0" lang="en-US" altLang="zh-TW" sz="2000" b="0" i="0" u="none" strike="noStrike" cap="none" normalizeH="0" baseline="0" dirty="0">
                          <a:ln>
                            <a:noFill/>
                          </a:ln>
                          <a:solidFill>
                            <a:schemeClr val="tx1"/>
                          </a:solidFill>
                          <a:effectLst/>
                          <a:latin typeface="Arial" panose="020B0604020202020204" pitchFamily="34" charset="0"/>
                          <a:ea typeface="Roboto-Regular"/>
                        </a:rPr>
                        <a:t>2</a:t>
                      </a: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Arial" panose="020B0604020202020204" pitchFamily="34" charset="0"/>
                          <a:ea typeface="Roboto-Regular"/>
                        </a:rPr>
                        <a:t>中文</a:t>
                      </a:r>
                      <a:endParaRPr kumimoji="0" lang="zh-TW" altLang="zh-TW" sz="2000" b="0" i="0" u="none" strike="noStrike" cap="none" normalizeH="0" baseline="0" dirty="0">
                        <a:ln>
                          <a:noFill/>
                        </a:ln>
                        <a:solidFill>
                          <a:schemeClr val="tx1"/>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solidFill>
                            <a:schemeClr val="tx1"/>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solidFill>
                            <a:schemeClr val="tx1"/>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endParaRPr lang="en-US" sz="2000" dirty="0">
                        <a:solidFill>
                          <a:schemeClr val="tx1"/>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u="none" strike="noStrike" dirty="0">
                          <a:solidFill>
                            <a:srgbClr val="4F7CAC"/>
                          </a:solidFill>
                          <a:effectLst/>
                          <a:hlinkClick r:id="rId2"/>
                        </a:rPr>
                        <a:t>T1563.001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a:solidFill>
                            <a:schemeClr val="tx1"/>
                          </a:solidFill>
                          <a:effectLst/>
                          <a:latin typeface="+mn-lt"/>
                          <a:ea typeface="+mn-ea"/>
                          <a:cs typeface="+mn-cs"/>
                          <a:hlinkClick r:id="rId2"/>
                        </a:rPr>
                        <a:t>SSH Hijacking</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kern="1200" dirty="0">
                          <a:solidFill>
                            <a:schemeClr val="tx1"/>
                          </a:solidFill>
                          <a:effectLst/>
                          <a:latin typeface="+mn-lt"/>
                          <a:ea typeface="+mn-ea"/>
                          <a:cs typeface="+mn-cs"/>
                        </a:rPr>
                        <a:t>SSH </a:t>
                      </a:r>
                      <a:r>
                        <a:rPr lang="zh-TW" altLang="en-US" sz="1800" b="0" i="0" kern="1200" dirty="0">
                          <a:solidFill>
                            <a:schemeClr val="tx1"/>
                          </a:solidFill>
                          <a:effectLst/>
                          <a:latin typeface="+mn-lt"/>
                          <a:ea typeface="+mn-ea"/>
                          <a:cs typeface="+mn-cs"/>
                        </a:rPr>
                        <a:t>劫持</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u="none" strike="noStrike" dirty="0">
                          <a:solidFill>
                            <a:srgbClr val="4F7CAC"/>
                          </a:solidFill>
                          <a:effectLst/>
                          <a:hlinkClick r:id="rId3"/>
                        </a:rPr>
                        <a:t>T1563.002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RDP Hijacking</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kern="1200" dirty="0">
                          <a:solidFill>
                            <a:schemeClr val="tx1"/>
                          </a:solidFill>
                          <a:effectLst/>
                          <a:latin typeface="+mn-lt"/>
                          <a:ea typeface="+mn-ea"/>
                          <a:cs typeface="+mn-cs"/>
                        </a:rPr>
                        <a:t>RDP </a:t>
                      </a:r>
                      <a:r>
                        <a:rPr lang="zh-TW" altLang="en-US" sz="1800" b="0" i="0" kern="1200" dirty="0">
                          <a:solidFill>
                            <a:schemeClr val="tx1"/>
                          </a:solidFill>
                          <a:effectLst/>
                          <a:latin typeface="+mn-lt"/>
                          <a:ea typeface="+mn-ea"/>
                          <a:cs typeface="+mn-cs"/>
                        </a:rPr>
                        <a:t>劫持</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8" name="矩形 7"/>
          <p:cNvSpPr/>
          <p:nvPr/>
        </p:nvSpPr>
        <p:spPr>
          <a:xfrm>
            <a:off x="246317" y="148615"/>
            <a:ext cx="8981946"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Remote Service Session Hijacking </a:t>
            </a:r>
            <a:r>
              <a:rPr lang="zh-TW" altLang="en-US" sz="2800" dirty="0">
                <a:latin typeface="標楷體" panose="03000509000000000000" pitchFamily="65" charset="-120"/>
                <a:ea typeface="標楷體" panose="03000509000000000000" pitchFamily="65" charset="-120"/>
              </a:rPr>
              <a:t>遠端服務會話劫持</a:t>
            </a:r>
            <a:endParaRPr lang="en-US" altLang="zh-TW" sz="2800" dirty="0">
              <a:latin typeface="標楷體" panose="03000509000000000000" pitchFamily="65" charset="-120"/>
              <a:ea typeface="標楷體" panose="03000509000000000000" pitchFamily="65" charset="-120"/>
            </a:endParaRPr>
          </a:p>
        </p:txBody>
      </p:sp>
      <p:sp>
        <p:nvSpPr>
          <p:cNvPr id="5" name="文字方塊 4">
            <a:extLst>
              <a:ext uri="{FF2B5EF4-FFF2-40B4-BE49-F238E27FC236}">
                <a16:creationId xmlns:a16="http://schemas.microsoft.com/office/drawing/2014/main" id="{4F69A7F6-06B5-4B1B-AB45-2DBDC6602256}"/>
              </a:ext>
            </a:extLst>
          </p:cNvPr>
          <p:cNvSpPr txBox="1"/>
          <p:nvPr/>
        </p:nvSpPr>
        <p:spPr>
          <a:xfrm>
            <a:off x="7874001" y="4833615"/>
            <a:ext cx="4000500" cy="1631216"/>
          </a:xfrm>
          <a:prstGeom prst="rect">
            <a:avLst/>
          </a:prstGeom>
          <a:noFill/>
        </p:spPr>
        <p:txBody>
          <a:bodyPr wrap="square" rtlCol="0">
            <a:spAutoFit/>
          </a:bodyPr>
          <a:lstStyle/>
          <a:p>
            <a:r>
              <a:rPr lang="en-US" altLang="zh-TW" sz="2000" dirty="0">
                <a:latin typeface="標楷體" panose="03000509000000000000" pitchFamily="65" charset="-120"/>
                <a:ea typeface="標楷體" panose="03000509000000000000" pitchFamily="65" charset="-120"/>
              </a:rPr>
              <a:t>ID</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T1563</a:t>
            </a:r>
          </a:p>
          <a:p>
            <a:r>
              <a:rPr lang="zh-TW" altLang="en-US" sz="2000" dirty="0">
                <a:latin typeface="標楷體" panose="03000509000000000000" pitchFamily="65" charset="-120"/>
                <a:ea typeface="標楷體" panose="03000509000000000000" pitchFamily="65" charset="-120"/>
              </a:rPr>
              <a:t>子技術：</a:t>
            </a:r>
            <a:r>
              <a:rPr lang="en-US" altLang="zh-TW" sz="2000" dirty="0">
                <a:latin typeface="標楷體" panose="03000509000000000000" pitchFamily="65" charset="-120"/>
                <a:ea typeface="標楷體" panose="03000509000000000000" pitchFamily="65" charset="-120"/>
              </a:rPr>
              <a:t>T1563.001, T1563.002</a:t>
            </a:r>
          </a:p>
          <a:p>
            <a:r>
              <a:rPr lang="zh-TW" altLang="en-US" sz="2000" dirty="0">
                <a:latin typeface="標楷體" panose="03000509000000000000" pitchFamily="65" charset="-120"/>
                <a:ea typeface="標楷體" panose="03000509000000000000" pitchFamily="65" charset="-120"/>
              </a:rPr>
              <a:t>戰術：橫向移動</a:t>
            </a:r>
          </a:p>
          <a:p>
            <a:r>
              <a:rPr lang="zh-TW" altLang="en-US" sz="2000" dirty="0">
                <a:latin typeface="標楷體" panose="03000509000000000000" pitchFamily="65" charset="-120"/>
                <a:ea typeface="標楷體" panose="03000509000000000000" pitchFamily="65" charset="-120"/>
              </a:rPr>
              <a:t>平台：</a:t>
            </a:r>
            <a:r>
              <a:rPr lang="en-US" altLang="zh-TW" sz="2000" dirty="0">
                <a:latin typeface="標楷體" panose="03000509000000000000" pitchFamily="65" charset="-120"/>
                <a:ea typeface="標楷體" panose="03000509000000000000" pitchFamily="65" charset="-120"/>
              </a:rPr>
              <a:t>Linux, Windows, macOS</a:t>
            </a:r>
          </a:p>
          <a:p>
            <a:r>
              <a:rPr lang="zh-TW" altLang="en-US" sz="2000" dirty="0">
                <a:latin typeface="標楷體" panose="03000509000000000000" pitchFamily="65" charset="-120"/>
                <a:ea typeface="標楷體" panose="03000509000000000000" pitchFamily="65" charset="-120"/>
              </a:rPr>
              <a:t>所需權限：</a:t>
            </a:r>
            <a:r>
              <a:rPr lang="en-US" altLang="zh-TW" sz="2000" dirty="0">
                <a:latin typeface="標楷體" panose="03000509000000000000" pitchFamily="65" charset="-120"/>
                <a:ea typeface="標楷體" panose="03000509000000000000" pitchFamily="65" charset="-120"/>
              </a:rPr>
              <a:t>SYSTEM, root</a:t>
            </a:r>
          </a:p>
        </p:txBody>
      </p:sp>
      <p:pic>
        <p:nvPicPr>
          <p:cNvPr id="6" name="圖片 5">
            <a:extLst>
              <a:ext uri="{FF2B5EF4-FFF2-40B4-BE49-F238E27FC236}">
                <a16:creationId xmlns:a16="http://schemas.microsoft.com/office/drawing/2014/main" id="{43072111-AF02-4349-8D08-CA175E263A30}"/>
              </a:ext>
            </a:extLst>
          </p:cNvPr>
          <p:cNvPicPr>
            <a:picLocks noChangeAspect="1"/>
          </p:cNvPicPr>
          <p:nvPr/>
        </p:nvPicPr>
        <p:blipFill>
          <a:blip r:embed="rId4"/>
          <a:stretch>
            <a:fillRect/>
          </a:stretch>
        </p:blipFill>
        <p:spPr>
          <a:xfrm>
            <a:off x="3425946" y="4050764"/>
            <a:ext cx="4058216" cy="2734057"/>
          </a:xfrm>
          <a:prstGeom prst="rect">
            <a:avLst/>
          </a:prstGeom>
        </p:spPr>
      </p:pic>
      <p:sp>
        <p:nvSpPr>
          <p:cNvPr id="4" name="文字方塊 3">
            <a:extLst>
              <a:ext uri="{FF2B5EF4-FFF2-40B4-BE49-F238E27FC236}">
                <a16:creationId xmlns:a16="http://schemas.microsoft.com/office/drawing/2014/main" id="{86AD539A-D035-4DA2-BEF3-74FC7A8E37FB}"/>
              </a:ext>
            </a:extLst>
          </p:cNvPr>
          <p:cNvSpPr txBox="1"/>
          <p:nvPr/>
        </p:nvSpPr>
        <p:spPr>
          <a:xfrm>
            <a:off x="389837" y="1863477"/>
            <a:ext cx="11412325" cy="255454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攻擊手可能接管現有的遠端服務會話，以在環境中橫向移動。</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使用者可能會使用有效的憑證登入專門設計用來接受遠端連接的服務。</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攻擊手可能會奪取這些會話來在遠程系統上執行操作。</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遠程服務會話劫持與使用遠程服務的不同之處在於，它是奪取現有的會話，而不是使用有效賬戶創建新的會話。</a:t>
            </a:r>
          </a:p>
        </p:txBody>
      </p:sp>
    </p:spTree>
    <p:extLst>
      <p:ext uri="{BB962C8B-B14F-4D97-AF65-F5344CB8AC3E}">
        <p14:creationId xmlns:p14="http://schemas.microsoft.com/office/powerpoint/2010/main" val="1572400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7195" y="3924032"/>
            <a:ext cx="8573505" cy="2677656"/>
          </a:xfrm>
          <a:prstGeom prst="rect">
            <a:avLst/>
          </a:prstGeom>
        </p:spPr>
        <p:txBody>
          <a:bodyPr wrap="square">
            <a:spAutoFit/>
          </a:bodyPr>
          <a:lstStyle/>
          <a:p>
            <a:r>
              <a:rPr lang="en-US" altLang="zh-TW" sz="2400" b="1" dirty="0">
                <a:latin typeface="Söhne"/>
              </a:rPr>
              <a:t>ID</a:t>
            </a:r>
            <a:r>
              <a:rPr lang="zh-TW" altLang="en-US" sz="2400" b="1" dirty="0">
                <a:latin typeface="Söhne"/>
              </a:rPr>
              <a:t>：</a:t>
            </a:r>
            <a:r>
              <a:rPr lang="en-US" altLang="zh-TW" sz="2400" b="1" dirty="0">
                <a:latin typeface="Söhne"/>
              </a:rPr>
              <a:t>M1042</a:t>
            </a:r>
          </a:p>
          <a:p>
            <a:r>
              <a:rPr lang="zh-TW" altLang="en-US" sz="2400" b="1" dirty="0">
                <a:latin typeface="Söhne"/>
              </a:rPr>
              <a:t>預防：禁用或移除功能或程序</a:t>
            </a:r>
          </a:p>
          <a:p>
            <a:r>
              <a:rPr lang="zh-TW" altLang="en-US" sz="2400" b="1" dirty="0">
                <a:latin typeface="Söhne"/>
              </a:rPr>
              <a:t>描述：如果不需要，禁用遠程服務（例如：</a:t>
            </a:r>
            <a:r>
              <a:rPr lang="en-US" altLang="zh-TW" sz="2400" b="1" dirty="0">
                <a:latin typeface="Söhne"/>
              </a:rPr>
              <a:t>SSH</a:t>
            </a:r>
            <a:r>
              <a:rPr lang="zh-TW" altLang="en-US" sz="2400" b="1" dirty="0">
                <a:latin typeface="Söhne"/>
              </a:rPr>
              <a:t>、</a:t>
            </a:r>
            <a:r>
              <a:rPr lang="en-US" altLang="zh-TW" sz="2400" b="1" dirty="0">
                <a:latin typeface="Söhne"/>
              </a:rPr>
              <a:t>RDP</a:t>
            </a:r>
            <a:r>
              <a:rPr lang="zh-TW" altLang="en-US" sz="2400" b="1" dirty="0">
                <a:latin typeface="Söhne"/>
              </a:rPr>
              <a:t>等）。</a:t>
            </a:r>
          </a:p>
          <a:p>
            <a:endParaRPr lang="zh-TW" altLang="en-US" sz="2400" b="1" dirty="0">
              <a:latin typeface="Söhne"/>
            </a:endParaRPr>
          </a:p>
          <a:p>
            <a:r>
              <a:rPr lang="en-US" altLang="zh-TW" sz="2400" b="1" dirty="0">
                <a:latin typeface="Söhne"/>
              </a:rPr>
              <a:t>ID</a:t>
            </a:r>
            <a:r>
              <a:rPr lang="zh-TW" altLang="en-US" sz="2400" b="1" dirty="0">
                <a:latin typeface="Söhne"/>
              </a:rPr>
              <a:t>：</a:t>
            </a:r>
            <a:r>
              <a:rPr lang="en-US" altLang="zh-TW" sz="2400" b="1" dirty="0">
                <a:latin typeface="Söhne"/>
              </a:rPr>
              <a:t>M1030</a:t>
            </a:r>
          </a:p>
          <a:p>
            <a:r>
              <a:rPr lang="zh-TW" altLang="en-US" sz="2400" b="1" dirty="0">
                <a:latin typeface="Söhne"/>
              </a:rPr>
              <a:t>預防：網絡分段</a:t>
            </a:r>
          </a:p>
          <a:p>
            <a:r>
              <a:rPr lang="zh-TW" altLang="en-US" sz="2400" b="1" dirty="0">
                <a:latin typeface="Söhne"/>
              </a:rPr>
              <a:t>描述：啟用防火牆規則以阻止網絡安全區域內不必要的流量。</a:t>
            </a:r>
          </a:p>
        </p:txBody>
      </p:sp>
      <p:pic>
        <p:nvPicPr>
          <p:cNvPr id="2" name="圖片 1">
            <a:extLst>
              <a:ext uri="{FF2B5EF4-FFF2-40B4-BE49-F238E27FC236}">
                <a16:creationId xmlns:a16="http://schemas.microsoft.com/office/drawing/2014/main" id="{343A5956-C673-4331-AE31-B003FD40D83B}"/>
              </a:ext>
            </a:extLst>
          </p:cNvPr>
          <p:cNvPicPr>
            <a:picLocks noChangeAspect="1"/>
          </p:cNvPicPr>
          <p:nvPr/>
        </p:nvPicPr>
        <p:blipFill>
          <a:blip r:embed="rId2"/>
          <a:stretch>
            <a:fillRect/>
          </a:stretch>
        </p:blipFill>
        <p:spPr>
          <a:xfrm>
            <a:off x="539750" y="900802"/>
            <a:ext cx="11112500" cy="2528198"/>
          </a:xfrm>
          <a:prstGeom prst="rect">
            <a:avLst/>
          </a:prstGeom>
        </p:spPr>
      </p:pic>
    </p:spTree>
    <p:extLst>
      <p:ext uri="{BB962C8B-B14F-4D97-AF65-F5344CB8AC3E}">
        <p14:creationId xmlns:p14="http://schemas.microsoft.com/office/powerpoint/2010/main" val="2616089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70695" y="3793004"/>
            <a:ext cx="8141705" cy="2677656"/>
          </a:xfrm>
          <a:prstGeom prst="rect">
            <a:avLst/>
          </a:prstGeom>
        </p:spPr>
        <p:txBody>
          <a:bodyPr wrap="square">
            <a:spAutoFit/>
          </a:bodyPr>
          <a:lstStyle/>
          <a:p>
            <a:r>
              <a:rPr lang="en-US" altLang="zh-TW" sz="2400" b="1" dirty="0">
                <a:latin typeface="Söhne"/>
              </a:rPr>
              <a:t>ID</a:t>
            </a:r>
            <a:r>
              <a:rPr lang="zh-TW" altLang="en-US" sz="2400" b="1" dirty="0">
                <a:latin typeface="Söhne"/>
              </a:rPr>
              <a:t>：</a:t>
            </a:r>
            <a:r>
              <a:rPr lang="en-US" altLang="zh-TW" sz="2400" b="1" dirty="0">
                <a:latin typeface="Söhne"/>
              </a:rPr>
              <a:t>M1026</a:t>
            </a:r>
          </a:p>
          <a:p>
            <a:r>
              <a:rPr lang="zh-TW" altLang="en-US" sz="2400" b="1" dirty="0">
                <a:latin typeface="Söhne"/>
              </a:rPr>
              <a:t>預防：特權帳戶管理</a:t>
            </a:r>
          </a:p>
          <a:p>
            <a:r>
              <a:rPr lang="zh-TW" altLang="en-US" sz="2400" b="1" dirty="0">
                <a:latin typeface="Söhne"/>
              </a:rPr>
              <a:t>描述：除非必要，否則不允許作為特權帳戶遠程訪問服務。</a:t>
            </a:r>
          </a:p>
          <a:p>
            <a:endParaRPr lang="zh-TW" altLang="en-US" sz="2400" b="1" dirty="0">
              <a:latin typeface="Söhne"/>
            </a:endParaRPr>
          </a:p>
          <a:p>
            <a:r>
              <a:rPr lang="en-US" altLang="zh-TW" sz="2400" b="1" dirty="0">
                <a:latin typeface="Söhne"/>
              </a:rPr>
              <a:t>ID</a:t>
            </a:r>
            <a:r>
              <a:rPr lang="zh-TW" altLang="en-US" sz="2400" b="1" dirty="0">
                <a:latin typeface="Söhne"/>
              </a:rPr>
              <a:t>：</a:t>
            </a:r>
            <a:r>
              <a:rPr lang="en-US" altLang="zh-TW" sz="2400" b="1" dirty="0">
                <a:latin typeface="Söhne"/>
              </a:rPr>
              <a:t>M1018</a:t>
            </a:r>
          </a:p>
          <a:p>
            <a:r>
              <a:rPr lang="zh-TW" altLang="en-US" sz="2400" b="1" dirty="0">
                <a:latin typeface="Söhne"/>
              </a:rPr>
              <a:t>預防：用戶帳戶管理</a:t>
            </a:r>
          </a:p>
          <a:p>
            <a:r>
              <a:rPr lang="zh-TW" altLang="en-US" sz="2400" b="1" dirty="0">
                <a:latin typeface="Söhne"/>
              </a:rPr>
              <a:t>描述：如果必須遠程訪問，限制遠程用戶的權限。</a:t>
            </a:r>
          </a:p>
        </p:txBody>
      </p:sp>
      <p:pic>
        <p:nvPicPr>
          <p:cNvPr id="2" name="圖片 1">
            <a:extLst>
              <a:ext uri="{FF2B5EF4-FFF2-40B4-BE49-F238E27FC236}">
                <a16:creationId xmlns:a16="http://schemas.microsoft.com/office/drawing/2014/main" id="{343A5956-C673-4331-AE31-B003FD40D83B}"/>
              </a:ext>
            </a:extLst>
          </p:cNvPr>
          <p:cNvPicPr>
            <a:picLocks noChangeAspect="1"/>
          </p:cNvPicPr>
          <p:nvPr/>
        </p:nvPicPr>
        <p:blipFill>
          <a:blip r:embed="rId2"/>
          <a:stretch>
            <a:fillRect/>
          </a:stretch>
        </p:blipFill>
        <p:spPr>
          <a:xfrm>
            <a:off x="685297" y="900802"/>
            <a:ext cx="11112500" cy="2528198"/>
          </a:xfrm>
          <a:prstGeom prst="rect">
            <a:avLst/>
          </a:prstGeom>
        </p:spPr>
      </p:pic>
    </p:spTree>
    <p:extLst>
      <p:ext uri="{BB962C8B-B14F-4D97-AF65-F5344CB8AC3E}">
        <p14:creationId xmlns:p14="http://schemas.microsoft.com/office/powerpoint/2010/main" val="32158760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4FC8D70-29B2-4B85-B375-FCEF9F680B82}"/>
              </a:ext>
            </a:extLst>
          </p:cNvPr>
          <p:cNvPicPr>
            <a:picLocks noChangeAspect="1"/>
          </p:cNvPicPr>
          <p:nvPr/>
        </p:nvPicPr>
        <p:blipFill>
          <a:blip r:embed="rId2"/>
          <a:stretch>
            <a:fillRect/>
          </a:stretch>
        </p:blipFill>
        <p:spPr>
          <a:xfrm>
            <a:off x="37951" y="622300"/>
            <a:ext cx="12154049" cy="4648200"/>
          </a:xfrm>
          <a:prstGeom prst="rect">
            <a:avLst/>
          </a:prstGeom>
        </p:spPr>
      </p:pic>
    </p:spTree>
    <p:extLst>
      <p:ext uri="{BB962C8B-B14F-4D97-AF65-F5344CB8AC3E}">
        <p14:creationId xmlns:p14="http://schemas.microsoft.com/office/powerpoint/2010/main" val="14426976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3495" y="1574800"/>
            <a:ext cx="11519905" cy="4154984"/>
          </a:xfrm>
          <a:prstGeom prst="rect">
            <a:avLst/>
          </a:prstGeom>
        </p:spPr>
        <p:txBody>
          <a:bodyPr wrap="square">
            <a:spAutoFit/>
          </a:bodyPr>
          <a:lstStyle/>
          <a:p>
            <a:r>
              <a:rPr lang="en-US" altLang="zh-TW" sz="2400" b="1" dirty="0">
                <a:latin typeface="Söhne"/>
              </a:rPr>
              <a:t>ID</a:t>
            </a:r>
            <a:r>
              <a:rPr lang="zh-TW" altLang="en-US" sz="2400" b="1" dirty="0">
                <a:latin typeface="Söhne"/>
              </a:rPr>
              <a:t>：</a:t>
            </a:r>
            <a:r>
              <a:rPr lang="en-US" altLang="zh-TW" sz="2400" b="1" dirty="0">
                <a:latin typeface="Söhne"/>
              </a:rPr>
              <a:t>DS0017</a:t>
            </a:r>
          </a:p>
          <a:p>
            <a:r>
              <a:rPr lang="zh-TW" altLang="en-US" sz="2400" b="1" dirty="0">
                <a:latin typeface="Söhne"/>
              </a:rPr>
              <a:t>數據源：命令</a:t>
            </a:r>
          </a:p>
          <a:p>
            <a:r>
              <a:rPr lang="zh-TW" altLang="en-US" sz="2400" b="1" dirty="0">
                <a:latin typeface="Söhne"/>
              </a:rPr>
              <a:t>數據組件：命令執行</a:t>
            </a:r>
          </a:p>
          <a:p>
            <a:r>
              <a:rPr lang="zh-TW" altLang="en-US" sz="2400" b="1" dirty="0">
                <a:latin typeface="Söhne"/>
              </a:rPr>
              <a:t>偵測：監控執行的命令和參數，這些命令和參數可能會接管與遠程服務的預存在會話，以在環境中橫向移動。</a:t>
            </a:r>
          </a:p>
          <a:p>
            <a:endParaRPr lang="zh-TW" altLang="en-US" sz="2400" b="1" dirty="0">
              <a:latin typeface="Söhne"/>
            </a:endParaRPr>
          </a:p>
          <a:p>
            <a:r>
              <a:rPr lang="en-US" altLang="zh-TW" sz="2400" b="1" dirty="0">
                <a:latin typeface="Söhne"/>
              </a:rPr>
              <a:t>ID</a:t>
            </a:r>
            <a:r>
              <a:rPr lang="zh-TW" altLang="en-US" sz="2400" b="1" dirty="0">
                <a:latin typeface="Söhne"/>
              </a:rPr>
              <a:t>：</a:t>
            </a:r>
            <a:r>
              <a:rPr lang="en-US" altLang="zh-TW" sz="2400" b="1" dirty="0">
                <a:latin typeface="Söhne"/>
              </a:rPr>
              <a:t>DS0028</a:t>
            </a:r>
          </a:p>
          <a:p>
            <a:r>
              <a:rPr lang="zh-TW" altLang="en-US" sz="2400" b="1" dirty="0">
                <a:latin typeface="Söhne"/>
              </a:rPr>
              <a:t>數據源：登錄會話</a:t>
            </a:r>
          </a:p>
          <a:p>
            <a:r>
              <a:rPr lang="zh-TW" altLang="en-US" sz="2400" b="1" dirty="0">
                <a:latin typeface="Söhne"/>
              </a:rPr>
              <a:t>數據組件：登錄會話創建</a:t>
            </a:r>
          </a:p>
          <a:p>
            <a:r>
              <a:rPr lang="zh-TW" altLang="en-US" sz="2400" b="1" dirty="0">
                <a:latin typeface="Söhne"/>
              </a:rPr>
              <a:t>偵測：監控用戶帳戶登錄到他們通常不會訪問的系統，或者在相對較短的時間內對多個系統的訪問模式。</a:t>
            </a:r>
          </a:p>
        </p:txBody>
      </p:sp>
    </p:spTree>
    <p:extLst>
      <p:ext uri="{BB962C8B-B14F-4D97-AF65-F5344CB8AC3E}">
        <p14:creationId xmlns:p14="http://schemas.microsoft.com/office/powerpoint/2010/main" val="22442092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6195" y="428178"/>
            <a:ext cx="11519905" cy="6001643"/>
          </a:xfrm>
          <a:prstGeom prst="rect">
            <a:avLst/>
          </a:prstGeom>
        </p:spPr>
        <p:txBody>
          <a:bodyPr wrap="square">
            <a:spAutoFit/>
          </a:bodyPr>
          <a:lstStyle/>
          <a:p>
            <a:r>
              <a:rPr lang="en-US" altLang="zh-TW" sz="2400" b="1" dirty="0">
                <a:latin typeface="Söhne"/>
              </a:rPr>
              <a:t>ID</a:t>
            </a:r>
            <a:r>
              <a:rPr lang="zh-TW" altLang="en-US" sz="2400" b="1" dirty="0">
                <a:latin typeface="Söhne"/>
              </a:rPr>
              <a:t>：</a:t>
            </a:r>
            <a:r>
              <a:rPr lang="en-US" altLang="zh-TW" sz="2400" b="1" dirty="0">
                <a:latin typeface="Söhne"/>
              </a:rPr>
              <a:t>DS0029</a:t>
            </a:r>
          </a:p>
          <a:p>
            <a:r>
              <a:rPr lang="zh-TW" altLang="en-US" sz="2400" b="1" dirty="0">
                <a:latin typeface="Söhne"/>
              </a:rPr>
              <a:t>數據源：網絡流量</a:t>
            </a:r>
          </a:p>
          <a:p>
            <a:r>
              <a:rPr lang="zh-TW" altLang="en-US" sz="2400" b="1" dirty="0">
                <a:latin typeface="Söhne"/>
              </a:rPr>
              <a:t>數據組件：網絡流量內容</a:t>
            </a:r>
          </a:p>
          <a:p>
            <a:r>
              <a:rPr lang="zh-TW" altLang="en-US" sz="2400" b="1" dirty="0">
                <a:latin typeface="Söhne"/>
              </a:rPr>
              <a:t>偵測：監視和分析與協議相關的流量模式和封包檢查，利用</a:t>
            </a:r>
            <a:r>
              <a:rPr lang="en-US" altLang="zh-TW" sz="2400" b="1" dirty="0">
                <a:latin typeface="Söhne"/>
              </a:rPr>
              <a:t>SSL/TLS</a:t>
            </a:r>
            <a:r>
              <a:rPr lang="zh-TW" altLang="en-US" sz="2400" b="1" dirty="0">
                <a:latin typeface="Söhne"/>
              </a:rPr>
              <a:t>檢查加密流量，這些流量不符合預期的協議標準和流量流動。考慮與進程監控和命令行相關聯，以偵測異常的進程執行和與流量模式相關的命令行參數異常。</a:t>
            </a:r>
          </a:p>
          <a:p>
            <a:endParaRPr lang="zh-TW" altLang="en-US" sz="2400" b="1" dirty="0">
              <a:latin typeface="Söhne"/>
            </a:endParaRPr>
          </a:p>
          <a:p>
            <a:r>
              <a:rPr lang="zh-TW" altLang="en-US" sz="2400" b="1" dirty="0">
                <a:latin typeface="Söhne"/>
              </a:rPr>
              <a:t>網絡流量流</a:t>
            </a:r>
          </a:p>
          <a:p>
            <a:r>
              <a:rPr lang="zh-TW" altLang="en-US" sz="2400" b="1" dirty="0">
                <a:latin typeface="Söhne"/>
              </a:rPr>
              <a:t>偵測：監視網絡數據以發現不常見的數據流。利用網絡的進程如果通常不進行網絡通信或從未見過，則是可疑的。</a:t>
            </a:r>
          </a:p>
          <a:p>
            <a:endParaRPr lang="zh-TW" altLang="en-US" sz="2400" b="1" dirty="0">
              <a:latin typeface="Söhne"/>
            </a:endParaRPr>
          </a:p>
          <a:p>
            <a:r>
              <a:rPr lang="en-US" altLang="zh-TW" sz="2400" b="1" dirty="0">
                <a:latin typeface="Söhne"/>
              </a:rPr>
              <a:t>ID</a:t>
            </a:r>
            <a:r>
              <a:rPr lang="zh-TW" altLang="en-US" sz="2400" b="1" dirty="0">
                <a:latin typeface="Söhne"/>
              </a:rPr>
              <a:t>：</a:t>
            </a:r>
            <a:r>
              <a:rPr lang="en-US" altLang="zh-TW" sz="2400" b="1" dirty="0">
                <a:latin typeface="Söhne"/>
              </a:rPr>
              <a:t>DS0009</a:t>
            </a:r>
          </a:p>
          <a:p>
            <a:r>
              <a:rPr lang="zh-TW" altLang="en-US" sz="2400" b="1" dirty="0">
                <a:latin typeface="Söhne"/>
              </a:rPr>
              <a:t>數據源：進程</a:t>
            </a:r>
          </a:p>
          <a:p>
            <a:r>
              <a:rPr lang="zh-TW" altLang="en-US" sz="2400" b="1" dirty="0">
                <a:latin typeface="Söhne"/>
              </a:rPr>
              <a:t>數據組件：進程創建</a:t>
            </a:r>
          </a:p>
          <a:p>
            <a:r>
              <a:rPr lang="zh-TW" altLang="en-US" sz="2400" b="1" dirty="0">
                <a:latin typeface="Söhne"/>
              </a:rPr>
              <a:t>偵測：監控新執行的進程，這些進程可能會接管與遠程服務的預存在會話，以在環境中橫向移動。</a:t>
            </a:r>
          </a:p>
        </p:txBody>
      </p:sp>
    </p:spTree>
    <p:extLst>
      <p:ext uri="{BB962C8B-B14F-4D97-AF65-F5344CB8AC3E}">
        <p14:creationId xmlns:p14="http://schemas.microsoft.com/office/powerpoint/2010/main" val="18432623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821926" y="1596674"/>
            <a:ext cx="11140579" cy="440120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攻擊手可能會劫持合法用戶的</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會話，在環境中橫向移動。安全外殼協議（</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）是在</a:t>
            </a:r>
            <a:r>
              <a:rPr lang="en-US" altLang="zh-TW" sz="2000" dirty="0">
                <a:latin typeface="標楷體" panose="03000509000000000000" pitchFamily="65" charset="-120"/>
                <a:ea typeface="標楷體" panose="03000509000000000000" pitchFamily="65" charset="-120"/>
              </a:rPr>
              <a:t>Linux</a:t>
            </a:r>
            <a:r>
              <a:rPr lang="zh-TW" altLang="en-US" sz="2000" dirty="0">
                <a:latin typeface="標楷體" panose="03000509000000000000" pitchFamily="65" charset="-120"/>
                <a:ea typeface="標楷體" panose="03000509000000000000" pitchFamily="65" charset="-120"/>
              </a:rPr>
              <a:t>和</a:t>
            </a:r>
            <a:r>
              <a:rPr lang="en-US" altLang="zh-TW" sz="2000" dirty="0">
                <a:latin typeface="標楷體" panose="03000509000000000000" pitchFamily="65" charset="-120"/>
                <a:ea typeface="標楷體" panose="03000509000000000000" pitchFamily="65" charset="-120"/>
              </a:rPr>
              <a:t>macOS</a:t>
            </a:r>
            <a:r>
              <a:rPr lang="zh-TW" altLang="en-US" sz="2000" dirty="0">
                <a:latin typeface="標楷體" panose="03000509000000000000" pitchFamily="65" charset="-120"/>
                <a:ea typeface="標楷體" panose="03000509000000000000" pitchFamily="65" charset="-120"/>
              </a:rPr>
              <a:t>系統上遠程訪問的標準方式。</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它允許用戶通過加密隧道連接到另一系統，通常通過密碼、證書或使用非對稱加密鑰匙對進行身份驗證。</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為了從被入侵的主機上橫向移動，攻擊手可能會利用通過公鑰身份驗證在活動</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會話中與其他系統建立的信任關係</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劫持到另一系統的現有連接。這可能是通過入侵</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代理本身或訪問代理的套接字來實現的。</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如果敵手能夠獲得</a:t>
            </a:r>
            <a:r>
              <a:rPr lang="en-US" altLang="zh-TW" sz="2000" dirty="0">
                <a:latin typeface="標楷體" panose="03000509000000000000" pitchFamily="65" charset="-120"/>
                <a:ea typeface="標楷體" panose="03000509000000000000" pitchFamily="65" charset="-120"/>
              </a:rPr>
              <a:t>root</a:t>
            </a:r>
            <a:r>
              <a:rPr lang="zh-TW" altLang="en-US" sz="2000" dirty="0">
                <a:latin typeface="標楷體" panose="03000509000000000000" pitchFamily="65" charset="-120"/>
                <a:ea typeface="標楷體" panose="03000509000000000000" pitchFamily="65" charset="-120"/>
              </a:rPr>
              <a:t>訪問權限，那麼劫持</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會話可能相當容易。</a:t>
            </a:r>
          </a:p>
          <a:p>
            <a:endParaRPr lang="zh-TW" altLang="en-US"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劫持與使用</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不同，它是劫持已存在的</a:t>
            </a:r>
            <a:r>
              <a:rPr lang="en-US" altLang="zh-TW" sz="2000" dirty="0">
                <a:latin typeface="標楷體" panose="03000509000000000000" pitchFamily="65" charset="-120"/>
                <a:ea typeface="標楷體" panose="03000509000000000000" pitchFamily="65" charset="-120"/>
              </a:rPr>
              <a:t>SSH</a:t>
            </a:r>
            <a:r>
              <a:rPr lang="zh-TW" altLang="en-US" sz="2000" dirty="0">
                <a:latin typeface="標楷體" panose="03000509000000000000" pitchFamily="65" charset="-120"/>
                <a:ea typeface="標楷體" panose="03000509000000000000" pitchFamily="65" charset="-120"/>
              </a:rPr>
              <a:t>會話，而不是使用有效賬戶創建新的會話。</a:t>
            </a:r>
          </a:p>
        </p:txBody>
      </p:sp>
      <p:sp>
        <p:nvSpPr>
          <p:cNvPr id="8" name="矩形 7"/>
          <p:cNvSpPr/>
          <p:nvPr/>
        </p:nvSpPr>
        <p:spPr>
          <a:xfrm>
            <a:off x="1519532" y="615353"/>
            <a:ext cx="9745368" cy="523220"/>
          </a:xfrm>
          <a:prstGeom prst="rect">
            <a:avLst/>
          </a:prstGeom>
        </p:spPr>
        <p:txBody>
          <a:bodyPr wrap="square">
            <a:spAutoFit/>
          </a:bodyPr>
          <a:lstStyle/>
          <a:p>
            <a:pPr fontAlgn="t"/>
            <a:r>
              <a:rPr lang="en-US" altLang="zh-TW" sz="2800" dirty="0">
                <a:latin typeface="標楷體" panose="03000509000000000000" pitchFamily="65" charset="-120"/>
                <a:ea typeface="標楷體" panose="03000509000000000000" pitchFamily="65" charset="-120"/>
              </a:rPr>
              <a:t>Remote Service Session Hijacking :</a:t>
            </a:r>
            <a:r>
              <a:rPr lang="en-US" altLang="zh-TW" sz="2800" dirty="0"/>
              <a:t> SSH </a:t>
            </a:r>
            <a:r>
              <a:rPr lang="zh-TW" altLang="en-US" sz="2800" dirty="0"/>
              <a:t>劫持</a:t>
            </a:r>
            <a:r>
              <a:rPr lang="en-US" altLang="zh-TW" sz="2800" dirty="0"/>
              <a:t>(T1563.001)</a:t>
            </a:r>
            <a:endParaRPr lang="en-US" altLang="zh-TW" sz="3200" dirty="0"/>
          </a:p>
        </p:txBody>
      </p:sp>
    </p:spTree>
    <p:extLst>
      <p:ext uri="{BB962C8B-B14F-4D97-AF65-F5344CB8AC3E}">
        <p14:creationId xmlns:p14="http://schemas.microsoft.com/office/powerpoint/2010/main" val="936192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A9D860-2E1B-4D52-8BDD-A450BA62E1E5}"/>
              </a:ext>
            </a:extLst>
          </p:cNvPr>
          <p:cNvSpPr>
            <a:spLocks noGrp="1"/>
          </p:cNvSpPr>
          <p:nvPr>
            <p:ph type="title"/>
          </p:nvPr>
        </p:nvSpPr>
        <p:spPr>
          <a:xfrm>
            <a:off x="174171" y="126763"/>
            <a:ext cx="8911687" cy="1280890"/>
          </a:xfrm>
        </p:spPr>
        <p:txBody>
          <a:bodyPr/>
          <a:lstStyle/>
          <a:p>
            <a:r>
              <a:rPr lang="zh-TW" altLang="en-US" dirty="0">
                <a:latin typeface="標楷體" panose="03000509000000000000" pitchFamily="65" charset="-120"/>
                <a:ea typeface="標楷體" panose="03000509000000000000" pitchFamily="65" charset="-120"/>
              </a:rPr>
              <a:t>資安威脅趨勢   </a:t>
            </a:r>
            <a:r>
              <a:rPr lang="en-US" altLang="zh-TW" dirty="0" err="1">
                <a:latin typeface="標楷體" panose="03000509000000000000" pitchFamily="65" charset="-120"/>
                <a:ea typeface="標楷體" panose="03000509000000000000" pitchFamily="65" charset="-120"/>
              </a:rPr>
              <a:t>MiTRE</a:t>
            </a:r>
            <a:r>
              <a:rPr lang="en-US" altLang="zh-TW" dirty="0">
                <a:latin typeface="標楷體" panose="03000509000000000000" pitchFamily="65" charset="-120"/>
                <a:ea typeface="標楷體" panose="03000509000000000000" pitchFamily="65" charset="-120"/>
              </a:rPr>
              <a:t> </a:t>
            </a:r>
            <a:r>
              <a:rPr lang="en-US" altLang="zh-TW" dirty="0" err="1">
                <a:latin typeface="標楷體" panose="03000509000000000000" pitchFamily="65" charset="-120"/>
                <a:ea typeface="標楷體" panose="03000509000000000000" pitchFamily="65" charset="-120"/>
              </a:rPr>
              <a:t>Att@ck</a:t>
            </a:r>
            <a:endParaRPr lang="zh-TW" altLang="en-US"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2"/>
          <a:stretch>
            <a:fillRect/>
          </a:stretch>
        </p:blipFill>
        <p:spPr>
          <a:xfrm>
            <a:off x="174171" y="1289722"/>
            <a:ext cx="11552582" cy="5405111"/>
          </a:xfrm>
          <a:prstGeom prst="rect">
            <a:avLst/>
          </a:prstGeom>
        </p:spPr>
      </p:pic>
      <p:sp>
        <p:nvSpPr>
          <p:cNvPr id="4" name="矩形 3">
            <a:extLst>
              <a:ext uri="{FF2B5EF4-FFF2-40B4-BE49-F238E27FC236}">
                <a16:creationId xmlns:a16="http://schemas.microsoft.com/office/drawing/2014/main" id="{D6668847-99BB-4965-ADE8-B8740284663A}"/>
              </a:ext>
            </a:extLst>
          </p:cNvPr>
          <p:cNvSpPr/>
          <p:nvPr/>
        </p:nvSpPr>
        <p:spPr>
          <a:xfrm>
            <a:off x="6778078" y="338911"/>
            <a:ext cx="2896947" cy="369332"/>
          </a:xfrm>
          <a:prstGeom prst="rect">
            <a:avLst/>
          </a:prstGeom>
        </p:spPr>
        <p:txBody>
          <a:bodyPr wrap="none">
            <a:spAutoFit/>
          </a:bodyPr>
          <a:lstStyle/>
          <a:p>
            <a:r>
              <a:rPr lang="en-US" altLang="zh-TW" dirty="0"/>
              <a:t>https://attack.mitre.org/</a:t>
            </a:r>
            <a:endParaRPr lang="zh-TW" altLang="en-US" dirty="0"/>
          </a:p>
        </p:txBody>
      </p:sp>
    </p:spTree>
    <p:extLst>
      <p:ext uri="{BB962C8B-B14F-4D97-AF65-F5344CB8AC3E}">
        <p14:creationId xmlns:p14="http://schemas.microsoft.com/office/powerpoint/2010/main" val="41720574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0D16477-EE14-48E2-9A77-5A081ADD8DFB}"/>
              </a:ext>
            </a:extLst>
          </p:cNvPr>
          <p:cNvPicPr>
            <a:picLocks noChangeAspect="1"/>
          </p:cNvPicPr>
          <p:nvPr/>
        </p:nvPicPr>
        <p:blipFill>
          <a:blip r:embed="rId2"/>
          <a:stretch>
            <a:fillRect/>
          </a:stretch>
        </p:blipFill>
        <p:spPr>
          <a:xfrm>
            <a:off x="345397" y="101977"/>
            <a:ext cx="11745001" cy="3327023"/>
          </a:xfrm>
          <a:prstGeom prst="rect">
            <a:avLst/>
          </a:prstGeom>
        </p:spPr>
      </p:pic>
      <p:sp>
        <p:nvSpPr>
          <p:cNvPr id="6" name="矩形 5">
            <a:extLst>
              <a:ext uri="{FF2B5EF4-FFF2-40B4-BE49-F238E27FC236}">
                <a16:creationId xmlns:a16="http://schemas.microsoft.com/office/drawing/2014/main" id="{2AF946ED-60A4-42A4-9DFA-149B9418D5DB}"/>
              </a:ext>
            </a:extLst>
          </p:cNvPr>
          <p:cNvSpPr/>
          <p:nvPr/>
        </p:nvSpPr>
        <p:spPr>
          <a:xfrm>
            <a:off x="2019298" y="3616702"/>
            <a:ext cx="9385302" cy="3139321"/>
          </a:xfrm>
          <a:prstGeom prst="rect">
            <a:avLst/>
          </a:prstGeom>
        </p:spPr>
        <p:txBody>
          <a:bodyPr wrap="square">
            <a:spAutoFit/>
          </a:bodyPr>
          <a:lstStyle/>
          <a:p>
            <a:r>
              <a:rPr lang="en-US" altLang="zh-TW" b="1" dirty="0"/>
              <a:t>M1042 </a:t>
            </a:r>
            <a:r>
              <a:rPr lang="zh-TW" altLang="en-US" b="1" dirty="0"/>
              <a:t>禁用或移除功能或程序</a:t>
            </a:r>
          </a:p>
          <a:p>
            <a:r>
              <a:rPr lang="zh-TW" altLang="en-US" b="1" dirty="0"/>
              <a:t>確保在不明確需要此功能的系統上禁用代理轉發，以防止被濫用。</a:t>
            </a:r>
            <a:endParaRPr lang="en-US" altLang="zh-TW" b="1" dirty="0"/>
          </a:p>
          <a:p>
            <a:endParaRPr lang="en-US" altLang="zh-TW" b="1" dirty="0"/>
          </a:p>
          <a:p>
            <a:r>
              <a:rPr lang="en-US" altLang="zh-TW" b="1" dirty="0"/>
              <a:t>M1027 </a:t>
            </a:r>
            <a:r>
              <a:rPr lang="zh-TW" altLang="en-US" b="1" dirty="0"/>
              <a:t>密碼策略</a:t>
            </a:r>
          </a:p>
          <a:p>
            <a:r>
              <a:rPr lang="zh-TW" altLang="en-US" b="1" dirty="0"/>
              <a:t>確保</a:t>
            </a:r>
            <a:r>
              <a:rPr lang="en-US" altLang="zh-TW" b="1" dirty="0"/>
              <a:t>SSH</a:t>
            </a:r>
            <a:r>
              <a:rPr lang="zh-TW" altLang="en-US" b="1" dirty="0"/>
              <a:t>密鑰對有強密碼，並避免使用密鑰存儲技術如</a:t>
            </a:r>
            <a:r>
              <a:rPr lang="en-US" altLang="zh-TW" b="1" dirty="0" err="1"/>
              <a:t>ssh</a:t>
            </a:r>
            <a:r>
              <a:rPr lang="en-US" altLang="zh-TW" b="1" dirty="0"/>
              <a:t>-agent</a:t>
            </a:r>
            <a:r>
              <a:rPr lang="zh-TW" altLang="en-US" b="1" dirty="0"/>
              <a:t>，除非它們得到適當保護。</a:t>
            </a:r>
          </a:p>
          <a:p>
            <a:endParaRPr lang="zh-TW" altLang="en-US" b="1" dirty="0"/>
          </a:p>
          <a:p>
            <a:r>
              <a:rPr lang="en-US" altLang="zh-TW" b="1" dirty="0"/>
              <a:t>M1026 </a:t>
            </a:r>
            <a:r>
              <a:rPr lang="zh-TW" altLang="en-US" b="1" dirty="0"/>
              <a:t>特權帳戶管理</a:t>
            </a:r>
          </a:p>
          <a:p>
            <a:r>
              <a:rPr lang="zh-TW" altLang="en-US" b="1" dirty="0"/>
              <a:t>不允許通過</a:t>
            </a:r>
            <a:r>
              <a:rPr lang="en-US" altLang="zh-TW" b="1" dirty="0"/>
              <a:t>SSH</a:t>
            </a:r>
            <a:r>
              <a:rPr lang="zh-TW" altLang="en-US" b="1" dirty="0"/>
              <a:t>作為</a:t>
            </a:r>
            <a:r>
              <a:rPr lang="en-US" altLang="zh-TW" b="1" dirty="0"/>
              <a:t>root</a:t>
            </a:r>
            <a:r>
              <a:rPr lang="zh-TW" altLang="en-US" b="1" dirty="0"/>
              <a:t>或其他特權帳戶遠程訪問。</a:t>
            </a:r>
          </a:p>
          <a:p>
            <a:endParaRPr lang="zh-TW" altLang="en-US" b="1" dirty="0"/>
          </a:p>
          <a:p>
            <a:r>
              <a:rPr lang="en-US" altLang="zh-TW" b="1" dirty="0"/>
              <a:t>M1022 </a:t>
            </a:r>
            <a:r>
              <a:rPr lang="zh-TW" altLang="en-US" b="1" dirty="0"/>
              <a:t>限制文件和目錄權限</a:t>
            </a:r>
          </a:p>
          <a:p>
            <a:r>
              <a:rPr lang="zh-TW" altLang="en-US" b="1" dirty="0"/>
              <a:t>確保設置適當的文件權限並加強系統安全，以防止</a:t>
            </a:r>
            <a:r>
              <a:rPr lang="en-US" altLang="zh-TW" b="1" dirty="0"/>
              <a:t>root</a:t>
            </a:r>
            <a:r>
              <a:rPr lang="zh-TW" altLang="en-US" b="1" dirty="0"/>
              <a:t>權限提升的機會。</a:t>
            </a:r>
          </a:p>
        </p:txBody>
      </p:sp>
    </p:spTree>
    <p:extLst>
      <p:ext uri="{BB962C8B-B14F-4D97-AF65-F5344CB8AC3E}">
        <p14:creationId xmlns:p14="http://schemas.microsoft.com/office/powerpoint/2010/main" val="1350006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E16EB8F-19BA-4ED5-BF43-D823C3C2C9FC}"/>
              </a:ext>
            </a:extLst>
          </p:cNvPr>
          <p:cNvPicPr>
            <a:picLocks noChangeAspect="1"/>
          </p:cNvPicPr>
          <p:nvPr/>
        </p:nvPicPr>
        <p:blipFill>
          <a:blip r:embed="rId2"/>
          <a:stretch>
            <a:fillRect/>
          </a:stretch>
        </p:blipFill>
        <p:spPr>
          <a:xfrm>
            <a:off x="185498" y="898199"/>
            <a:ext cx="11821004" cy="4562802"/>
          </a:xfrm>
          <a:prstGeom prst="rect">
            <a:avLst/>
          </a:prstGeom>
        </p:spPr>
      </p:pic>
    </p:spTree>
    <p:extLst>
      <p:ext uri="{BB962C8B-B14F-4D97-AF65-F5344CB8AC3E}">
        <p14:creationId xmlns:p14="http://schemas.microsoft.com/office/powerpoint/2010/main" val="5798788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F946ED-60A4-42A4-9DFA-149B9418D5DB}"/>
              </a:ext>
            </a:extLst>
          </p:cNvPr>
          <p:cNvSpPr/>
          <p:nvPr/>
        </p:nvSpPr>
        <p:spPr>
          <a:xfrm>
            <a:off x="660400" y="1371250"/>
            <a:ext cx="11785600" cy="4524315"/>
          </a:xfrm>
          <a:prstGeom prst="rect">
            <a:avLst/>
          </a:prstGeom>
        </p:spPr>
        <p:txBody>
          <a:bodyPr wrap="square">
            <a:spAutoFit/>
          </a:bodyPr>
          <a:lstStyle/>
          <a:p>
            <a:r>
              <a:rPr lang="en-US" altLang="zh-TW" b="1" dirty="0"/>
              <a:t>DS0017 </a:t>
            </a:r>
            <a:r>
              <a:rPr lang="zh-TW" altLang="en-US" b="1" dirty="0"/>
              <a:t>命令 命令執行</a:t>
            </a:r>
          </a:p>
          <a:p>
            <a:r>
              <a:rPr lang="zh-TW" altLang="en-US" b="1" dirty="0"/>
              <a:t>監控已執行的命令和參數，這些可能會劫持合法用戶的</a:t>
            </a:r>
            <a:r>
              <a:rPr lang="en-US" altLang="zh-TW" b="1" dirty="0"/>
              <a:t>SSH</a:t>
            </a:r>
            <a:r>
              <a:rPr lang="zh-TW" altLang="en-US" b="1" dirty="0"/>
              <a:t>會話在環境中進行橫向移動。</a:t>
            </a:r>
          </a:p>
          <a:p>
            <a:endParaRPr lang="zh-TW" altLang="en-US" b="1" dirty="0"/>
          </a:p>
          <a:p>
            <a:r>
              <a:rPr lang="en-US" altLang="zh-TW" b="1" dirty="0"/>
              <a:t>DS0028 </a:t>
            </a:r>
            <a:r>
              <a:rPr lang="zh-TW" altLang="en-US" b="1" dirty="0"/>
              <a:t>登錄會話 登錄會話創建</a:t>
            </a:r>
          </a:p>
          <a:p>
            <a:r>
              <a:rPr lang="zh-TW" altLang="en-US" b="1" dirty="0"/>
              <a:t>監控用戶帳戶登錄到他們通常不會訪問的系統，或者在相對較短的時間內訪問多個系統的模式。還要監控</a:t>
            </a:r>
            <a:r>
              <a:rPr lang="en-US" altLang="zh-TW" b="1" dirty="0"/>
              <a:t>SSH-agent</a:t>
            </a:r>
            <a:r>
              <a:rPr lang="zh-TW" altLang="en-US" b="1" dirty="0"/>
              <a:t>套接字文件被不同用戶使用的情況。</a:t>
            </a:r>
          </a:p>
          <a:p>
            <a:endParaRPr lang="zh-TW" altLang="en-US" b="1" dirty="0"/>
          </a:p>
          <a:p>
            <a:r>
              <a:rPr lang="en-US" altLang="zh-TW" b="1" dirty="0"/>
              <a:t>DS0029 </a:t>
            </a:r>
            <a:r>
              <a:rPr lang="zh-TW" altLang="en-US" b="1" dirty="0"/>
              <a:t>網絡流量 網絡流量內容</a:t>
            </a:r>
          </a:p>
          <a:p>
            <a:r>
              <a:rPr lang="zh-TW" altLang="en-US" b="1" dirty="0"/>
              <a:t>監控和分析與協議相關的流量模式和數據包檢查，這些協議不遵循預期的協議標準和流量流動。考慮與進程監控和命令行結合，以檢測與流量模式相關的異常進程執行和命令行參數</a:t>
            </a:r>
            <a:endParaRPr lang="en-US" altLang="zh-TW" b="1" dirty="0"/>
          </a:p>
          <a:p>
            <a:endParaRPr lang="zh-TW" altLang="en-US" b="1" dirty="0"/>
          </a:p>
          <a:p>
            <a:r>
              <a:rPr lang="zh-TW" altLang="en-US" b="1" dirty="0"/>
              <a:t>網絡流量流</a:t>
            </a:r>
          </a:p>
          <a:p>
            <a:r>
              <a:rPr lang="zh-TW" altLang="en-US" b="1" dirty="0"/>
              <a:t>監控網絡數據中不常見的數據流動。通常不進行網絡通信或以前從未見過的利用網絡的進程是可疑的。</a:t>
            </a:r>
          </a:p>
          <a:p>
            <a:endParaRPr lang="zh-TW" altLang="en-US" b="1" dirty="0"/>
          </a:p>
          <a:p>
            <a:r>
              <a:rPr lang="en-US" altLang="zh-TW" b="1" dirty="0"/>
              <a:t>DS0009 </a:t>
            </a:r>
            <a:r>
              <a:rPr lang="zh-TW" altLang="en-US" b="1" dirty="0"/>
              <a:t>進程 進程創建</a:t>
            </a:r>
          </a:p>
          <a:p>
            <a:r>
              <a:rPr lang="zh-TW" altLang="en-US" b="1" dirty="0"/>
              <a:t>監控可能劫持合法用戶的</a:t>
            </a:r>
            <a:r>
              <a:rPr lang="en-US" altLang="zh-TW" b="1" dirty="0"/>
              <a:t>SSH</a:t>
            </a:r>
            <a:r>
              <a:rPr lang="zh-TW" altLang="en-US" b="1" dirty="0"/>
              <a:t>會話以在環境中進行橫向移動的新執行進程。</a:t>
            </a:r>
          </a:p>
        </p:txBody>
      </p:sp>
    </p:spTree>
    <p:extLst>
      <p:ext uri="{BB962C8B-B14F-4D97-AF65-F5344CB8AC3E}">
        <p14:creationId xmlns:p14="http://schemas.microsoft.com/office/powerpoint/2010/main" val="891105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F7E9281-B0FB-4918-87CD-F77D6086597C}"/>
              </a:ext>
            </a:extLst>
          </p:cNvPr>
          <p:cNvPicPr>
            <a:picLocks noChangeAspect="1"/>
          </p:cNvPicPr>
          <p:nvPr/>
        </p:nvPicPr>
        <p:blipFill>
          <a:blip r:embed="rId2"/>
          <a:stretch>
            <a:fillRect/>
          </a:stretch>
        </p:blipFill>
        <p:spPr>
          <a:xfrm>
            <a:off x="596618" y="195632"/>
            <a:ext cx="4039164" cy="3877216"/>
          </a:xfrm>
          <a:prstGeom prst="rect">
            <a:avLst/>
          </a:prstGeom>
        </p:spPr>
      </p:pic>
      <p:sp>
        <p:nvSpPr>
          <p:cNvPr id="6" name="矩形 5">
            <a:extLst>
              <a:ext uri="{FF2B5EF4-FFF2-40B4-BE49-F238E27FC236}">
                <a16:creationId xmlns:a16="http://schemas.microsoft.com/office/drawing/2014/main" id="{2AF946ED-60A4-42A4-9DFA-149B9418D5DB}"/>
              </a:ext>
            </a:extLst>
          </p:cNvPr>
          <p:cNvSpPr/>
          <p:nvPr/>
        </p:nvSpPr>
        <p:spPr>
          <a:xfrm>
            <a:off x="5054600" y="579968"/>
            <a:ext cx="6096000" cy="3108543"/>
          </a:xfrm>
          <a:prstGeom prst="rect">
            <a:avLst/>
          </a:prstGeom>
        </p:spPr>
        <p:txBody>
          <a:bodyPr>
            <a:spAutoFit/>
          </a:bodyPr>
          <a:lstStyle/>
          <a:p>
            <a:r>
              <a:rPr lang="zh-TW" altLang="en-US" sz="2800" dirty="0"/>
              <a:t>編號：</a:t>
            </a:r>
            <a:r>
              <a:rPr lang="en-US" altLang="zh-TW" sz="2800" dirty="0"/>
              <a:t>T1563.001</a:t>
            </a:r>
          </a:p>
          <a:p>
            <a:r>
              <a:rPr lang="zh-TW" altLang="en-US" sz="2800" dirty="0"/>
              <a:t>子技術於：</a:t>
            </a:r>
            <a:r>
              <a:rPr lang="en-US" altLang="zh-TW" sz="2800" dirty="0"/>
              <a:t>T1563</a:t>
            </a:r>
          </a:p>
          <a:p>
            <a:r>
              <a:rPr lang="zh-TW" altLang="en-US" sz="2800" dirty="0"/>
              <a:t>戰術：橫向移動</a:t>
            </a:r>
          </a:p>
          <a:p>
            <a:r>
              <a:rPr lang="zh-TW" altLang="en-US" sz="2800" dirty="0"/>
              <a:t>平台：</a:t>
            </a:r>
            <a:r>
              <a:rPr lang="en-US" altLang="zh-TW" sz="2800" dirty="0"/>
              <a:t>Linux</a:t>
            </a:r>
            <a:r>
              <a:rPr lang="zh-TW" altLang="en-US" sz="2800" dirty="0"/>
              <a:t>、</a:t>
            </a:r>
            <a:r>
              <a:rPr lang="en-US" altLang="zh-TW" sz="2800" dirty="0"/>
              <a:t>macOS</a:t>
            </a:r>
          </a:p>
          <a:p>
            <a:r>
              <a:rPr lang="zh-TW" altLang="en-US" sz="2800" dirty="0"/>
              <a:t>系統要求：啟用</a:t>
            </a:r>
            <a:r>
              <a:rPr lang="en-US" altLang="zh-TW" sz="2800" dirty="0"/>
              <a:t>SSH</a:t>
            </a:r>
            <a:r>
              <a:rPr lang="zh-TW" altLang="en-US" sz="2800" dirty="0"/>
              <a:t>服務、配置信任關係、已建立連接</a:t>
            </a:r>
          </a:p>
          <a:p>
            <a:r>
              <a:rPr lang="zh-TW" altLang="en-US" sz="2800" dirty="0"/>
              <a:t>所需權限：</a:t>
            </a:r>
            <a:r>
              <a:rPr lang="en-US" altLang="zh-TW" sz="2800" dirty="0"/>
              <a:t>root</a:t>
            </a:r>
          </a:p>
        </p:txBody>
      </p:sp>
    </p:spTree>
    <p:extLst>
      <p:ext uri="{BB962C8B-B14F-4D97-AF65-F5344CB8AC3E}">
        <p14:creationId xmlns:p14="http://schemas.microsoft.com/office/powerpoint/2010/main" val="39503071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821926" y="1138573"/>
            <a:ext cx="11140579" cy="5632311"/>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敵對者可能劫持合法用戶的遠端桌面會話以在環境中橫向移動。</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遠端桌面是作業系統中的常見功能。它允許用戶登入遠端系統的系統桌面圖形用戶介面的互動會話。</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微軟將其遠端桌面協議（</a:t>
            </a:r>
            <a:r>
              <a:rPr lang="en-US" altLang="zh-TW" sz="2000" dirty="0">
                <a:latin typeface="標楷體" panose="03000509000000000000" pitchFamily="65" charset="-120"/>
                <a:ea typeface="標楷體" panose="03000509000000000000" pitchFamily="65" charset="-120"/>
              </a:rPr>
              <a:t>RDP</a:t>
            </a:r>
            <a:r>
              <a:rPr lang="zh-TW" altLang="en-US" sz="2000" dirty="0">
                <a:latin typeface="標楷體" panose="03000509000000000000" pitchFamily="65" charset="-120"/>
                <a:ea typeface="標楷體" panose="03000509000000000000" pitchFamily="65" charset="-120"/>
              </a:rPr>
              <a:t>）的實現稱為遠端桌面服務（</a:t>
            </a:r>
            <a:r>
              <a:rPr lang="en-US" altLang="zh-TW" sz="2000" dirty="0">
                <a:latin typeface="標楷體" panose="03000509000000000000" pitchFamily="65" charset="-120"/>
                <a:ea typeface="標楷體" panose="03000509000000000000" pitchFamily="65" charset="-120"/>
              </a:rPr>
              <a:t>RDS</a:t>
            </a:r>
            <a:r>
              <a:rPr lang="zh-TW" altLang="en-US" sz="2000" dirty="0">
                <a:latin typeface="標楷體" panose="03000509000000000000" pitchFamily="65" charset="-120"/>
                <a:ea typeface="標楷體" panose="03000509000000000000" pitchFamily="65" charset="-120"/>
              </a:rPr>
              <a:t>）。</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敵對者可能執行</a:t>
            </a:r>
            <a:r>
              <a:rPr lang="en-US" altLang="zh-TW" sz="2000" dirty="0">
                <a:latin typeface="標楷體" panose="03000509000000000000" pitchFamily="65" charset="-120"/>
                <a:ea typeface="標楷體" panose="03000509000000000000" pitchFamily="65" charset="-120"/>
              </a:rPr>
              <a:t>RDP</a:t>
            </a:r>
            <a:r>
              <a:rPr lang="zh-TW" altLang="en-US" sz="2000" dirty="0">
                <a:latin typeface="標楷體" panose="03000509000000000000" pitchFamily="65" charset="-120"/>
                <a:ea typeface="標楷體" panose="03000509000000000000" pitchFamily="65" charset="-120"/>
              </a:rPr>
              <a:t>會話劫持，涉及竊取合法用戶的遠程會話。</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通常，當有人試圖竊取他們的會話時，用戶會收到通知。</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使用系統權限並使用終端服務控制台，</a:t>
            </a:r>
            <a:r>
              <a:rPr lang="en-US" altLang="zh-TW" sz="2000" dirty="0">
                <a:latin typeface="標楷體" panose="03000509000000000000" pitchFamily="65" charset="-120"/>
                <a:ea typeface="標楷體" panose="03000509000000000000" pitchFamily="65" charset="-120"/>
              </a:rPr>
              <a:t>c:\windows\system32\tscon.exe [</a:t>
            </a:r>
            <a:r>
              <a:rPr lang="zh-TW" altLang="en-US" sz="2000" dirty="0">
                <a:latin typeface="標楷體" panose="03000509000000000000" pitchFamily="65" charset="-120"/>
                <a:ea typeface="標楷體" panose="03000509000000000000" pitchFamily="65" charset="-120"/>
              </a:rPr>
              <a:t>要被竊取的會話編號</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，敵對者可以在不需要憑證或用戶提示的情況下劫持會話。</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可以在遠程或本地以及活動或斷開的會話中完成。</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這還可能導致遠程系統發現和權限提升，通過竊取域管理員或更高特權賬戶的會話。</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所有這些都可以使用原生</a:t>
            </a:r>
            <a:r>
              <a:rPr lang="en-US" altLang="zh-TW" sz="2000" dirty="0">
                <a:latin typeface="標楷體" panose="03000509000000000000" pitchFamily="65" charset="-120"/>
                <a:ea typeface="標楷體" panose="03000509000000000000" pitchFamily="65" charset="-120"/>
              </a:rPr>
              <a:t>Windows</a:t>
            </a:r>
            <a:r>
              <a:rPr lang="zh-TW" altLang="en-US" sz="2000" dirty="0">
                <a:latin typeface="標楷體" panose="03000509000000000000" pitchFamily="65" charset="-120"/>
                <a:ea typeface="標楷體" panose="03000509000000000000" pitchFamily="65" charset="-120"/>
              </a:rPr>
              <a:t>命令完成，但它也已被添加為紅隊工具的功能。</a:t>
            </a:r>
          </a:p>
        </p:txBody>
      </p:sp>
      <p:sp>
        <p:nvSpPr>
          <p:cNvPr id="8" name="矩形 7"/>
          <p:cNvSpPr/>
          <p:nvPr/>
        </p:nvSpPr>
        <p:spPr>
          <a:xfrm>
            <a:off x="1519532" y="615353"/>
            <a:ext cx="9745368" cy="523220"/>
          </a:xfrm>
          <a:prstGeom prst="rect">
            <a:avLst/>
          </a:prstGeom>
        </p:spPr>
        <p:txBody>
          <a:bodyPr wrap="square">
            <a:spAutoFit/>
          </a:bodyPr>
          <a:lstStyle/>
          <a:p>
            <a:pPr fontAlgn="t"/>
            <a:r>
              <a:rPr lang="en-US" altLang="zh-TW" sz="2800" dirty="0">
                <a:latin typeface="標楷體" panose="03000509000000000000" pitchFamily="65" charset="-120"/>
                <a:ea typeface="標楷體" panose="03000509000000000000" pitchFamily="65" charset="-120"/>
              </a:rPr>
              <a:t>Remote Service Session Hijacking :</a:t>
            </a:r>
            <a:r>
              <a:rPr lang="en-US" altLang="zh-TW" sz="2800" dirty="0"/>
              <a:t>RDP </a:t>
            </a:r>
            <a:r>
              <a:rPr lang="zh-TW" altLang="en-US" sz="2800" dirty="0"/>
              <a:t>劫持</a:t>
            </a:r>
            <a:r>
              <a:rPr lang="en-US" altLang="zh-TW" sz="2800" dirty="0"/>
              <a:t>(T1563.002)</a:t>
            </a:r>
            <a:endParaRPr lang="en-US" altLang="zh-TW" sz="3200" dirty="0"/>
          </a:p>
        </p:txBody>
      </p:sp>
    </p:spTree>
    <p:extLst>
      <p:ext uri="{BB962C8B-B14F-4D97-AF65-F5344CB8AC3E}">
        <p14:creationId xmlns:p14="http://schemas.microsoft.com/office/powerpoint/2010/main" val="22832755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F946ED-60A4-42A4-9DFA-149B9418D5DB}"/>
              </a:ext>
            </a:extLst>
          </p:cNvPr>
          <p:cNvSpPr/>
          <p:nvPr/>
        </p:nvSpPr>
        <p:spPr>
          <a:xfrm>
            <a:off x="1562098" y="4498610"/>
            <a:ext cx="9385302" cy="1477328"/>
          </a:xfrm>
          <a:prstGeom prst="rect">
            <a:avLst/>
          </a:prstGeom>
        </p:spPr>
        <p:txBody>
          <a:bodyPr wrap="square">
            <a:spAutoFit/>
          </a:bodyPr>
          <a:lstStyle/>
          <a:p>
            <a:r>
              <a:rPr lang="en-US" altLang="zh-TW" b="1" dirty="0"/>
              <a:t>G0001 Axiom</a:t>
            </a:r>
          </a:p>
          <a:p>
            <a:r>
              <a:rPr lang="en-US" altLang="zh-TW" b="1" dirty="0"/>
              <a:t>Axiom </a:t>
            </a:r>
            <a:r>
              <a:rPr lang="zh-TW" altLang="en-US" b="1" dirty="0"/>
              <a:t>使用包括</a:t>
            </a:r>
            <a:r>
              <a:rPr lang="en-US" altLang="zh-TW" b="1" dirty="0"/>
              <a:t>RDP</a:t>
            </a:r>
            <a:r>
              <a:rPr lang="zh-TW" altLang="en-US" b="1" dirty="0"/>
              <a:t>在內的遠端管理工具針對受害者。</a:t>
            </a:r>
            <a:endParaRPr lang="en-US" altLang="zh-TW" b="1" dirty="0"/>
          </a:p>
          <a:p>
            <a:endParaRPr lang="en-US" altLang="zh-TW" b="1" dirty="0"/>
          </a:p>
          <a:p>
            <a:r>
              <a:rPr lang="en-US" altLang="zh-TW" b="1" dirty="0"/>
              <a:t>S0366 WannaCry</a:t>
            </a:r>
          </a:p>
          <a:p>
            <a:r>
              <a:rPr lang="en-US" altLang="zh-TW" b="1" dirty="0"/>
              <a:t>WannaCry </a:t>
            </a:r>
            <a:r>
              <a:rPr lang="zh-TW" altLang="en-US" b="1" dirty="0"/>
              <a:t>枚舉當前的遠端桌面會話並嘗試在每個會話上執行惡意軟件。</a:t>
            </a:r>
          </a:p>
        </p:txBody>
      </p:sp>
      <p:pic>
        <p:nvPicPr>
          <p:cNvPr id="2" name="圖片 1">
            <a:extLst>
              <a:ext uri="{FF2B5EF4-FFF2-40B4-BE49-F238E27FC236}">
                <a16:creationId xmlns:a16="http://schemas.microsoft.com/office/drawing/2014/main" id="{E7DDDAE0-3DD1-4914-86F4-DF04AB4F91E6}"/>
              </a:ext>
            </a:extLst>
          </p:cNvPr>
          <p:cNvPicPr>
            <a:picLocks noChangeAspect="1"/>
          </p:cNvPicPr>
          <p:nvPr/>
        </p:nvPicPr>
        <p:blipFill>
          <a:blip r:embed="rId2"/>
          <a:stretch>
            <a:fillRect/>
          </a:stretch>
        </p:blipFill>
        <p:spPr>
          <a:xfrm>
            <a:off x="476250" y="1620726"/>
            <a:ext cx="11239500" cy="1808274"/>
          </a:xfrm>
          <a:prstGeom prst="rect">
            <a:avLst/>
          </a:prstGeom>
        </p:spPr>
      </p:pic>
    </p:spTree>
    <p:extLst>
      <p:ext uri="{BB962C8B-B14F-4D97-AF65-F5344CB8AC3E}">
        <p14:creationId xmlns:p14="http://schemas.microsoft.com/office/powerpoint/2010/main" val="38619234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4D58A2C-37C9-4F4B-A364-E99879BA1695}"/>
              </a:ext>
            </a:extLst>
          </p:cNvPr>
          <p:cNvPicPr>
            <a:picLocks noChangeAspect="1"/>
          </p:cNvPicPr>
          <p:nvPr/>
        </p:nvPicPr>
        <p:blipFill>
          <a:blip r:embed="rId2"/>
          <a:stretch>
            <a:fillRect/>
          </a:stretch>
        </p:blipFill>
        <p:spPr>
          <a:xfrm>
            <a:off x="168587" y="930016"/>
            <a:ext cx="11854825" cy="4997967"/>
          </a:xfrm>
          <a:prstGeom prst="rect">
            <a:avLst/>
          </a:prstGeom>
        </p:spPr>
      </p:pic>
    </p:spTree>
    <p:extLst>
      <p:ext uri="{BB962C8B-B14F-4D97-AF65-F5344CB8AC3E}">
        <p14:creationId xmlns:p14="http://schemas.microsoft.com/office/powerpoint/2010/main" val="15477388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F946ED-60A4-42A4-9DFA-149B9418D5DB}"/>
              </a:ext>
            </a:extLst>
          </p:cNvPr>
          <p:cNvSpPr/>
          <p:nvPr/>
        </p:nvSpPr>
        <p:spPr>
          <a:xfrm>
            <a:off x="654048" y="151179"/>
            <a:ext cx="11245851" cy="6555641"/>
          </a:xfrm>
          <a:prstGeom prst="rect">
            <a:avLst/>
          </a:prstGeom>
        </p:spPr>
        <p:txBody>
          <a:bodyPr wrap="square">
            <a:spAutoFit/>
          </a:bodyPr>
          <a:lstStyle/>
          <a:p>
            <a:r>
              <a:rPr lang="en-US" altLang="zh-TW" sz="2000" b="1" dirty="0"/>
              <a:t>M1047 </a:t>
            </a:r>
            <a:r>
              <a:rPr lang="zh-TW" altLang="en-US" sz="2000" b="1" dirty="0"/>
              <a:t>審核</a:t>
            </a:r>
          </a:p>
          <a:p>
            <a:r>
              <a:rPr lang="zh-TW" altLang="en-US" sz="2000" b="1" dirty="0"/>
              <a:t>定期審核遠端桌面用戶組的成員身份。從遠端桌面用戶組中移除不必要的帳戶和組。</a:t>
            </a:r>
          </a:p>
          <a:p>
            <a:endParaRPr lang="zh-TW" altLang="en-US" sz="2000" b="1" dirty="0"/>
          </a:p>
          <a:p>
            <a:r>
              <a:rPr lang="en-US" altLang="zh-TW" sz="2000" b="1" dirty="0"/>
              <a:t>M1042 </a:t>
            </a:r>
            <a:r>
              <a:rPr lang="zh-TW" altLang="en-US" sz="2000" b="1" dirty="0"/>
              <a:t>禁用或移除功能或程序</a:t>
            </a:r>
          </a:p>
          <a:p>
            <a:r>
              <a:rPr lang="zh-TW" altLang="en-US" sz="2000" b="1" dirty="0"/>
              <a:t>如果</a:t>
            </a:r>
            <a:r>
              <a:rPr lang="en-US" altLang="zh-TW" sz="2000" b="1" dirty="0"/>
              <a:t>RDP</a:t>
            </a:r>
            <a:r>
              <a:rPr lang="zh-TW" altLang="en-US" sz="2000" b="1" dirty="0"/>
              <a:t>服務不是必需的，則禁用它。</a:t>
            </a:r>
          </a:p>
          <a:p>
            <a:endParaRPr lang="zh-TW" altLang="en-US" sz="2000" b="1" dirty="0"/>
          </a:p>
          <a:p>
            <a:r>
              <a:rPr lang="en-US" altLang="zh-TW" sz="2000" b="1" dirty="0"/>
              <a:t>M1035 </a:t>
            </a:r>
            <a:r>
              <a:rPr lang="zh-TW" altLang="en-US" sz="2000" b="1" dirty="0"/>
              <a:t>限制通過網路訪問資源</a:t>
            </a:r>
          </a:p>
          <a:p>
            <a:r>
              <a:rPr lang="zh-TW" altLang="en-US" sz="2000" b="1" dirty="0"/>
              <a:t>使用遠端桌面閘道。</a:t>
            </a:r>
          </a:p>
          <a:p>
            <a:endParaRPr lang="zh-TW" altLang="en-US" sz="2000" b="1" dirty="0"/>
          </a:p>
          <a:p>
            <a:r>
              <a:rPr lang="en-US" altLang="zh-TW" sz="2000" b="1" dirty="0"/>
              <a:t>M1030 </a:t>
            </a:r>
            <a:r>
              <a:rPr lang="zh-TW" altLang="en-US" sz="2000" b="1" dirty="0"/>
              <a:t>網絡分割</a:t>
            </a:r>
          </a:p>
          <a:p>
            <a:r>
              <a:rPr lang="zh-TW" altLang="en-US" sz="2000" b="1" dirty="0"/>
              <a:t>啟用防火牆規則以阻止網絡安全區域內的</a:t>
            </a:r>
            <a:r>
              <a:rPr lang="en-US" altLang="zh-TW" sz="2000" b="1" dirty="0"/>
              <a:t>RDP</a:t>
            </a:r>
            <a:r>
              <a:rPr lang="zh-TW" altLang="en-US" sz="2000" b="1" dirty="0"/>
              <a:t>流量。</a:t>
            </a:r>
          </a:p>
          <a:p>
            <a:endParaRPr lang="zh-TW" altLang="en-US" sz="2000" b="1" dirty="0"/>
          </a:p>
          <a:p>
            <a:r>
              <a:rPr lang="en-US" altLang="zh-TW" sz="2000" b="1" dirty="0"/>
              <a:t>M1028 </a:t>
            </a:r>
            <a:r>
              <a:rPr lang="zh-TW" altLang="en-US" sz="2000" b="1" dirty="0"/>
              <a:t>操作系統配置</a:t>
            </a:r>
          </a:p>
          <a:p>
            <a:r>
              <a:rPr lang="zh-TW" altLang="en-US" sz="2000" b="1" dirty="0"/>
              <a:t>更改組策略對象以定義更短的會話超時和任何單個會話可以活動的最長時間。更改</a:t>
            </a:r>
            <a:r>
              <a:rPr lang="en-US" altLang="zh-TW" sz="2000" b="1" dirty="0"/>
              <a:t>GPO</a:t>
            </a:r>
            <a:r>
              <a:rPr lang="zh-TW" altLang="en-US" sz="2000" b="1" dirty="0"/>
              <a:t>以指定斷開連接的會話在遠端桌面會話主機服務器上保持活動的最大時間。</a:t>
            </a:r>
            <a:endParaRPr lang="en-US" altLang="zh-TW" sz="2000" b="1" dirty="0"/>
          </a:p>
          <a:p>
            <a:endParaRPr lang="en-US" altLang="zh-TW" sz="2000" b="1" dirty="0"/>
          </a:p>
          <a:p>
            <a:r>
              <a:rPr lang="en-US" altLang="zh-TW" sz="2000" b="1" dirty="0"/>
              <a:t>M1026 </a:t>
            </a:r>
            <a:r>
              <a:rPr lang="zh-TW" altLang="en-US" sz="2000" b="1" dirty="0"/>
              <a:t>特權帳戶管理</a:t>
            </a:r>
          </a:p>
          <a:p>
            <a:r>
              <a:rPr lang="zh-TW" altLang="en-US" sz="2000" b="1" dirty="0"/>
              <a:t>考慮從允許通過</a:t>
            </a:r>
            <a:r>
              <a:rPr lang="en-US" altLang="zh-TW" sz="2000" b="1" dirty="0"/>
              <a:t>RDP</a:t>
            </a:r>
            <a:r>
              <a:rPr lang="zh-TW" altLang="en-US" sz="2000" b="1" dirty="0"/>
              <a:t>登錄的群組列表中移除本地管理員群組。</a:t>
            </a:r>
          </a:p>
          <a:p>
            <a:endParaRPr lang="zh-TW" altLang="en-US" sz="2000" b="1" dirty="0"/>
          </a:p>
          <a:p>
            <a:r>
              <a:rPr lang="en-US" altLang="zh-TW" sz="2000" b="1" dirty="0"/>
              <a:t>M1018 </a:t>
            </a:r>
            <a:r>
              <a:rPr lang="zh-TW" altLang="en-US" sz="2000" b="1" dirty="0"/>
              <a:t>用戶帳戶管理</a:t>
            </a:r>
          </a:p>
          <a:p>
            <a:r>
              <a:rPr lang="zh-TW" altLang="en-US" sz="2000" b="1" dirty="0"/>
              <a:t>如果必要的話，限制遠程用戶權限。</a:t>
            </a:r>
          </a:p>
        </p:txBody>
      </p:sp>
    </p:spTree>
    <p:extLst>
      <p:ext uri="{BB962C8B-B14F-4D97-AF65-F5344CB8AC3E}">
        <p14:creationId xmlns:p14="http://schemas.microsoft.com/office/powerpoint/2010/main" val="21546574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DF9ECCB-2096-442F-A2E4-22EFC4C9F43E}"/>
              </a:ext>
            </a:extLst>
          </p:cNvPr>
          <p:cNvPicPr>
            <a:picLocks noChangeAspect="1"/>
          </p:cNvPicPr>
          <p:nvPr/>
        </p:nvPicPr>
        <p:blipFill>
          <a:blip r:embed="rId2"/>
          <a:stretch>
            <a:fillRect/>
          </a:stretch>
        </p:blipFill>
        <p:spPr>
          <a:xfrm>
            <a:off x="120933" y="253223"/>
            <a:ext cx="11950134" cy="6351554"/>
          </a:xfrm>
          <a:prstGeom prst="rect">
            <a:avLst/>
          </a:prstGeom>
        </p:spPr>
      </p:pic>
    </p:spTree>
    <p:extLst>
      <p:ext uri="{BB962C8B-B14F-4D97-AF65-F5344CB8AC3E}">
        <p14:creationId xmlns:p14="http://schemas.microsoft.com/office/powerpoint/2010/main" val="2524444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F946ED-60A4-42A4-9DFA-149B9418D5DB}"/>
              </a:ext>
            </a:extLst>
          </p:cNvPr>
          <p:cNvSpPr/>
          <p:nvPr/>
        </p:nvSpPr>
        <p:spPr>
          <a:xfrm>
            <a:off x="469898" y="1657807"/>
            <a:ext cx="11518902" cy="4247317"/>
          </a:xfrm>
          <a:prstGeom prst="rect">
            <a:avLst/>
          </a:prstGeom>
        </p:spPr>
        <p:txBody>
          <a:bodyPr wrap="square">
            <a:spAutoFit/>
          </a:bodyPr>
          <a:lstStyle/>
          <a:p>
            <a:r>
              <a:rPr lang="en-US" altLang="zh-TW" b="1" dirty="0"/>
              <a:t>DS0017 </a:t>
            </a:r>
            <a:r>
              <a:rPr lang="zh-TW" altLang="en-US" b="1" dirty="0"/>
              <a:t>命令 命令執行</a:t>
            </a:r>
          </a:p>
          <a:p>
            <a:r>
              <a:rPr lang="zh-TW" altLang="en-US" b="1" dirty="0"/>
              <a:t>監控使用</a:t>
            </a:r>
            <a:r>
              <a:rPr lang="en-US" altLang="zh-TW" b="1" dirty="0"/>
              <a:t>cmd.exe /k</a:t>
            </a:r>
            <a:r>
              <a:rPr lang="zh-TW" altLang="en-US" b="1" dirty="0"/>
              <a:t>或</a:t>
            </a:r>
            <a:r>
              <a:rPr lang="en-US" altLang="zh-TW" b="1" dirty="0"/>
              <a:t>cmd.exe /c</a:t>
            </a:r>
            <a:r>
              <a:rPr lang="zh-TW" altLang="en-US" b="1" dirty="0"/>
              <a:t>作為其參數的服務創建，以檢測</a:t>
            </a:r>
            <a:r>
              <a:rPr lang="en-US" altLang="zh-TW" b="1" dirty="0"/>
              <a:t>RDP</a:t>
            </a:r>
            <a:r>
              <a:rPr lang="zh-TW" altLang="en-US" b="1" dirty="0"/>
              <a:t>會話劫持。</a:t>
            </a:r>
            <a:r>
              <a:rPr lang="en-US" altLang="zh-TW" b="1" dirty="0"/>
              <a:t>Windows PowerShell</a:t>
            </a:r>
            <a:r>
              <a:rPr lang="zh-TW" altLang="en-US" b="1" dirty="0"/>
              <a:t>日誌事件</a:t>
            </a:r>
            <a:r>
              <a:rPr lang="en-US" altLang="zh-TW" b="1" dirty="0"/>
              <a:t>ID 4104</a:t>
            </a:r>
            <a:r>
              <a:rPr lang="zh-TW" altLang="en-US" b="1" dirty="0"/>
              <a:t>（</a:t>
            </a:r>
            <a:r>
              <a:rPr lang="en-US" altLang="zh-TW" b="1" dirty="0"/>
              <a:t>PS</a:t>
            </a:r>
            <a:r>
              <a:rPr lang="zh-TW" altLang="en-US" b="1" dirty="0"/>
              <a:t>腳本執行）可以用來捕獲可能包含用作</a:t>
            </a:r>
            <a:r>
              <a:rPr lang="en-US" altLang="zh-TW" b="1" dirty="0"/>
              <a:t>RDP</a:t>
            </a:r>
            <a:r>
              <a:rPr lang="zh-TW" altLang="en-US" b="1" dirty="0"/>
              <a:t>劫持前奏的命令的</a:t>
            </a:r>
            <a:r>
              <a:rPr lang="en-US" altLang="zh-TW" b="1" dirty="0"/>
              <a:t>PowerShell</a:t>
            </a:r>
            <a:r>
              <a:rPr lang="zh-TW" altLang="en-US" b="1" dirty="0"/>
              <a:t>腳本塊內容。</a:t>
            </a:r>
            <a:endParaRPr lang="en-US" altLang="zh-TW" b="1" dirty="0"/>
          </a:p>
          <a:p>
            <a:endParaRPr lang="zh-TW" altLang="en-US" b="1" dirty="0"/>
          </a:p>
          <a:p>
            <a:r>
              <a:rPr lang="en-US" altLang="zh-TW" b="1" dirty="0"/>
              <a:t>DS0028 </a:t>
            </a:r>
            <a:r>
              <a:rPr lang="zh-TW" altLang="en-US" b="1" dirty="0"/>
              <a:t>登錄會話 登錄會話創建</a:t>
            </a:r>
          </a:p>
          <a:p>
            <a:r>
              <a:rPr lang="en-US" altLang="zh-TW" b="1" dirty="0"/>
              <a:t>RDP</a:t>
            </a:r>
            <a:r>
              <a:rPr lang="zh-TW" altLang="en-US" b="1" dirty="0"/>
              <a:t>的使用可能是合法的，這取決於網絡環境以及它的使用方式。其他因素，如訪問模式和遠程登錄後發生的活動，可能表明</a:t>
            </a:r>
            <a:r>
              <a:rPr lang="en-US" altLang="zh-TW" b="1" dirty="0"/>
              <a:t>RDP</a:t>
            </a:r>
            <a:r>
              <a:rPr lang="zh-TW" altLang="en-US" b="1" dirty="0"/>
              <a:t>的可疑或惡意行為。當用戶使用</a:t>
            </a:r>
            <a:r>
              <a:rPr lang="en-US" altLang="zh-TW" b="1" dirty="0"/>
              <a:t>RDP</a:t>
            </a:r>
            <a:r>
              <a:rPr lang="zh-TW" altLang="en-US" b="1" dirty="0"/>
              <a:t>登錄遠程機器時，將生成</a:t>
            </a:r>
            <a:r>
              <a:rPr lang="en-US" altLang="zh-TW" b="1" dirty="0"/>
              <a:t>Windows</a:t>
            </a:r>
            <a:r>
              <a:rPr lang="zh-TW" altLang="en-US" b="1" dirty="0"/>
              <a:t>安全日誌事件</a:t>
            </a:r>
            <a:r>
              <a:rPr lang="en-US" altLang="zh-TW" b="1" dirty="0"/>
              <a:t>ID 4624</a:t>
            </a:r>
            <a:r>
              <a:rPr lang="zh-TW" altLang="en-US" b="1" dirty="0"/>
              <a:t>（一個帳戶成功登錄）。</a:t>
            </a:r>
          </a:p>
          <a:p>
            <a:endParaRPr lang="zh-TW" altLang="en-US" b="1" dirty="0"/>
          </a:p>
          <a:p>
            <a:r>
              <a:rPr lang="zh-TW" altLang="en-US" b="1" dirty="0"/>
              <a:t>將登錄會話創建事件與</a:t>
            </a:r>
            <a:r>
              <a:rPr lang="en-US" altLang="zh-TW" b="1" dirty="0"/>
              <a:t>RDP</a:t>
            </a:r>
            <a:r>
              <a:rPr lang="zh-TW" altLang="en-US" b="1" dirty="0"/>
              <a:t>網絡流量相關聯，可以提供更清晰的</a:t>
            </a:r>
            <a:r>
              <a:rPr lang="en-US" altLang="zh-TW" b="1" dirty="0"/>
              <a:t>RDP</a:t>
            </a:r>
            <a:r>
              <a:rPr lang="zh-TW" altLang="en-US" b="1" dirty="0"/>
              <a:t>活動圖像，並作為調查可疑</a:t>
            </a:r>
            <a:r>
              <a:rPr lang="en-US" altLang="zh-TW" b="1" dirty="0"/>
              <a:t>RDP</a:t>
            </a:r>
            <a:r>
              <a:rPr lang="zh-TW" altLang="en-US" b="1" dirty="0"/>
              <a:t>連接的有用起點。</a:t>
            </a:r>
          </a:p>
          <a:p>
            <a:endParaRPr lang="zh-TW" altLang="en-US" b="1" dirty="0"/>
          </a:p>
          <a:p>
            <a:r>
              <a:rPr lang="en-US" altLang="zh-TW" b="1" dirty="0"/>
              <a:t>DS0029 </a:t>
            </a:r>
            <a:r>
              <a:rPr lang="zh-TW" altLang="en-US" b="1" dirty="0"/>
              <a:t>網絡流量 網絡流量內容</a:t>
            </a:r>
          </a:p>
          <a:p>
            <a:r>
              <a:rPr lang="zh-TW" altLang="en-US" b="1" dirty="0"/>
              <a:t>監控和分析不符合預期的協議標準和流量的流量模式和數據包檢查。考慮與進程監控和命令行相關聯，以檢測與流量模式相關的異常進程執行和命令行參數。</a:t>
            </a:r>
            <a:endParaRPr lang="en-US" altLang="zh-TW" b="1" dirty="0"/>
          </a:p>
        </p:txBody>
      </p:sp>
    </p:spTree>
    <p:extLst>
      <p:ext uri="{BB962C8B-B14F-4D97-AF65-F5344CB8AC3E}">
        <p14:creationId xmlns:p14="http://schemas.microsoft.com/office/powerpoint/2010/main" val="375811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38200" y="322489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chemeClr val="tx1"/>
                </a:solidFill>
                <a:effectLst/>
                <a:latin typeface="標楷體" panose="03000509000000000000" pitchFamily="65" charset="-120"/>
                <a:ea typeface="標楷體" panose="03000509000000000000" pitchFamily="65" charset="-120"/>
              </a:rPr>
            </a:br>
            <a:endParaRPr kumimoji="0" lang="zh-TW" altLang="zh-TW" sz="1800" b="0" i="0" u="none" strike="noStrike" cap="none" normalizeH="0" baseline="0">
              <a:ln>
                <a:noFill/>
              </a:ln>
              <a:solidFill>
                <a:schemeClr val="tx1"/>
              </a:solidFill>
              <a:effectLst/>
              <a:latin typeface="標楷體" panose="03000509000000000000" pitchFamily="65" charset="-120"/>
              <a:ea typeface="標楷體" panose="03000509000000000000" pitchFamily="65"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3211195286"/>
              </p:ext>
            </p:extLst>
          </p:nvPr>
        </p:nvGraphicFramePr>
        <p:xfrm>
          <a:off x="5641638" y="221632"/>
          <a:ext cx="5817669" cy="6548444"/>
        </p:xfrm>
        <a:graphic>
          <a:graphicData uri="http://schemas.openxmlformats.org/drawingml/2006/table">
            <a:tbl>
              <a:tblPr firstRow="1" bandRow="1">
                <a:tableStyleId>{5C22544A-7EE6-4342-B048-85BDC9FD1C3A}</a:tableStyleId>
              </a:tblPr>
              <a:tblGrid>
                <a:gridCol w="5817669">
                  <a:extLst>
                    <a:ext uri="{9D8B030D-6E8A-4147-A177-3AD203B41FA5}">
                      <a16:colId xmlns:a16="http://schemas.microsoft.com/office/drawing/2014/main" val="335604752"/>
                    </a:ext>
                  </a:extLst>
                </a:gridCol>
              </a:tblGrid>
              <a:tr h="430976">
                <a:tc>
                  <a:txBody>
                    <a:bodyPr/>
                    <a:lstStyle/>
                    <a:p>
                      <a:r>
                        <a:rPr lang="en-US" altLang="zh-TW" dirty="0">
                          <a:latin typeface="標楷體" panose="03000509000000000000" pitchFamily="65" charset="-120"/>
                          <a:ea typeface="標楷體" panose="03000509000000000000" pitchFamily="65" charset="-120"/>
                        </a:rPr>
                        <a:t>Tactics</a:t>
                      </a:r>
                      <a:r>
                        <a:rPr lang="zh-TW" altLang="en-US" dirty="0">
                          <a:latin typeface="標楷體" panose="03000509000000000000" pitchFamily="65" charset="-120"/>
                          <a:ea typeface="標楷體" panose="03000509000000000000" pitchFamily="65" charset="-120"/>
                        </a:rPr>
                        <a:t>戰術</a:t>
                      </a:r>
                      <a:r>
                        <a:rPr lang="en-US" altLang="zh-TW" dirty="0">
                          <a:latin typeface="標楷體" panose="03000509000000000000" pitchFamily="65" charset="-120"/>
                          <a:ea typeface="標楷體" panose="03000509000000000000" pitchFamily="65" charset="-120"/>
                        </a:rPr>
                        <a:t>(Techniques</a:t>
                      </a:r>
                      <a:r>
                        <a:rPr lang="zh-TW" altLang="en-US" dirty="0">
                          <a:latin typeface="標楷體" panose="03000509000000000000" pitchFamily="65" charset="-120"/>
                          <a:ea typeface="標楷體" panose="03000509000000000000" pitchFamily="65" charset="-120"/>
                        </a:rPr>
                        <a:t>技巧數目</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732753271"/>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偵察</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Reconnaissance(10)</a:t>
                      </a:r>
                    </a:p>
                  </a:txBody>
                  <a:tcPr/>
                </a:tc>
                <a:extLst>
                  <a:ext uri="{0D108BD9-81ED-4DB2-BD59-A6C34878D82A}">
                    <a16:rowId xmlns:a16="http://schemas.microsoft.com/office/drawing/2014/main" val="2678713298"/>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2.</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資源開發</a:t>
                      </a:r>
                      <a:r>
                        <a:rPr lang="en-US" altLang="zh-TW" sz="1800" b="1" u="none" strike="noStrike" dirty="0">
                          <a:solidFill>
                            <a:srgbClr val="4F7CAC"/>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Resource Development</a:t>
                      </a:r>
                      <a:r>
                        <a:rPr lang="en-US" altLang="zh-TW" sz="1800" b="1" u="none" strike="noStrike" dirty="0">
                          <a:solidFill>
                            <a:schemeClr val="dk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(8)</a:t>
                      </a:r>
                      <a:endParaRPr lang="en-US" altLang="zh-TW" sz="18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151473597"/>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3.</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初步存取</a:t>
                      </a:r>
                      <a:r>
                        <a:rPr lang="en-US" altLang="zh-TW" b="1" baseline="0"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Initial Access(10)</a:t>
                      </a:r>
                    </a:p>
                  </a:txBody>
                  <a:tcPr/>
                </a:tc>
                <a:extLst>
                  <a:ext uri="{0D108BD9-81ED-4DB2-BD59-A6C34878D82A}">
                    <a16:rowId xmlns:a16="http://schemas.microsoft.com/office/drawing/2014/main" val="1119156832"/>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4.</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執行</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Execution(14)</a:t>
                      </a:r>
                      <a:endPar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343344748"/>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5.</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持續性</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Persistence(20)</a:t>
                      </a:r>
                    </a:p>
                  </a:txBody>
                  <a:tcPr/>
                </a:tc>
                <a:extLst>
                  <a:ext uri="{0D108BD9-81ED-4DB2-BD59-A6C34878D82A}">
                    <a16:rowId xmlns:a16="http://schemas.microsoft.com/office/drawing/2014/main" val="3560303070"/>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6.</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權限提升</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Privilege Escalation (14)</a:t>
                      </a:r>
                      <a:endPar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251807526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7.</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閃避掉防禦機制  </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Defense Evasion(43)</a:t>
                      </a:r>
                    </a:p>
                  </a:txBody>
                  <a:tcPr/>
                </a:tc>
                <a:extLst>
                  <a:ext uri="{0D108BD9-81ED-4DB2-BD59-A6C34878D82A}">
                    <a16:rowId xmlns:a16="http://schemas.microsoft.com/office/drawing/2014/main" val="2775558826"/>
                  </a:ext>
                </a:extLst>
              </a:tr>
              <a:tr h="4369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dirty="0">
                          <a:solidFill>
                            <a:srgbClr val="4F7CAC"/>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8.</a:t>
                      </a:r>
                      <a:r>
                        <a:rPr lang="zh-TW" altLang="en-US" sz="1800" b="1" u="none" strike="noStrike" dirty="0">
                          <a:solidFill>
                            <a:srgbClr val="4F7CAC"/>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存取憑證 </a:t>
                      </a:r>
                      <a:r>
                        <a:rPr lang="en-US" altLang="zh-TW" sz="1800" b="1" u="none" strike="noStrike" dirty="0">
                          <a:solidFill>
                            <a:srgbClr val="4F7CAC"/>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Credential</a:t>
                      </a:r>
                      <a:r>
                        <a:rPr lang="en-US" altLang="zh-TW" sz="1800" b="1" u="none" strike="noStrike" baseline="0" dirty="0">
                          <a:solidFill>
                            <a:srgbClr val="4F7CAC"/>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sz="1800" b="1" u="none" strike="noStrike" dirty="0">
                          <a:solidFill>
                            <a:srgbClr val="4F7CAC"/>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Access</a:t>
                      </a:r>
                      <a:r>
                        <a:rPr lang="en-US" altLang="zh-TW" sz="1800" b="1" u="none" strike="noStrike" dirty="0">
                          <a:solidFill>
                            <a:schemeClr val="dk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(17)</a:t>
                      </a:r>
                      <a:endParaRPr lang="en-US" altLang="zh-TW" sz="18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577002593"/>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9.</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發現</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Discovery(32)</a:t>
                      </a:r>
                      <a:endPar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3249934189"/>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10.</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橫向移動</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Lateral Movement(9)</a:t>
                      </a:r>
                    </a:p>
                  </a:txBody>
                  <a:tcPr/>
                </a:tc>
                <a:extLst>
                  <a:ext uri="{0D108BD9-81ED-4DB2-BD59-A6C34878D82A}">
                    <a16:rowId xmlns:a16="http://schemas.microsoft.com/office/drawing/2014/main" val="1667044230"/>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11.</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收集</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Collection(17)</a:t>
                      </a:r>
                    </a:p>
                  </a:txBody>
                  <a:tcPr/>
                </a:tc>
                <a:extLst>
                  <a:ext uri="{0D108BD9-81ED-4DB2-BD59-A6C34878D82A}">
                    <a16:rowId xmlns:a16="http://schemas.microsoft.com/office/drawing/2014/main" val="4223981109"/>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12.</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命令與控制</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Command and Control(17)</a:t>
                      </a:r>
                    </a:p>
                  </a:txBody>
                  <a:tcPr/>
                </a:tc>
                <a:extLst>
                  <a:ext uri="{0D108BD9-81ED-4DB2-BD59-A6C34878D82A}">
                    <a16:rowId xmlns:a16="http://schemas.microsoft.com/office/drawing/2014/main" val="2309334055"/>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13.</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外洩</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Exfiltration(9)</a:t>
                      </a:r>
                      <a:endPar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1167284937"/>
                  </a:ext>
                </a:extLst>
              </a:tr>
              <a:tr h="436962">
                <a:tc>
                  <a:txBody>
                    <a:bodyPr/>
                    <a:lstStyle/>
                    <a:p>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14.</a:t>
                      </a:r>
                      <a:r>
                        <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衝擊</a:t>
                      </a:r>
                      <a:r>
                        <a:rPr lang="en-US" altLang="zh-TW"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Impact(14)</a:t>
                      </a:r>
                      <a:endParaRPr lang="zh-TW" altLang="en-US"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txBody>
                  <a:tcPr/>
                </a:tc>
                <a:extLst>
                  <a:ext uri="{0D108BD9-81ED-4DB2-BD59-A6C34878D82A}">
                    <a16:rowId xmlns:a16="http://schemas.microsoft.com/office/drawing/2014/main" val="202689924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550489023"/>
              </p:ext>
            </p:extLst>
          </p:nvPr>
        </p:nvGraphicFramePr>
        <p:xfrm>
          <a:off x="238328" y="107274"/>
          <a:ext cx="5288300" cy="4759960"/>
        </p:xfrm>
        <a:graphic>
          <a:graphicData uri="http://schemas.openxmlformats.org/drawingml/2006/table">
            <a:tbl>
              <a:tblPr firstRow="1" bandRow="1">
                <a:tableStyleId>{5C22544A-7EE6-4342-B048-85BDC9FD1C3A}</a:tableStyleId>
              </a:tblPr>
              <a:tblGrid>
                <a:gridCol w="1461910">
                  <a:extLst>
                    <a:ext uri="{9D8B030D-6E8A-4147-A177-3AD203B41FA5}">
                      <a16:colId xmlns:a16="http://schemas.microsoft.com/office/drawing/2014/main" val="124173546"/>
                    </a:ext>
                  </a:extLst>
                </a:gridCol>
                <a:gridCol w="3826390">
                  <a:extLst>
                    <a:ext uri="{9D8B030D-6E8A-4147-A177-3AD203B41FA5}">
                      <a16:colId xmlns:a16="http://schemas.microsoft.com/office/drawing/2014/main" val="539402735"/>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effectLst>
                            <a:outerShdw blurRad="38100" dist="38100" dir="2700000" algn="tl">
                              <a:srgbClr val="000000">
                                <a:alpha val="43137"/>
                              </a:srgbClr>
                            </a:outerShdw>
                          </a:effectLst>
                        </a:rPr>
                        <a:t>Tactics(</a:t>
                      </a:r>
                      <a:r>
                        <a:rPr lang="zh-TW" altLang="en-US" dirty="0">
                          <a:solidFill>
                            <a:schemeClr val="tx1"/>
                          </a:solidFill>
                          <a:effectLst>
                            <a:outerShdw blurRad="38100" dist="38100" dir="2700000" algn="tl">
                              <a:srgbClr val="000000">
                                <a:alpha val="43137"/>
                              </a:srgbClr>
                            </a:outerShdw>
                          </a:effectLst>
                        </a:rPr>
                        <a:t>戰術</a:t>
                      </a:r>
                      <a:r>
                        <a:rPr lang="en-US" altLang="zh-TW" dirty="0">
                          <a:solidFill>
                            <a:schemeClr val="tx1"/>
                          </a:solidFill>
                          <a:effectLst>
                            <a:outerShdw blurRad="38100" dist="38100" dir="2700000" algn="tl">
                              <a:srgbClr val="000000">
                                <a:alpha val="43137"/>
                              </a:srgbClr>
                            </a:outerShdw>
                          </a:effectLst>
                        </a:rPr>
                        <a:t>), Techniques, and Procedures (TTP)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用以描述威脅行動者的攻擊模式或特徵</a:t>
                      </a:r>
                      <a:endParaRPr lang="en-US" altLang="zh-TW"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tx1"/>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tx1"/>
                          </a:solidFill>
                        </a:rPr>
                        <a:t>一份有價值的威脅情資報告會提供詳盡的 </a:t>
                      </a:r>
                      <a:r>
                        <a:rPr lang="en-US" altLang="zh-TW" dirty="0">
                          <a:solidFill>
                            <a:schemeClr val="tx1"/>
                          </a:solidFill>
                        </a:rPr>
                        <a:t>TTPs </a:t>
                      </a:r>
                      <a:r>
                        <a:rPr lang="zh-TW" altLang="en-US" dirty="0">
                          <a:solidFill>
                            <a:schemeClr val="tx1"/>
                          </a:solidFill>
                        </a:rPr>
                        <a:t>分析，協助使用者深入了解該次攻擊事件，從而採取正確的防禦措施</a:t>
                      </a:r>
                      <a:endParaRPr lang="zh-TW" altLang="en-US" dirty="0">
                        <a:solidFill>
                          <a:schemeClr val="tx1"/>
                        </a:solidFill>
                        <a:effectLst>
                          <a:outerShdw blurRad="38100" dist="38100" dir="2700000" algn="tl">
                            <a:srgbClr val="000000">
                              <a:alpha val="43137"/>
                            </a:srgbClr>
                          </a:outerShdw>
                        </a:effectLst>
                      </a:endParaRP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605614"/>
                  </a:ext>
                </a:extLst>
              </a:tr>
              <a:tr h="370840">
                <a:tc>
                  <a:txBody>
                    <a:bodyPr/>
                    <a:lstStyle/>
                    <a:p>
                      <a:r>
                        <a:rPr lang="zh-TW" altLang="en-US" b="1" dirty="0">
                          <a:solidFill>
                            <a:schemeClr val="tx1"/>
                          </a:solidFill>
                          <a:effectLst>
                            <a:outerShdw blurRad="38100" dist="38100" dir="2700000" algn="tl">
                              <a:srgbClr val="000000">
                                <a:alpha val="43137"/>
                              </a:srgbClr>
                            </a:outerShdw>
                          </a:effectLst>
                        </a:rPr>
                        <a:t>戰術</a:t>
                      </a:r>
                      <a:r>
                        <a:rPr lang="en-US" altLang="zh-TW" b="1" dirty="0">
                          <a:solidFill>
                            <a:schemeClr val="tx1"/>
                          </a:solidFill>
                          <a:effectLst>
                            <a:outerShdw blurRad="38100" dist="38100" dir="2700000" algn="tl">
                              <a:srgbClr val="000000">
                                <a:alpha val="43137"/>
                              </a:srgbClr>
                            </a:outerShdw>
                          </a:effectLst>
                        </a:rPr>
                        <a:t>(tactic)</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TW" altLang="en-US" b="1" dirty="0">
                          <a:solidFill>
                            <a:schemeClr val="tx1"/>
                          </a:solidFill>
                          <a:effectLst>
                            <a:outerShdw blurRad="38100" dist="38100" dir="2700000" algn="tl">
                              <a:srgbClr val="000000">
                                <a:alpha val="43137"/>
                              </a:srgbClr>
                            </a:outerShdw>
                          </a:effectLst>
                        </a:rPr>
                        <a:t>以宏觀層次描述描述網路攻擊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982983"/>
                  </a:ext>
                </a:extLst>
              </a:tr>
              <a:tr h="370840">
                <a:tc>
                  <a:txBody>
                    <a:bodyPr/>
                    <a:lstStyle/>
                    <a:p>
                      <a:r>
                        <a:rPr lang="zh-TW" altLang="en-US" b="1" dirty="0">
                          <a:solidFill>
                            <a:schemeClr val="tx1"/>
                          </a:solidFill>
                          <a:effectLst>
                            <a:outerShdw blurRad="38100" dist="38100" dir="2700000" algn="tl">
                              <a:srgbClr val="000000">
                                <a:alpha val="43137"/>
                              </a:srgbClr>
                            </a:outerShdw>
                          </a:effectLst>
                        </a:rPr>
                        <a:t>技巧</a:t>
                      </a:r>
                      <a:r>
                        <a:rPr lang="en-US" altLang="zh-TW" b="1" dirty="0">
                          <a:solidFill>
                            <a:schemeClr val="tx1"/>
                          </a:solidFill>
                          <a:effectLst>
                            <a:outerShdw blurRad="38100" dist="38100" dir="2700000" algn="tl">
                              <a:srgbClr val="000000">
                                <a:alpha val="43137"/>
                              </a:srgbClr>
                            </a:outerShdw>
                          </a:effectLst>
                        </a:rPr>
                        <a:t>(technique):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比戰術的細節更多，提供完整的脈絡</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041217"/>
                  </a:ext>
                </a:extLst>
              </a:tr>
              <a:tr h="370840">
                <a:tc>
                  <a:txBody>
                    <a:bodyPr/>
                    <a:lstStyle/>
                    <a:p>
                      <a:r>
                        <a:rPr lang="zh-TW" altLang="en-US" b="1" dirty="0">
                          <a:solidFill>
                            <a:schemeClr val="tx1"/>
                          </a:solidFill>
                          <a:effectLst>
                            <a:outerShdw blurRad="38100" dist="38100" dir="2700000" algn="tl">
                              <a:srgbClr val="000000">
                                <a:alpha val="43137"/>
                              </a:srgbClr>
                            </a:outerShdw>
                          </a:effectLst>
                        </a:rPr>
                        <a:t>程序</a:t>
                      </a:r>
                      <a:r>
                        <a:rPr lang="en-US" altLang="zh-TW" b="1" dirty="0">
                          <a:solidFill>
                            <a:schemeClr val="tx1"/>
                          </a:solidFill>
                          <a:effectLst>
                            <a:outerShdw blurRad="38100" dist="38100" dir="2700000" algn="tl">
                              <a:srgbClr val="000000">
                                <a:alpha val="43137"/>
                              </a:srgbClr>
                            </a:outerShdw>
                          </a:effectLst>
                        </a:rPr>
                        <a:t>(procedure): </a:t>
                      </a:r>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tx1"/>
                          </a:solidFill>
                          <a:effectLst>
                            <a:outerShdw blurRad="38100" dist="38100" dir="2700000" algn="tl">
                              <a:srgbClr val="000000">
                                <a:alpha val="43137"/>
                              </a:srgbClr>
                            </a:outerShdw>
                          </a:effectLst>
                        </a:rPr>
                        <a:t>說明完整的攻擊過程，較技巧所提供的資訊更詳細</a:t>
                      </a:r>
                    </a:p>
                    <a:p>
                      <a:endParaRPr lang="zh-TW" altLang="en-US" b="1"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228614"/>
                  </a:ext>
                </a:extLst>
              </a:tr>
            </a:tbl>
          </a:graphicData>
        </a:graphic>
      </p:graphicFrame>
      <p:sp>
        <p:nvSpPr>
          <p:cNvPr id="10" name="矩形 9"/>
          <p:cNvSpPr/>
          <p:nvPr/>
        </p:nvSpPr>
        <p:spPr>
          <a:xfrm>
            <a:off x="144661" y="4951194"/>
            <a:ext cx="5266957" cy="1015663"/>
          </a:xfrm>
          <a:prstGeom prst="rect">
            <a:avLst/>
          </a:prstGeom>
        </p:spPr>
        <p:txBody>
          <a:bodyPr wrap="square">
            <a:spAutoFit/>
          </a:bodyPr>
          <a:lstStyle/>
          <a:p>
            <a:r>
              <a:rPr lang="zh-TW" altLang="en-US" sz="1200" dirty="0">
                <a:latin typeface="標楷體" panose="03000509000000000000" pitchFamily="65" charset="-120"/>
                <a:ea typeface="標楷體" panose="03000509000000000000" pitchFamily="65" charset="-120"/>
              </a:rPr>
              <a:t>https://csrc.nist.gov/glossary/term/tactics_techniques_and_procedures</a:t>
            </a:r>
          </a:p>
          <a:p>
            <a:endParaRPr lang="en-US" altLang="zh-TW" sz="1200" dirty="0">
              <a:latin typeface="標楷體" panose="03000509000000000000" pitchFamily="65" charset="-120"/>
              <a:ea typeface="標楷體" panose="03000509000000000000" pitchFamily="65" charset="-120"/>
            </a:endParaRPr>
          </a:p>
          <a:p>
            <a:r>
              <a:rPr lang="en-US" altLang="zh-TW" sz="1200" dirty="0">
                <a:latin typeface="標楷體" panose="03000509000000000000" pitchFamily="65" charset="-120"/>
                <a:ea typeface="標楷體" panose="03000509000000000000" pitchFamily="65" charset="-120"/>
              </a:rPr>
              <a:t>https://teamt5.org/tw/posts/what-are-tactics-techniques-and-procedures-ttps/</a:t>
            </a:r>
          </a:p>
        </p:txBody>
      </p:sp>
    </p:spTree>
    <p:extLst>
      <p:ext uri="{BB962C8B-B14F-4D97-AF65-F5344CB8AC3E}">
        <p14:creationId xmlns:p14="http://schemas.microsoft.com/office/powerpoint/2010/main" val="36080610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F946ED-60A4-42A4-9DFA-149B9418D5DB}"/>
              </a:ext>
            </a:extLst>
          </p:cNvPr>
          <p:cNvSpPr/>
          <p:nvPr/>
        </p:nvSpPr>
        <p:spPr>
          <a:xfrm>
            <a:off x="673098" y="1962607"/>
            <a:ext cx="11518902" cy="3970318"/>
          </a:xfrm>
          <a:prstGeom prst="rect">
            <a:avLst/>
          </a:prstGeom>
        </p:spPr>
        <p:txBody>
          <a:bodyPr wrap="square">
            <a:spAutoFit/>
          </a:bodyPr>
          <a:lstStyle/>
          <a:p>
            <a:r>
              <a:rPr lang="zh-TW" altLang="en-US" b="1" dirty="0"/>
              <a:t>如</a:t>
            </a:r>
            <a:r>
              <a:rPr lang="en-US" altLang="zh-TW" b="1" dirty="0" err="1"/>
              <a:t>Zeek</a:t>
            </a:r>
            <a:r>
              <a:rPr lang="zh-TW" altLang="en-US" b="1" dirty="0"/>
              <a:t>等網絡分析框架可用於捕獲、解碼和警報包括</a:t>
            </a:r>
            <a:r>
              <a:rPr lang="en-US" altLang="zh-TW" b="1" dirty="0"/>
              <a:t>RDP</a:t>
            </a:r>
            <a:r>
              <a:rPr lang="zh-TW" altLang="en-US" b="1" dirty="0"/>
              <a:t>在內的網絡協議。</a:t>
            </a:r>
          </a:p>
          <a:p>
            <a:endParaRPr lang="zh-TW" altLang="en-US" b="1" dirty="0"/>
          </a:p>
          <a:p>
            <a:r>
              <a:rPr lang="zh-TW" altLang="en-US" b="1" dirty="0"/>
              <a:t>網絡流量流</a:t>
            </a:r>
          </a:p>
          <a:p>
            <a:r>
              <a:rPr lang="zh-TW" altLang="en-US" b="1" dirty="0"/>
              <a:t>監控網絡數據，以尋找不常見的數據流。不通常進行網絡通信或之前從未見過的進程使用網絡是可疑的。</a:t>
            </a:r>
            <a:r>
              <a:rPr lang="en-US" altLang="zh-TW" b="1" dirty="0"/>
              <a:t>RDP</a:t>
            </a:r>
            <a:r>
              <a:rPr lang="zh-TW" altLang="en-US" b="1" dirty="0"/>
              <a:t>會話可能會分解為多個流，因此需要聚合。</a:t>
            </a:r>
          </a:p>
          <a:p>
            <a:endParaRPr lang="zh-TW" altLang="en-US" b="1" dirty="0"/>
          </a:p>
          <a:p>
            <a:r>
              <a:rPr lang="zh-TW" altLang="en-US" b="1" dirty="0"/>
              <a:t>基於基準</a:t>
            </a:r>
            <a:r>
              <a:rPr lang="en-US" altLang="zh-TW" b="1" dirty="0"/>
              <a:t>RDP</a:t>
            </a:r>
            <a:r>
              <a:rPr lang="zh-TW" altLang="en-US" b="1" dirty="0"/>
              <a:t>網絡流量的異常檢測使用機器學習或其他方法可能是警報潛在</a:t>
            </a:r>
            <a:r>
              <a:rPr lang="en-US" altLang="zh-TW" b="1" dirty="0"/>
              <a:t>RDP</a:t>
            </a:r>
            <a:r>
              <a:rPr lang="zh-TW" altLang="en-US" b="1" dirty="0"/>
              <a:t>會話劫持的可行方法。</a:t>
            </a:r>
          </a:p>
          <a:p>
            <a:endParaRPr lang="zh-TW" altLang="en-US" b="1" dirty="0"/>
          </a:p>
          <a:p>
            <a:r>
              <a:rPr lang="en-US" altLang="zh-TW" b="1" dirty="0"/>
              <a:t>DS0009 </a:t>
            </a:r>
            <a:r>
              <a:rPr lang="zh-TW" altLang="en-US" b="1" dirty="0"/>
              <a:t>進程 進程創建</a:t>
            </a:r>
          </a:p>
          <a:p>
            <a:r>
              <a:rPr lang="zh-TW" altLang="en-US" b="1" dirty="0"/>
              <a:t>考慮監控</a:t>
            </a:r>
            <a:r>
              <a:rPr lang="en-US" altLang="zh-TW" b="1" dirty="0"/>
              <a:t>tscon.exe</a:t>
            </a:r>
            <a:r>
              <a:rPr lang="zh-TW" altLang="en-US" b="1" dirty="0"/>
              <a:t>的使用情況。使用</a:t>
            </a:r>
            <a:r>
              <a:rPr lang="en-US" altLang="zh-TW" b="1" dirty="0"/>
              <a:t>tscon.exe</a:t>
            </a:r>
            <a:r>
              <a:rPr lang="zh-TW" altLang="en-US" b="1" dirty="0"/>
              <a:t>劫持</a:t>
            </a:r>
            <a:r>
              <a:rPr lang="en-US" altLang="zh-TW" b="1" dirty="0"/>
              <a:t>RDP</a:t>
            </a:r>
            <a:r>
              <a:rPr lang="zh-TW" altLang="en-US" b="1" dirty="0"/>
              <a:t>會話需要</a:t>
            </a:r>
            <a:r>
              <a:rPr lang="en-US" altLang="zh-TW" b="1" dirty="0"/>
              <a:t>SYSTEM</a:t>
            </a:r>
            <a:r>
              <a:rPr lang="zh-TW" altLang="en-US" b="1" dirty="0"/>
              <a:t>級別的權限。因此，我們建議還要尋找可能用於此目的的權限提升技術，與</a:t>
            </a:r>
            <a:r>
              <a:rPr lang="en-US" altLang="zh-TW" b="1" dirty="0"/>
              <a:t>RDP</a:t>
            </a:r>
            <a:r>
              <a:rPr lang="zh-TW" altLang="en-US" b="1" dirty="0"/>
              <a:t>會話劫持結合使用。</a:t>
            </a:r>
          </a:p>
          <a:p>
            <a:endParaRPr lang="zh-TW" altLang="en-US" b="1" dirty="0"/>
          </a:p>
          <a:p>
            <a:r>
              <a:rPr lang="zh-TW" altLang="en-US" b="1" dirty="0"/>
              <a:t>除了</a:t>
            </a:r>
            <a:r>
              <a:rPr lang="en-US" altLang="zh-TW" b="1" dirty="0"/>
              <a:t>tscon.exe</a:t>
            </a:r>
            <a:r>
              <a:rPr lang="zh-TW" altLang="en-US" b="1" dirty="0"/>
              <a:t>，</a:t>
            </a:r>
            <a:r>
              <a:rPr lang="en-US" altLang="zh-TW" b="1" dirty="0"/>
              <a:t>mstsc.exe</a:t>
            </a:r>
            <a:r>
              <a:rPr lang="zh-TW" altLang="en-US" b="1" dirty="0"/>
              <a:t>同樣可以用來劫持現有的</a:t>
            </a:r>
            <a:r>
              <a:rPr lang="en-US" altLang="zh-TW" b="1" dirty="0"/>
              <a:t>RDP</a:t>
            </a:r>
            <a:r>
              <a:rPr lang="zh-TW" altLang="en-US" b="1" dirty="0"/>
              <a:t>會話。在這種情況下，我們建議查找命令行參數</a:t>
            </a:r>
            <a:r>
              <a:rPr lang="en-US" altLang="zh-TW" b="1" dirty="0"/>
              <a:t>/</a:t>
            </a:r>
            <a:r>
              <a:rPr lang="en-US" altLang="zh-TW" b="1" dirty="0" err="1"/>
              <a:t>noconsentPrompt</a:t>
            </a:r>
            <a:r>
              <a:rPr lang="zh-TW" altLang="en-US" b="1" dirty="0"/>
              <a:t>和</a:t>
            </a:r>
            <a:r>
              <a:rPr lang="en-US" altLang="zh-TW" b="1" dirty="0"/>
              <a:t>/shadow:</a:t>
            </a:r>
            <a:endParaRPr lang="zh-TW" altLang="en-US" b="1" dirty="0"/>
          </a:p>
        </p:txBody>
      </p:sp>
    </p:spTree>
    <p:extLst>
      <p:ext uri="{BB962C8B-B14F-4D97-AF65-F5344CB8AC3E}">
        <p14:creationId xmlns:p14="http://schemas.microsoft.com/office/powerpoint/2010/main" val="5874542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AF946ED-60A4-42A4-9DFA-149B9418D5DB}"/>
              </a:ext>
            </a:extLst>
          </p:cNvPr>
          <p:cNvSpPr/>
          <p:nvPr/>
        </p:nvSpPr>
        <p:spPr>
          <a:xfrm>
            <a:off x="5372100" y="2289871"/>
            <a:ext cx="3454402" cy="2062103"/>
          </a:xfrm>
          <a:prstGeom prst="rect">
            <a:avLst/>
          </a:prstGeom>
        </p:spPr>
        <p:txBody>
          <a:bodyPr wrap="square">
            <a:spAutoFit/>
          </a:bodyPr>
          <a:lstStyle/>
          <a:p>
            <a:r>
              <a:rPr lang="en-US" altLang="zh-TW" sz="3200" b="1" dirty="0"/>
              <a:t>ID</a:t>
            </a:r>
            <a:r>
              <a:rPr lang="zh-TW" altLang="en-US" sz="3200" b="1" dirty="0"/>
              <a:t>：</a:t>
            </a:r>
            <a:r>
              <a:rPr lang="en-US" altLang="zh-TW" sz="3200" b="1" dirty="0"/>
              <a:t>T1563.002</a:t>
            </a:r>
          </a:p>
          <a:p>
            <a:r>
              <a:rPr lang="zh-TW" altLang="en-US" sz="3200" b="1" dirty="0"/>
              <a:t>子技術於：</a:t>
            </a:r>
            <a:r>
              <a:rPr lang="en-US" altLang="zh-TW" sz="3200" b="1" dirty="0"/>
              <a:t>T1563</a:t>
            </a:r>
          </a:p>
          <a:p>
            <a:r>
              <a:rPr lang="zh-TW" altLang="en-US" sz="3200" b="1" dirty="0"/>
              <a:t>戰術：橫向移動</a:t>
            </a:r>
          </a:p>
          <a:p>
            <a:r>
              <a:rPr lang="zh-TW" altLang="en-US" sz="3200" b="1" dirty="0"/>
              <a:t>平台：</a:t>
            </a:r>
            <a:r>
              <a:rPr lang="en-US" altLang="zh-TW" sz="3200" b="1" dirty="0"/>
              <a:t>Windows</a:t>
            </a:r>
          </a:p>
        </p:txBody>
      </p:sp>
      <p:pic>
        <p:nvPicPr>
          <p:cNvPr id="7" name="圖片 6">
            <a:extLst>
              <a:ext uri="{FF2B5EF4-FFF2-40B4-BE49-F238E27FC236}">
                <a16:creationId xmlns:a16="http://schemas.microsoft.com/office/drawing/2014/main" id="{5C4871FC-B0D6-49E8-8E7C-44C98D63AD60}"/>
              </a:ext>
            </a:extLst>
          </p:cNvPr>
          <p:cNvPicPr>
            <a:picLocks noChangeAspect="1"/>
          </p:cNvPicPr>
          <p:nvPr/>
        </p:nvPicPr>
        <p:blipFill>
          <a:blip r:embed="rId2"/>
          <a:stretch>
            <a:fillRect/>
          </a:stretch>
        </p:blipFill>
        <p:spPr>
          <a:xfrm>
            <a:off x="574392" y="1839940"/>
            <a:ext cx="4797708" cy="2961966"/>
          </a:xfrm>
          <a:prstGeom prst="rect">
            <a:avLst/>
          </a:prstGeom>
        </p:spPr>
      </p:pic>
    </p:spTree>
    <p:extLst>
      <p:ext uri="{BB962C8B-B14F-4D97-AF65-F5344CB8AC3E}">
        <p14:creationId xmlns:p14="http://schemas.microsoft.com/office/powerpoint/2010/main" val="14433991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收集</a:t>
            </a:r>
            <a:r>
              <a:rPr lang="en-US" altLang="zh-TW" sz="3200" b="1" dirty="0">
                <a:latin typeface="標楷體" panose="03000509000000000000" pitchFamily="65" charset="-120"/>
                <a:ea typeface="標楷體" panose="03000509000000000000" pitchFamily="65" charset="-120"/>
              </a:rPr>
              <a:t>Collection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17</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Adversary-in-the-Middle (3) </a:t>
            </a:r>
            <a:r>
              <a:rPr lang="zh-TW" altLang="en-US" sz="2800" dirty="0">
                <a:latin typeface="標楷體" panose="03000509000000000000" pitchFamily="65" charset="-120"/>
                <a:ea typeface="標楷體" panose="03000509000000000000" pitchFamily="65" charset="-120"/>
              </a:rPr>
              <a:t>中間人攻擊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Archive Collected Data (3) </a:t>
            </a:r>
            <a:r>
              <a:rPr lang="zh-TW" altLang="en-US" sz="2800" dirty="0">
                <a:latin typeface="標楷體" panose="03000509000000000000" pitchFamily="65" charset="-120"/>
                <a:ea typeface="標楷體" panose="03000509000000000000" pitchFamily="65" charset="-120"/>
              </a:rPr>
              <a:t>存檔已收集的數據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Audio Capture </a:t>
            </a:r>
            <a:r>
              <a:rPr lang="zh-TW" altLang="en-US" sz="2800" dirty="0">
                <a:latin typeface="標楷體" panose="03000509000000000000" pitchFamily="65" charset="-120"/>
                <a:ea typeface="標楷體" panose="03000509000000000000" pitchFamily="65" charset="-120"/>
              </a:rPr>
              <a:t>音頻捕獲</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Automated Collection </a:t>
            </a:r>
            <a:r>
              <a:rPr lang="zh-TW" altLang="en-US" sz="2800" dirty="0">
                <a:latin typeface="標楷體" panose="03000509000000000000" pitchFamily="65" charset="-120"/>
                <a:ea typeface="標楷體" panose="03000509000000000000" pitchFamily="65" charset="-120"/>
              </a:rPr>
              <a:t>自動收集</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Browser Session Hijacking </a:t>
            </a:r>
            <a:r>
              <a:rPr lang="zh-TW" altLang="en-US" sz="2800" dirty="0">
                <a:latin typeface="標楷體" panose="03000509000000000000" pitchFamily="65" charset="-120"/>
                <a:ea typeface="標楷體" panose="03000509000000000000" pitchFamily="65" charset="-120"/>
              </a:rPr>
              <a:t>瀏覽器會話劫持</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Clipboard Data </a:t>
            </a:r>
            <a:r>
              <a:rPr lang="zh-TW" altLang="en-US" sz="2800" dirty="0">
                <a:latin typeface="標楷體" panose="03000509000000000000" pitchFamily="65" charset="-120"/>
                <a:ea typeface="標楷體" panose="03000509000000000000" pitchFamily="65" charset="-120"/>
              </a:rPr>
              <a:t>剪貼板數據</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Data from Cloud Storage </a:t>
            </a:r>
            <a:r>
              <a:rPr lang="zh-TW" altLang="en-US" sz="2800" dirty="0">
                <a:latin typeface="標楷體" panose="03000509000000000000" pitchFamily="65" charset="-120"/>
                <a:ea typeface="標楷體" panose="03000509000000000000" pitchFamily="65" charset="-120"/>
              </a:rPr>
              <a:t>來自雲存儲的數據</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Data from Configuration Repository (2) </a:t>
            </a:r>
            <a:r>
              <a:rPr lang="zh-TW" altLang="en-US" sz="2800" dirty="0">
                <a:latin typeface="標楷體" panose="03000509000000000000" pitchFamily="65" charset="-120"/>
                <a:ea typeface="標楷體" panose="03000509000000000000" pitchFamily="65" charset="-120"/>
              </a:rPr>
              <a:t>來自配置存儲庫的數據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Data from Information Repositories (3) </a:t>
            </a:r>
            <a:r>
              <a:rPr lang="zh-TW" altLang="en-US" sz="2800" dirty="0">
                <a:latin typeface="標楷體" panose="03000509000000000000" pitchFamily="65" charset="-120"/>
                <a:ea typeface="標楷體" panose="03000509000000000000" pitchFamily="65" charset="-120"/>
              </a:rPr>
              <a:t>來自信息存儲庫的數據 </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036995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收集</a:t>
            </a:r>
            <a:r>
              <a:rPr lang="en-US" altLang="zh-TW" sz="3200" b="1" dirty="0">
                <a:latin typeface="標楷體" panose="03000509000000000000" pitchFamily="65" charset="-120"/>
                <a:ea typeface="標楷體" panose="03000509000000000000" pitchFamily="65" charset="-120"/>
              </a:rPr>
              <a:t>Collection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17</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Data from Local System </a:t>
            </a:r>
            <a:r>
              <a:rPr lang="zh-TW" altLang="en-US" sz="2800" dirty="0">
                <a:latin typeface="標楷體" panose="03000509000000000000" pitchFamily="65" charset="-120"/>
                <a:ea typeface="標楷體" panose="03000509000000000000" pitchFamily="65" charset="-120"/>
              </a:rPr>
              <a:t>來自本地系統的數據</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Data from Network Shared Drive </a:t>
            </a:r>
            <a:r>
              <a:rPr lang="zh-TW" altLang="en-US" sz="2800" dirty="0">
                <a:latin typeface="標楷體" panose="03000509000000000000" pitchFamily="65" charset="-120"/>
                <a:ea typeface="標楷體" panose="03000509000000000000" pitchFamily="65" charset="-120"/>
              </a:rPr>
              <a:t>來自網絡共享驅動器的數據</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Data from Removable Media </a:t>
            </a:r>
            <a:r>
              <a:rPr lang="zh-TW" altLang="en-US" sz="2800" dirty="0">
                <a:latin typeface="標楷體" panose="03000509000000000000" pitchFamily="65" charset="-120"/>
                <a:ea typeface="標楷體" panose="03000509000000000000" pitchFamily="65" charset="-120"/>
              </a:rPr>
              <a:t>來自可移動媒體的數據</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Data Staged (2) </a:t>
            </a:r>
            <a:r>
              <a:rPr lang="zh-TW" altLang="en-US" sz="2800" dirty="0">
                <a:latin typeface="標楷體" panose="03000509000000000000" pitchFamily="65" charset="-120"/>
                <a:ea typeface="標楷體" panose="03000509000000000000" pitchFamily="65" charset="-120"/>
              </a:rPr>
              <a:t>數據分段 </a:t>
            </a:r>
            <a:r>
              <a:rPr lang="en-US" altLang="zh-TW" sz="2800" dirty="0">
                <a:latin typeface="標楷體" panose="03000509000000000000" pitchFamily="65" charset="-120"/>
                <a:ea typeface="標楷體" panose="03000509000000000000" pitchFamily="65" charset="-120"/>
              </a:rPr>
              <a:t>(2)</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Email Collection (3) </a:t>
            </a:r>
            <a:r>
              <a:rPr lang="zh-TW" altLang="en-US" sz="2800" dirty="0">
                <a:latin typeface="標楷體" panose="03000509000000000000" pitchFamily="65" charset="-120"/>
                <a:ea typeface="標楷體" panose="03000509000000000000" pitchFamily="65" charset="-120"/>
              </a:rPr>
              <a:t>郵件收集 </a:t>
            </a:r>
            <a:r>
              <a:rPr lang="en-US" altLang="zh-TW" sz="2800" dirty="0">
                <a:latin typeface="標楷體" panose="03000509000000000000" pitchFamily="65" charset="-120"/>
                <a:ea typeface="標楷體" panose="03000509000000000000" pitchFamily="65" charset="-120"/>
              </a:rPr>
              <a:t>(3)</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Input Capture (4) </a:t>
            </a:r>
            <a:r>
              <a:rPr lang="zh-TW" altLang="en-US" sz="2800" dirty="0">
                <a:latin typeface="標楷體" panose="03000509000000000000" pitchFamily="65" charset="-120"/>
                <a:ea typeface="標楷體" panose="03000509000000000000" pitchFamily="65" charset="-120"/>
              </a:rPr>
              <a:t>輸入捕獲 </a:t>
            </a:r>
            <a:r>
              <a:rPr lang="en-US" altLang="zh-TW" sz="2800" dirty="0">
                <a:latin typeface="標楷體" panose="03000509000000000000" pitchFamily="65" charset="-120"/>
                <a:ea typeface="標楷體" panose="03000509000000000000" pitchFamily="65" charset="-120"/>
              </a:rPr>
              <a:t>(4)</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Screen Capture </a:t>
            </a:r>
            <a:r>
              <a:rPr lang="zh-TW" altLang="en-US" sz="2800" dirty="0">
                <a:latin typeface="標楷體" panose="03000509000000000000" pitchFamily="65" charset="-120"/>
                <a:ea typeface="標楷體" panose="03000509000000000000" pitchFamily="65" charset="-120"/>
              </a:rPr>
              <a:t>屏幕捕獲</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Video Capture </a:t>
            </a:r>
            <a:r>
              <a:rPr lang="zh-TW" altLang="en-US" sz="2800" dirty="0">
                <a:latin typeface="標楷體" panose="03000509000000000000" pitchFamily="65" charset="-120"/>
                <a:ea typeface="標楷體" panose="03000509000000000000" pitchFamily="65" charset="-120"/>
              </a:rPr>
              <a:t>視頻捕獲</a:t>
            </a:r>
          </a:p>
        </p:txBody>
      </p:sp>
    </p:spTree>
    <p:extLst>
      <p:ext uri="{BB962C8B-B14F-4D97-AF65-F5344CB8AC3E}">
        <p14:creationId xmlns:p14="http://schemas.microsoft.com/office/powerpoint/2010/main" val="7335331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504137" y="907832"/>
            <a:ext cx="11412325" cy="5632311"/>
          </a:xfrm>
          <a:prstGeom prst="rect">
            <a:avLst/>
          </a:prstGeom>
          <a:noFill/>
        </p:spPr>
        <p:txBody>
          <a:bodyPr wrap="square" rtlCol="0">
            <a:spAutoFit/>
          </a:bodyPr>
          <a:lstStyle/>
          <a:p>
            <a:r>
              <a:rPr lang="zh-TW" altLang="en-US" sz="2000" b="1" dirty="0">
                <a:latin typeface="標楷體" panose="03000509000000000000" pitchFamily="65" charset="-120"/>
                <a:ea typeface="標楷體" panose="03000509000000000000" pitchFamily="65" charset="-120"/>
              </a:rPr>
              <a:t>攻擊者可能會利用瀏覽器軟件中的安全漏洞和固有功能，通過各種瀏覽器會話劫持技術來更改內容、修改用戶行為和攔截信息。</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一個具體的例子是攻擊者將軟件注入到瀏覽器中，這使他們能夠繼承用戶的</a:t>
            </a:r>
            <a:r>
              <a:rPr lang="en-US" altLang="zh-TW" sz="2000" b="1" dirty="0">
                <a:latin typeface="標楷體" panose="03000509000000000000" pitchFamily="65" charset="-120"/>
                <a:ea typeface="標楷體" panose="03000509000000000000" pitchFamily="65" charset="-120"/>
              </a:rPr>
              <a:t>cookies</a:t>
            </a:r>
            <a:r>
              <a:rPr lang="zh-TW" altLang="en-US" sz="2000" b="1" dirty="0">
                <a:latin typeface="標楷體" panose="03000509000000000000" pitchFamily="65" charset="-120"/>
                <a:ea typeface="標楷體" panose="03000509000000000000" pitchFamily="65" charset="-120"/>
              </a:rPr>
              <a:t>、</a:t>
            </a:r>
            <a:r>
              <a:rPr lang="en-US" altLang="zh-TW" sz="2000" b="1" dirty="0">
                <a:latin typeface="標楷體" panose="03000509000000000000" pitchFamily="65" charset="-120"/>
                <a:ea typeface="標楷體" panose="03000509000000000000" pitchFamily="65" charset="-120"/>
              </a:rPr>
              <a:t>HTTP</a:t>
            </a:r>
            <a:r>
              <a:rPr lang="zh-TW" altLang="en-US" sz="2000" b="1" dirty="0">
                <a:latin typeface="標楷體" panose="03000509000000000000" pitchFamily="65" charset="-120"/>
                <a:ea typeface="標楷體" panose="03000509000000000000" pitchFamily="65" charset="-120"/>
              </a:rPr>
              <a:t>會話和</a:t>
            </a:r>
            <a:r>
              <a:rPr lang="en-US" altLang="zh-TW" sz="2000" b="1" dirty="0">
                <a:latin typeface="標楷體" panose="03000509000000000000" pitchFamily="65" charset="-120"/>
                <a:ea typeface="標楷體" panose="03000509000000000000" pitchFamily="65" charset="-120"/>
              </a:rPr>
              <a:t>SSL</a:t>
            </a:r>
            <a:r>
              <a:rPr lang="zh-TW" altLang="en-US" sz="2000" b="1" dirty="0">
                <a:latin typeface="標楷體" panose="03000509000000000000" pitchFamily="65" charset="-120"/>
                <a:ea typeface="標楷體" panose="03000509000000000000" pitchFamily="65" charset="-120"/>
              </a:rPr>
              <a:t>客戶端證書，然後使用瀏覽器作為進入已驗證內網的方式。</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執行基於瀏覽器的行為，如橫向移動，可能需要特定的進程許可權，如</a:t>
            </a:r>
            <a:r>
              <a:rPr lang="en-US" altLang="zh-TW" sz="2000" b="1" dirty="0" err="1">
                <a:latin typeface="標楷體" panose="03000509000000000000" pitchFamily="65" charset="-120"/>
                <a:ea typeface="標楷體" panose="03000509000000000000" pitchFamily="65" charset="-120"/>
              </a:rPr>
              <a:t>SeDebugPrivilege</a:t>
            </a:r>
            <a:r>
              <a:rPr lang="zh-TW" altLang="en-US" sz="2000" b="1" dirty="0">
                <a:latin typeface="標楷體" panose="03000509000000000000" pitchFamily="65" charset="-120"/>
                <a:ea typeface="標楷體" panose="03000509000000000000" pitchFamily="65" charset="-120"/>
              </a:rPr>
              <a:t>和</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或高完整性</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管理員權限。</a:t>
            </a:r>
          </a:p>
          <a:p>
            <a:endParaRPr lang="zh-TW" altLang="en-US"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另一個例子涉及通過在用戶的瀏覽器中設置代理來轉接攻擊者瀏覽器的流量，這將重新導向網絡流量。這不會以任何方式改變用戶的流量，而且代理連接一旦瀏覽器關閉即可斷開。</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攻擊者將承擔代理被注入的任何瀏覽器進程的安全上下文。瀏覽器通常為每個打開的標籤創建一個新進程，權限和證書相應地被分開。</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擁有這些權限的攻擊者可以潛在地瀏覽到內網上的任何資源，如</a:t>
            </a:r>
            <a:r>
              <a:rPr lang="en-US" altLang="zh-TW" sz="2000" b="1" dirty="0" err="1">
                <a:latin typeface="標楷體" panose="03000509000000000000" pitchFamily="65" charset="-120"/>
                <a:ea typeface="標楷體" panose="03000509000000000000" pitchFamily="65" charset="-120"/>
              </a:rPr>
              <a:t>Sharepoint</a:t>
            </a:r>
            <a:r>
              <a:rPr lang="zh-TW" altLang="en-US" sz="2000" b="1" dirty="0">
                <a:latin typeface="標楷體" panose="03000509000000000000" pitchFamily="65" charset="-120"/>
                <a:ea typeface="標楷體" panose="03000509000000000000" pitchFamily="65" charset="-120"/>
              </a:rPr>
              <a:t>或</a:t>
            </a:r>
            <a:r>
              <a:rPr lang="en-US" altLang="zh-TW" sz="2000" b="1" dirty="0">
                <a:latin typeface="標楷體" panose="03000509000000000000" pitchFamily="65" charset="-120"/>
                <a:ea typeface="標楷體" panose="03000509000000000000" pitchFamily="65" charset="-120"/>
              </a:rPr>
              <a:t>webmail</a:t>
            </a:r>
            <a:r>
              <a:rPr lang="zh-TW" altLang="en-US" sz="2000" b="1" dirty="0">
                <a:latin typeface="標楷體" panose="03000509000000000000" pitchFamily="65" charset="-120"/>
                <a:ea typeface="標楷體" panose="03000509000000000000" pitchFamily="65" charset="-120"/>
              </a:rPr>
              <a:t>，這些是通過瀏覽器可以訪問的，並且瀏覽器具有足夠的權限。瀏覽器橫向移動還可能繞過由</a:t>
            </a:r>
            <a:r>
              <a:rPr lang="en-US" altLang="zh-TW" sz="2000" b="1" dirty="0">
                <a:latin typeface="標楷體" panose="03000509000000000000" pitchFamily="65" charset="-120"/>
                <a:ea typeface="標楷體" panose="03000509000000000000" pitchFamily="65" charset="-120"/>
              </a:rPr>
              <a:t>2</a:t>
            </a:r>
            <a:r>
              <a:rPr lang="zh-TW" altLang="en-US" sz="2000" b="1" dirty="0">
                <a:latin typeface="標楷體" panose="03000509000000000000" pitchFamily="65" charset="-120"/>
                <a:ea typeface="標楷體" panose="03000509000000000000" pitchFamily="65" charset="-120"/>
              </a:rPr>
              <a:t>因素身份驗證提供的安全性。</a:t>
            </a:r>
            <a:endParaRPr lang="en-US" altLang="zh-TW" sz="2000" b="1" dirty="0">
              <a:latin typeface="標楷體" panose="03000509000000000000" pitchFamily="65" charset="-120"/>
              <a:ea typeface="標楷體" panose="03000509000000000000" pitchFamily="65" charset="-120"/>
            </a:endParaRPr>
          </a:p>
        </p:txBody>
      </p:sp>
      <p:sp>
        <p:nvSpPr>
          <p:cNvPr id="8" name="矩形 7"/>
          <p:cNvSpPr/>
          <p:nvPr/>
        </p:nvSpPr>
        <p:spPr>
          <a:xfrm>
            <a:off x="1480473" y="96224"/>
            <a:ext cx="8590627" cy="662938"/>
          </a:xfrm>
          <a:prstGeom prst="rect">
            <a:avLst/>
          </a:prstGeom>
        </p:spPr>
        <p:txBody>
          <a:bodyPr wrap="square">
            <a:spAutoFit/>
          </a:bodyPr>
          <a:lstStyle/>
          <a:p>
            <a:pPr>
              <a:lnSpc>
                <a:spcPct val="150000"/>
              </a:lnSpc>
            </a:pPr>
            <a:r>
              <a:rPr lang="en-US" altLang="zh-TW" sz="2800" dirty="0">
                <a:latin typeface="標楷體" panose="03000509000000000000" pitchFamily="65" charset="-120"/>
                <a:ea typeface="標楷體" panose="03000509000000000000" pitchFamily="65" charset="-120"/>
              </a:rPr>
              <a:t>Browser Session Hijacking </a:t>
            </a:r>
            <a:r>
              <a:rPr lang="zh-TW" altLang="en-US" sz="2800" dirty="0">
                <a:latin typeface="標楷體" panose="03000509000000000000" pitchFamily="65" charset="-120"/>
                <a:ea typeface="標楷體" panose="03000509000000000000" pitchFamily="65" charset="-120"/>
              </a:rPr>
              <a:t>瀏覽器會話劫持</a:t>
            </a:r>
          </a:p>
        </p:txBody>
      </p:sp>
    </p:spTree>
    <p:extLst>
      <p:ext uri="{BB962C8B-B14F-4D97-AF65-F5344CB8AC3E}">
        <p14:creationId xmlns:p14="http://schemas.microsoft.com/office/powerpoint/2010/main" val="17201478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C8C0047-0F54-4E2C-AA53-96FDEEA35376}"/>
              </a:ext>
            </a:extLst>
          </p:cNvPr>
          <p:cNvPicPr>
            <a:picLocks noChangeAspect="1"/>
          </p:cNvPicPr>
          <p:nvPr/>
        </p:nvPicPr>
        <p:blipFill>
          <a:blip r:embed="rId2"/>
          <a:stretch>
            <a:fillRect/>
          </a:stretch>
        </p:blipFill>
        <p:spPr>
          <a:xfrm>
            <a:off x="499296" y="329742"/>
            <a:ext cx="11375204" cy="6198515"/>
          </a:xfrm>
          <a:prstGeom prst="rect">
            <a:avLst/>
          </a:prstGeom>
        </p:spPr>
      </p:pic>
    </p:spTree>
    <p:extLst>
      <p:ext uri="{BB962C8B-B14F-4D97-AF65-F5344CB8AC3E}">
        <p14:creationId xmlns:p14="http://schemas.microsoft.com/office/powerpoint/2010/main" val="3353398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0700" y="458956"/>
            <a:ext cx="10928099" cy="5940088"/>
          </a:xfrm>
          <a:prstGeom prst="rect">
            <a:avLst/>
          </a:prstGeom>
        </p:spPr>
        <p:txBody>
          <a:bodyPr wrap="square">
            <a:spAutoFit/>
          </a:bodyPr>
          <a:lstStyle/>
          <a:p>
            <a:r>
              <a:rPr lang="en-US" altLang="zh-TW" sz="2000" b="1" dirty="0">
                <a:latin typeface="Söhne"/>
              </a:rPr>
              <a:t>S0531 </a:t>
            </a:r>
            <a:r>
              <a:rPr lang="en-US" altLang="zh-TW" sz="2000" b="1" dirty="0" err="1">
                <a:latin typeface="Söhne"/>
              </a:rPr>
              <a:t>Grandoreiro</a:t>
            </a:r>
            <a:endParaRPr lang="en-US" altLang="zh-TW" sz="2000" b="1" dirty="0">
              <a:latin typeface="Söhne"/>
            </a:endParaRPr>
          </a:p>
          <a:p>
            <a:r>
              <a:rPr lang="en-US" altLang="zh-TW" sz="2000" b="1" dirty="0" err="1">
                <a:latin typeface="Söhne"/>
              </a:rPr>
              <a:t>Grandoreiro</a:t>
            </a:r>
            <a:r>
              <a:rPr lang="en-US" altLang="zh-TW" sz="2000" b="1" dirty="0">
                <a:latin typeface="Söhne"/>
              </a:rPr>
              <a:t> </a:t>
            </a:r>
            <a:r>
              <a:rPr lang="zh-TW" altLang="en-US" sz="2000" b="1" dirty="0">
                <a:latin typeface="Söhne"/>
              </a:rPr>
              <a:t>可以監視瀏覽器活動以對網上銀行行為進行監控，並顯示全屏覆蓋圖像以阻止用戶訪問意圖的網站或展示額外的數據字段。</a:t>
            </a:r>
            <a:endParaRPr lang="en-US" altLang="zh-TW" sz="2000" b="1" dirty="0">
              <a:latin typeface="Söhne"/>
            </a:endParaRPr>
          </a:p>
          <a:p>
            <a:endParaRPr lang="en-US" altLang="zh-TW" sz="2000" b="1" dirty="0">
              <a:latin typeface="Söhne"/>
            </a:endParaRPr>
          </a:p>
          <a:p>
            <a:r>
              <a:rPr lang="en-US" altLang="zh-TW" sz="2000" b="1" dirty="0">
                <a:latin typeface="Söhne"/>
              </a:rPr>
              <a:t>S0331 Agent Tesla</a:t>
            </a:r>
          </a:p>
          <a:p>
            <a:r>
              <a:rPr lang="en-US" altLang="zh-TW" sz="2000" b="1" dirty="0">
                <a:latin typeface="Söhne"/>
              </a:rPr>
              <a:t>Agent Tesla </a:t>
            </a:r>
            <a:r>
              <a:rPr lang="zh-TW" altLang="en-US" sz="2000" b="1" dirty="0">
                <a:latin typeface="Söhne"/>
              </a:rPr>
              <a:t>能夠通過表單攔截從網絡數據表單中提取數據。</a:t>
            </a:r>
            <a:endParaRPr lang="en-US" altLang="zh-TW" sz="2000" b="1" dirty="0">
              <a:latin typeface="Söhne"/>
            </a:endParaRPr>
          </a:p>
          <a:p>
            <a:endParaRPr lang="en-US" altLang="zh-TW" sz="2000" b="1" dirty="0">
              <a:latin typeface="Söhne"/>
            </a:endParaRPr>
          </a:p>
          <a:p>
            <a:r>
              <a:rPr lang="en-US" altLang="zh-TW" sz="2000" b="1" dirty="0">
                <a:latin typeface="Söhne"/>
              </a:rPr>
              <a:t>S0484 </a:t>
            </a:r>
            <a:r>
              <a:rPr lang="en-US" altLang="zh-TW" sz="2000" b="1" dirty="0" err="1">
                <a:latin typeface="Söhne"/>
              </a:rPr>
              <a:t>Carberp</a:t>
            </a:r>
            <a:endParaRPr lang="en-US" altLang="zh-TW" sz="2000" b="1" dirty="0">
              <a:latin typeface="Söhne"/>
            </a:endParaRPr>
          </a:p>
          <a:p>
            <a:r>
              <a:rPr lang="en-US" altLang="zh-TW" sz="2000" b="1" dirty="0" err="1">
                <a:latin typeface="Söhne"/>
              </a:rPr>
              <a:t>Carberp</a:t>
            </a:r>
            <a:r>
              <a:rPr lang="en-US" altLang="zh-TW" sz="2000" b="1" dirty="0">
                <a:latin typeface="Söhne"/>
              </a:rPr>
              <a:t> </a:t>
            </a:r>
            <a:r>
              <a:rPr lang="zh-TW" altLang="en-US" sz="2000" b="1" dirty="0">
                <a:latin typeface="Söhne"/>
              </a:rPr>
              <a:t>已在用戶通過 </a:t>
            </a:r>
            <a:r>
              <a:rPr lang="en-US" altLang="zh-TW" sz="2000" b="1" dirty="0">
                <a:latin typeface="Söhne"/>
              </a:rPr>
              <a:t>SSL </a:t>
            </a:r>
            <a:r>
              <a:rPr lang="zh-TW" altLang="en-US" sz="2000" b="1" dirty="0">
                <a:latin typeface="Söhne"/>
              </a:rPr>
              <a:t>會話執行登錄時捕獲憑據。</a:t>
            </a:r>
            <a:endParaRPr lang="en-US" altLang="zh-TW" sz="2000" b="1" dirty="0">
              <a:latin typeface="Söhne"/>
            </a:endParaRPr>
          </a:p>
          <a:p>
            <a:endParaRPr lang="en-US" altLang="zh-TW" sz="2000" b="1" dirty="0">
              <a:latin typeface="Söhne"/>
            </a:endParaRPr>
          </a:p>
          <a:p>
            <a:r>
              <a:rPr lang="en-US" altLang="zh-TW" sz="2000" b="1" dirty="0">
                <a:latin typeface="Söhne"/>
              </a:rPr>
              <a:t>S0631 </a:t>
            </a:r>
            <a:r>
              <a:rPr lang="en-US" altLang="zh-TW" sz="2000" b="1" dirty="0" err="1">
                <a:latin typeface="Söhne"/>
              </a:rPr>
              <a:t>Chaes</a:t>
            </a:r>
            <a:endParaRPr lang="en-US" altLang="zh-TW" sz="2000" b="1" dirty="0">
              <a:latin typeface="Söhne"/>
            </a:endParaRPr>
          </a:p>
          <a:p>
            <a:r>
              <a:rPr lang="en-US" altLang="zh-TW" sz="2000" b="1" dirty="0" err="1">
                <a:latin typeface="Söhne"/>
              </a:rPr>
              <a:t>Chaes</a:t>
            </a:r>
            <a:r>
              <a:rPr lang="en-US" altLang="zh-TW" sz="2000" b="1" dirty="0">
                <a:latin typeface="Söhne"/>
              </a:rPr>
              <a:t> </a:t>
            </a:r>
            <a:r>
              <a:rPr lang="zh-TW" altLang="en-US" sz="2000" b="1" dirty="0">
                <a:latin typeface="Söhne"/>
              </a:rPr>
              <a:t>使用 </a:t>
            </a:r>
            <a:r>
              <a:rPr lang="en-US" altLang="zh-TW" sz="2000" b="1" dirty="0">
                <a:latin typeface="Söhne"/>
              </a:rPr>
              <a:t>Puppeteer </a:t>
            </a:r>
            <a:r>
              <a:rPr lang="zh-TW" altLang="en-US" sz="2000" b="1" dirty="0">
                <a:latin typeface="Söhne"/>
              </a:rPr>
              <a:t>模組鉤住和監視 </a:t>
            </a:r>
            <a:r>
              <a:rPr lang="en-US" altLang="zh-TW" sz="2000" b="1" dirty="0">
                <a:latin typeface="Söhne"/>
              </a:rPr>
              <a:t>Chrome </a:t>
            </a:r>
            <a:r>
              <a:rPr lang="zh-TW" altLang="en-US" sz="2000" b="1" dirty="0">
                <a:latin typeface="Söhne"/>
              </a:rPr>
              <a:t>網絡瀏覽器，從受感染的主機收集用戶信息。</a:t>
            </a:r>
            <a:endParaRPr lang="en-US" altLang="zh-TW" sz="2000" b="1" dirty="0">
              <a:latin typeface="Söhne"/>
            </a:endParaRPr>
          </a:p>
          <a:p>
            <a:endParaRPr lang="en-US" altLang="zh-TW" sz="2000" b="1" dirty="0">
              <a:latin typeface="Söhne"/>
            </a:endParaRPr>
          </a:p>
          <a:p>
            <a:r>
              <a:rPr lang="en-US" altLang="zh-TW" sz="2000" b="1" dirty="0">
                <a:latin typeface="Söhne"/>
              </a:rPr>
              <a:t>S0154 Cobalt Strike</a:t>
            </a:r>
          </a:p>
          <a:p>
            <a:r>
              <a:rPr lang="en-US" altLang="zh-TW" sz="2000" b="1" dirty="0">
                <a:latin typeface="Söhne"/>
              </a:rPr>
              <a:t>Cobalt Strike </a:t>
            </a:r>
            <a:r>
              <a:rPr lang="zh-TW" altLang="en-US" sz="2000" b="1" dirty="0">
                <a:latin typeface="Söhne"/>
              </a:rPr>
              <a:t>可以進行瀏覽器橫向移動和注入到用戶的瀏覽器中，從而繼承 </a:t>
            </a:r>
            <a:r>
              <a:rPr lang="en-US" altLang="zh-TW" sz="2000" b="1" dirty="0">
                <a:latin typeface="Söhne"/>
              </a:rPr>
              <a:t>cookies</a:t>
            </a:r>
            <a:r>
              <a:rPr lang="zh-TW" altLang="en-US" sz="2000" b="1" dirty="0">
                <a:latin typeface="Söhne"/>
              </a:rPr>
              <a:t>、經過身份驗證的 </a:t>
            </a:r>
            <a:r>
              <a:rPr lang="en-US" altLang="zh-TW" sz="2000" b="1" dirty="0">
                <a:latin typeface="Söhne"/>
              </a:rPr>
              <a:t>HTTP </a:t>
            </a:r>
            <a:r>
              <a:rPr lang="zh-TW" altLang="en-US" sz="2000" b="1" dirty="0">
                <a:latin typeface="Söhne"/>
              </a:rPr>
              <a:t>會話和客戶端 </a:t>
            </a:r>
            <a:r>
              <a:rPr lang="en-US" altLang="zh-TW" sz="2000" b="1" dirty="0">
                <a:latin typeface="Söhne"/>
              </a:rPr>
              <a:t>SSL </a:t>
            </a:r>
            <a:r>
              <a:rPr lang="zh-TW" altLang="en-US" sz="2000" b="1" dirty="0">
                <a:latin typeface="Söhne"/>
              </a:rPr>
              <a:t>證書。</a:t>
            </a:r>
            <a:endParaRPr lang="en-US" altLang="zh-TW" sz="2000" b="1" dirty="0">
              <a:latin typeface="Söhne"/>
            </a:endParaRPr>
          </a:p>
          <a:p>
            <a:endParaRPr lang="en-US" altLang="zh-TW" sz="2000" b="1" dirty="0">
              <a:latin typeface="Söhne"/>
            </a:endParaRPr>
          </a:p>
          <a:p>
            <a:r>
              <a:rPr lang="en-US" altLang="zh-TW" sz="2000" b="1" dirty="0">
                <a:latin typeface="Söhne"/>
              </a:rPr>
              <a:t>S0384 </a:t>
            </a:r>
            <a:r>
              <a:rPr lang="en-US" altLang="zh-TW" sz="2000" b="1" dirty="0" err="1">
                <a:latin typeface="Söhne"/>
              </a:rPr>
              <a:t>Dridex</a:t>
            </a:r>
            <a:endParaRPr lang="en-US" altLang="zh-TW" sz="2000" b="1" dirty="0">
              <a:latin typeface="Söhne"/>
            </a:endParaRPr>
          </a:p>
          <a:p>
            <a:r>
              <a:rPr lang="en-US" altLang="zh-TW" sz="2000" b="1" dirty="0" err="1">
                <a:latin typeface="Söhne"/>
              </a:rPr>
              <a:t>Dridex</a:t>
            </a:r>
            <a:r>
              <a:rPr lang="en-US" altLang="zh-TW" sz="2000" b="1" dirty="0">
                <a:latin typeface="Söhne"/>
              </a:rPr>
              <a:t> </a:t>
            </a:r>
            <a:r>
              <a:rPr lang="zh-TW" altLang="en-US" sz="2000" b="1" dirty="0">
                <a:latin typeface="Söhne"/>
              </a:rPr>
              <a:t>可以通過網頁注入進行瀏覽器攻擊，以竊取信息，例如憑證、證書和 </a:t>
            </a:r>
            <a:r>
              <a:rPr lang="en-US" altLang="zh-TW" sz="2000" b="1" dirty="0">
                <a:latin typeface="Söhne"/>
              </a:rPr>
              <a:t>cookies</a:t>
            </a:r>
            <a:r>
              <a:rPr lang="zh-TW" altLang="en-US" sz="2000" b="1" dirty="0">
                <a:latin typeface="Söhne"/>
              </a:rPr>
              <a:t>。</a:t>
            </a:r>
            <a:endParaRPr lang="en-US" altLang="zh-TW" sz="2000" b="1" dirty="0">
              <a:latin typeface="Söhne"/>
            </a:endParaRPr>
          </a:p>
        </p:txBody>
      </p:sp>
    </p:spTree>
    <p:extLst>
      <p:ext uri="{BB962C8B-B14F-4D97-AF65-F5344CB8AC3E}">
        <p14:creationId xmlns:p14="http://schemas.microsoft.com/office/powerpoint/2010/main" val="2503607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60700" y="1231900"/>
            <a:ext cx="10928099" cy="5324535"/>
          </a:xfrm>
          <a:prstGeom prst="rect">
            <a:avLst/>
          </a:prstGeom>
        </p:spPr>
        <p:txBody>
          <a:bodyPr wrap="square">
            <a:spAutoFit/>
          </a:bodyPr>
          <a:lstStyle/>
          <a:p>
            <a:r>
              <a:rPr lang="en-US" altLang="zh-TW" sz="2000" b="1" dirty="0">
                <a:latin typeface="Söhne"/>
              </a:rPr>
              <a:t>S0483 </a:t>
            </a:r>
            <a:r>
              <a:rPr lang="en-US" altLang="zh-TW" sz="2000" b="1" dirty="0" err="1">
                <a:latin typeface="Söhne"/>
              </a:rPr>
              <a:t>IcedID</a:t>
            </a:r>
            <a:endParaRPr lang="en-US" altLang="zh-TW" sz="2000" b="1" dirty="0">
              <a:latin typeface="Söhne"/>
            </a:endParaRPr>
          </a:p>
          <a:p>
            <a:r>
              <a:rPr lang="en-US" altLang="zh-TW" sz="2000" b="1" dirty="0" err="1">
                <a:latin typeface="Söhne"/>
              </a:rPr>
              <a:t>IcedID</a:t>
            </a:r>
            <a:r>
              <a:rPr lang="en-US" altLang="zh-TW" sz="2000" b="1" dirty="0">
                <a:latin typeface="Söhne"/>
              </a:rPr>
              <a:t> </a:t>
            </a:r>
            <a:r>
              <a:rPr lang="zh-TW" altLang="en-US" sz="2000" b="1" dirty="0">
                <a:latin typeface="Söhne"/>
              </a:rPr>
              <a:t>已使用網頁注入攻擊重定向受害者到仿冒網站，旨在搜集銀行和其他憑證。</a:t>
            </a:r>
            <a:r>
              <a:rPr lang="en-US" altLang="zh-TW" sz="2000" b="1" dirty="0" err="1">
                <a:latin typeface="Söhne"/>
              </a:rPr>
              <a:t>IcedID</a:t>
            </a:r>
            <a:r>
              <a:rPr lang="en-US" altLang="zh-TW" sz="2000" b="1" dirty="0">
                <a:latin typeface="Söhne"/>
              </a:rPr>
              <a:t> </a:t>
            </a:r>
            <a:r>
              <a:rPr lang="zh-TW" altLang="en-US" sz="2000" b="1" dirty="0">
                <a:latin typeface="Söhne"/>
              </a:rPr>
              <a:t>可以使用自簽名的 </a:t>
            </a:r>
            <a:r>
              <a:rPr lang="en-US" altLang="zh-TW" sz="2000" b="1" dirty="0">
                <a:latin typeface="Söhne"/>
              </a:rPr>
              <a:t>TLS </a:t>
            </a:r>
            <a:r>
              <a:rPr lang="zh-TW" altLang="en-US" sz="2000" b="1" dirty="0">
                <a:latin typeface="Söhne"/>
              </a:rPr>
              <a:t>證書與仿冒網站連接，同時與合法網站保持實時連接，以在瀏覽器中顯示正確的 </a:t>
            </a:r>
            <a:r>
              <a:rPr lang="en-US" altLang="zh-TW" sz="2000" b="1" dirty="0">
                <a:latin typeface="Söhne"/>
              </a:rPr>
              <a:t>URL </a:t>
            </a:r>
            <a:r>
              <a:rPr lang="zh-TW" altLang="en-US" sz="2000" b="1" dirty="0">
                <a:latin typeface="Söhne"/>
              </a:rPr>
              <a:t>和證書。</a:t>
            </a:r>
            <a:endParaRPr lang="en-US" altLang="zh-TW" sz="2000" b="1" dirty="0">
              <a:latin typeface="Söhne"/>
            </a:endParaRPr>
          </a:p>
          <a:p>
            <a:endParaRPr lang="en-US" altLang="zh-TW" sz="2000" b="1" dirty="0">
              <a:latin typeface="Söhne"/>
            </a:endParaRPr>
          </a:p>
          <a:p>
            <a:r>
              <a:rPr lang="en-US" altLang="zh-TW" sz="2000" b="1" dirty="0">
                <a:latin typeface="Söhne"/>
              </a:rPr>
              <a:t>S0530 </a:t>
            </a:r>
            <a:r>
              <a:rPr lang="en-US" altLang="zh-TW" sz="2000" b="1" dirty="0" err="1">
                <a:latin typeface="Söhne"/>
              </a:rPr>
              <a:t>Melcoz</a:t>
            </a:r>
            <a:endParaRPr lang="en-US" altLang="zh-TW" sz="2000" b="1" dirty="0">
              <a:latin typeface="Söhne"/>
            </a:endParaRPr>
          </a:p>
          <a:p>
            <a:r>
              <a:rPr lang="en-US" altLang="zh-TW" sz="2000" b="1" dirty="0" err="1">
                <a:latin typeface="Söhne"/>
              </a:rPr>
              <a:t>Melcoz</a:t>
            </a:r>
            <a:r>
              <a:rPr lang="en-US" altLang="zh-TW" sz="2000" b="1" dirty="0">
                <a:latin typeface="Söhne"/>
              </a:rPr>
              <a:t> </a:t>
            </a:r>
            <a:r>
              <a:rPr lang="zh-TW" altLang="en-US" sz="2000" b="1" dirty="0">
                <a:latin typeface="Söhne"/>
              </a:rPr>
              <a:t>可以監控受害者的瀏覽器網上銀行會話，並顯示一個覆蓋窗口以在後台操控會話。</a:t>
            </a:r>
            <a:endParaRPr lang="en-US" altLang="zh-TW" sz="2000" b="1" dirty="0">
              <a:latin typeface="Söhne"/>
            </a:endParaRPr>
          </a:p>
          <a:p>
            <a:endParaRPr lang="en-US" altLang="zh-TW" sz="2000" b="1" dirty="0">
              <a:latin typeface="Söhne"/>
            </a:endParaRPr>
          </a:p>
          <a:p>
            <a:r>
              <a:rPr lang="en-US" altLang="zh-TW" sz="2000" b="1" dirty="0">
                <a:latin typeface="Söhne"/>
              </a:rPr>
              <a:t>S0650 </a:t>
            </a:r>
            <a:r>
              <a:rPr lang="en-US" altLang="zh-TW" sz="2000" b="1" dirty="0" err="1">
                <a:latin typeface="Söhne"/>
              </a:rPr>
              <a:t>QakBot</a:t>
            </a:r>
            <a:endParaRPr lang="en-US" altLang="zh-TW" sz="2000" b="1" dirty="0">
              <a:latin typeface="Söhne"/>
            </a:endParaRPr>
          </a:p>
          <a:p>
            <a:r>
              <a:rPr lang="en-US" altLang="zh-TW" sz="2000" b="1" dirty="0" err="1">
                <a:latin typeface="Söhne"/>
              </a:rPr>
              <a:t>QakBot</a:t>
            </a:r>
            <a:r>
              <a:rPr lang="en-US" altLang="zh-TW" sz="2000" b="1" dirty="0">
                <a:latin typeface="Söhne"/>
              </a:rPr>
              <a:t> </a:t>
            </a:r>
            <a:r>
              <a:rPr lang="zh-TW" altLang="en-US" sz="2000" b="1" dirty="0">
                <a:latin typeface="Söhne"/>
              </a:rPr>
              <a:t>能夠使用先進的網頁注入來竊取網絡銀行憑據。</a:t>
            </a:r>
            <a:endParaRPr lang="en-US" altLang="zh-TW" sz="2000" b="1" dirty="0">
              <a:latin typeface="Söhne"/>
            </a:endParaRPr>
          </a:p>
          <a:p>
            <a:endParaRPr lang="en-US" altLang="zh-TW" sz="2000" b="1" dirty="0">
              <a:latin typeface="Söhne"/>
            </a:endParaRPr>
          </a:p>
          <a:p>
            <a:r>
              <a:rPr lang="en-US" altLang="zh-TW" sz="2000" b="1" dirty="0">
                <a:latin typeface="Söhne"/>
              </a:rPr>
              <a:t>S0266 </a:t>
            </a:r>
            <a:r>
              <a:rPr lang="en-US" altLang="zh-TW" sz="2000" b="1" dirty="0" err="1">
                <a:latin typeface="Söhne"/>
              </a:rPr>
              <a:t>TrickBot</a:t>
            </a:r>
            <a:endParaRPr lang="en-US" altLang="zh-TW" sz="2000" b="1" dirty="0">
              <a:latin typeface="Söhne"/>
            </a:endParaRPr>
          </a:p>
          <a:p>
            <a:r>
              <a:rPr lang="en-US" altLang="zh-TW" sz="2000" b="1" dirty="0" err="1">
                <a:latin typeface="Söhne"/>
              </a:rPr>
              <a:t>TrickBot</a:t>
            </a:r>
            <a:r>
              <a:rPr lang="en-US" altLang="zh-TW" sz="2000" b="1" dirty="0">
                <a:latin typeface="Söhne"/>
              </a:rPr>
              <a:t> </a:t>
            </a:r>
            <a:r>
              <a:rPr lang="zh-TW" altLang="en-US" sz="2000" b="1" dirty="0">
                <a:latin typeface="Söhne"/>
              </a:rPr>
              <a:t>使用網頁注入和瀏覽器重定向欺騙用戶在假的或修改過的網頁上提供他們的登錄憑證。</a:t>
            </a:r>
            <a:endParaRPr lang="en-US" altLang="zh-TW" sz="2000" b="1" dirty="0">
              <a:latin typeface="Söhne"/>
            </a:endParaRPr>
          </a:p>
          <a:p>
            <a:endParaRPr lang="en-US" altLang="zh-TW" sz="2000" b="1" dirty="0">
              <a:latin typeface="Söhne"/>
            </a:endParaRPr>
          </a:p>
          <a:p>
            <a:r>
              <a:rPr lang="en-US" altLang="zh-TW" sz="2000" b="1" dirty="0">
                <a:latin typeface="Söhne"/>
              </a:rPr>
              <a:t>S0386 </a:t>
            </a:r>
            <a:r>
              <a:rPr lang="en-US" altLang="zh-TW" sz="2000" b="1" dirty="0" err="1">
                <a:latin typeface="Söhne"/>
              </a:rPr>
              <a:t>Ursnif</a:t>
            </a:r>
            <a:endParaRPr lang="en-US" altLang="zh-TW" sz="2000" b="1" dirty="0">
              <a:latin typeface="Söhne"/>
            </a:endParaRPr>
          </a:p>
          <a:p>
            <a:r>
              <a:rPr lang="en-US" altLang="zh-TW" sz="2000" b="1" dirty="0" err="1">
                <a:latin typeface="Söhne"/>
              </a:rPr>
              <a:t>Ursnif</a:t>
            </a:r>
            <a:r>
              <a:rPr lang="en-US" altLang="zh-TW" sz="2000" b="1" dirty="0">
                <a:latin typeface="Söhne"/>
              </a:rPr>
              <a:t> </a:t>
            </a:r>
            <a:r>
              <a:rPr lang="zh-TW" altLang="en-US" sz="2000" b="1" dirty="0">
                <a:latin typeface="Söhne"/>
              </a:rPr>
              <a:t>已經向銀行網站注入 </a:t>
            </a:r>
            <a:r>
              <a:rPr lang="en-US" altLang="zh-TW" sz="2000" b="1" dirty="0">
                <a:latin typeface="Söhne"/>
              </a:rPr>
              <a:t>HTML </a:t>
            </a:r>
            <a:r>
              <a:rPr lang="zh-TW" altLang="en-US" sz="2000" b="1" dirty="0">
                <a:latin typeface="Söhne"/>
              </a:rPr>
              <a:t>代碼，以竊取敏感的網上銀行信息（例如：用戶名和密碼）。</a:t>
            </a:r>
            <a:endParaRPr lang="en-US" altLang="zh-TW" sz="2000" b="1" dirty="0">
              <a:latin typeface="Söhne"/>
            </a:endParaRPr>
          </a:p>
          <a:p>
            <a:endParaRPr lang="zh-TW" altLang="en-US" sz="2000" b="1" dirty="0">
              <a:latin typeface="Söhne"/>
            </a:endParaRPr>
          </a:p>
        </p:txBody>
      </p:sp>
    </p:spTree>
    <p:extLst>
      <p:ext uri="{BB962C8B-B14F-4D97-AF65-F5344CB8AC3E}">
        <p14:creationId xmlns:p14="http://schemas.microsoft.com/office/powerpoint/2010/main" val="35263462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46501" y="3871148"/>
            <a:ext cx="8972300" cy="1938992"/>
          </a:xfrm>
          <a:prstGeom prst="rect">
            <a:avLst/>
          </a:prstGeom>
        </p:spPr>
        <p:txBody>
          <a:bodyPr wrap="square">
            <a:spAutoFit/>
          </a:bodyPr>
          <a:lstStyle/>
          <a:p>
            <a:r>
              <a:rPr lang="en-US" altLang="zh-TW" sz="2000" b="1" dirty="0">
                <a:latin typeface="Söhne"/>
              </a:rPr>
              <a:t>M1018 </a:t>
            </a:r>
            <a:r>
              <a:rPr lang="zh-TW" altLang="en-US" sz="2000" b="1" dirty="0">
                <a:latin typeface="Söhne"/>
              </a:rPr>
              <a:t>使用者帳號管理</a:t>
            </a:r>
          </a:p>
          <a:p>
            <a:r>
              <a:rPr lang="zh-TW" altLang="en-US" sz="2000" b="1" dirty="0">
                <a:latin typeface="Söhne"/>
              </a:rPr>
              <a:t>由於瀏覽器機動需要從高完整性進程啟動，限制用戶權限以及解決提升權限和繞過用戶帳戶控制的機會可以限制這種技術的曝光。</a:t>
            </a:r>
          </a:p>
          <a:p>
            <a:endParaRPr lang="zh-TW" altLang="en-US" sz="2000" b="1" dirty="0">
              <a:latin typeface="Söhne"/>
            </a:endParaRPr>
          </a:p>
          <a:p>
            <a:r>
              <a:rPr lang="en-US" altLang="zh-TW" sz="2000" b="1" dirty="0">
                <a:latin typeface="Söhne"/>
              </a:rPr>
              <a:t>M1017 </a:t>
            </a:r>
            <a:r>
              <a:rPr lang="zh-TW" altLang="en-US" sz="2000" b="1" dirty="0">
                <a:latin typeface="Söhne"/>
              </a:rPr>
              <a:t>用戶訓練</a:t>
            </a:r>
          </a:p>
          <a:p>
            <a:r>
              <a:rPr lang="zh-TW" altLang="en-US" sz="2000" b="1" dirty="0">
                <a:latin typeface="Söhne"/>
              </a:rPr>
              <a:t>定期並且在不再需要時關閉所有瀏覽器會話。</a:t>
            </a:r>
          </a:p>
        </p:txBody>
      </p:sp>
      <p:pic>
        <p:nvPicPr>
          <p:cNvPr id="3" name="圖片 2">
            <a:extLst>
              <a:ext uri="{FF2B5EF4-FFF2-40B4-BE49-F238E27FC236}">
                <a16:creationId xmlns:a16="http://schemas.microsoft.com/office/drawing/2014/main" id="{DE692D6F-720C-49CD-B0F1-CD26D7317AF9}"/>
              </a:ext>
            </a:extLst>
          </p:cNvPr>
          <p:cNvPicPr>
            <a:picLocks noChangeAspect="1"/>
          </p:cNvPicPr>
          <p:nvPr/>
        </p:nvPicPr>
        <p:blipFill>
          <a:blip r:embed="rId2"/>
          <a:stretch>
            <a:fillRect/>
          </a:stretch>
        </p:blipFill>
        <p:spPr>
          <a:xfrm>
            <a:off x="203200" y="410677"/>
            <a:ext cx="11785600" cy="2054211"/>
          </a:xfrm>
          <a:prstGeom prst="rect">
            <a:avLst/>
          </a:prstGeom>
        </p:spPr>
      </p:pic>
    </p:spTree>
    <p:extLst>
      <p:ext uri="{BB962C8B-B14F-4D97-AF65-F5344CB8AC3E}">
        <p14:creationId xmlns:p14="http://schemas.microsoft.com/office/powerpoint/2010/main" val="8349971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00" y="3110448"/>
            <a:ext cx="11468099" cy="3477875"/>
          </a:xfrm>
          <a:prstGeom prst="rect">
            <a:avLst/>
          </a:prstGeom>
        </p:spPr>
        <p:txBody>
          <a:bodyPr wrap="square">
            <a:spAutoFit/>
          </a:bodyPr>
          <a:lstStyle/>
          <a:p>
            <a:r>
              <a:rPr lang="en-US" altLang="zh-TW" sz="2000" b="1" dirty="0">
                <a:latin typeface="Söhne"/>
              </a:rPr>
              <a:t>DS0028 </a:t>
            </a:r>
            <a:r>
              <a:rPr lang="zh-TW" altLang="en-US" sz="2000" b="1" dirty="0">
                <a:latin typeface="Söhne"/>
              </a:rPr>
              <a:t>登入會話 登入會話建立</a:t>
            </a:r>
          </a:p>
          <a:p>
            <a:r>
              <a:rPr lang="zh-TW" altLang="en-US" sz="2000" b="1" dirty="0">
                <a:latin typeface="Söhne"/>
              </a:rPr>
              <a:t>身份認證日誌可用於審計特定網絡應用的登錄活動，但如果活動符合典型用戶行為，則可能難以區分惡意登錄與良性登錄。</a:t>
            </a:r>
          </a:p>
          <a:p>
            <a:endParaRPr lang="zh-TW" altLang="en-US" sz="2000" b="1" dirty="0">
              <a:latin typeface="Söhne"/>
            </a:endParaRPr>
          </a:p>
          <a:p>
            <a:r>
              <a:rPr lang="en-US" altLang="zh-TW" sz="2000" b="1" dirty="0">
                <a:latin typeface="Söhne"/>
              </a:rPr>
              <a:t>DS0009 </a:t>
            </a:r>
            <a:r>
              <a:rPr lang="zh-TW" altLang="en-US" sz="2000" b="1" dirty="0">
                <a:latin typeface="Söhne"/>
              </a:rPr>
              <a:t>進程 進程訪問</a:t>
            </a:r>
          </a:p>
          <a:p>
            <a:r>
              <a:rPr lang="zh-TW" altLang="en-US" sz="2000" b="1" dirty="0">
                <a:latin typeface="Söhne"/>
              </a:rPr>
              <a:t>由於敵手流量可能被正常用戶流量所掩蓋，這可能是一個難以偵測的技術。應監控對瀏覽器應用程序的進程注入行為。</a:t>
            </a:r>
          </a:p>
          <a:p>
            <a:endParaRPr lang="zh-TW" altLang="en-US" sz="2000" b="1" dirty="0">
              <a:latin typeface="Söhne"/>
            </a:endParaRPr>
          </a:p>
          <a:p>
            <a:r>
              <a:rPr lang="zh-TW" altLang="en-US" sz="2000" b="1" dirty="0">
                <a:latin typeface="Söhne"/>
              </a:rPr>
              <a:t>進程修改</a:t>
            </a:r>
          </a:p>
          <a:p>
            <a:r>
              <a:rPr lang="zh-TW" altLang="en-US" sz="2000" b="1" dirty="0">
                <a:latin typeface="Söhne"/>
              </a:rPr>
              <a:t>由於敵手流量可能被正常用戶流量所掩蓋，這可能是一個難以偵測的技術。應監控對瀏覽器應用程序的進程注入行為。</a:t>
            </a:r>
          </a:p>
        </p:txBody>
      </p:sp>
      <p:pic>
        <p:nvPicPr>
          <p:cNvPr id="6" name="圖片 5">
            <a:extLst>
              <a:ext uri="{FF2B5EF4-FFF2-40B4-BE49-F238E27FC236}">
                <a16:creationId xmlns:a16="http://schemas.microsoft.com/office/drawing/2014/main" id="{73B24683-B9D0-4A85-AEE6-F0A6CD6BAF6A}"/>
              </a:ext>
            </a:extLst>
          </p:cNvPr>
          <p:cNvPicPr>
            <a:picLocks noChangeAspect="1"/>
          </p:cNvPicPr>
          <p:nvPr/>
        </p:nvPicPr>
        <p:blipFill>
          <a:blip r:embed="rId2"/>
          <a:stretch>
            <a:fillRect/>
          </a:stretch>
        </p:blipFill>
        <p:spPr>
          <a:xfrm>
            <a:off x="380999" y="404760"/>
            <a:ext cx="11633201" cy="2558445"/>
          </a:xfrm>
          <a:prstGeom prst="rect">
            <a:avLst/>
          </a:prstGeom>
        </p:spPr>
      </p:pic>
    </p:spTree>
    <p:extLst>
      <p:ext uri="{BB962C8B-B14F-4D97-AF65-F5344CB8AC3E}">
        <p14:creationId xmlns:p14="http://schemas.microsoft.com/office/powerpoint/2010/main" val="3035536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91931" y="1369272"/>
            <a:ext cx="11476219" cy="4832092"/>
          </a:xfrm>
          <a:prstGeom prst="rect">
            <a:avLst/>
          </a:prstGeom>
          <a:noFill/>
        </p:spPr>
        <p:txBody>
          <a:bodyPr wrap="none" rtlCol="0">
            <a:spAutoFit/>
          </a:bodyPr>
          <a:lstStyle/>
          <a:p>
            <a:r>
              <a:rPr lang="zh-TW" altLang="en-US" sz="2800" b="1" dirty="0">
                <a:latin typeface="標楷體" panose="03000509000000000000" pitchFamily="65" charset="-120"/>
                <a:ea typeface="標楷體" panose="03000509000000000000" pitchFamily="65" charset="-120"/>
              </a:rPr>
              <a:t>偵察</a:t>
            </a:r>
            <a:r>
              <a:rPr lang="en-US" altLang="zh-TW" sz="2800" b="1" dirty="0">
                <a:latin typeface="標楷體" panose="03000509000000000000" pitchFamily="65" charset="-120"/>
                <a:ea typeface="標楷體" panose="03000509000000000000" pitchFamily="65" charset="-120"/>
              </a:rPr>
              <a:t>Reconnaissance</a:t>
            </a:r>
            <a:r>
              <a:rPr lang="zh-TW" altLang="en-US" sz="2800" b="1" dirty="0">
                <a:latin typeface="標楷體" panose="03000509000000000000" pitchFamily="65" charset="-120"/>
                <a:ea typeface="標楷體" panose="03000509000000000000" pitchFamily="65" charset="-120"/>
              </a:rPr>
              <a:t>戰術的</a:t>
            </a:r>
            <a:r>
              <a:rPr lang="en-US" altLang="zh-TW" sz="2800" b="1" dirty="0">
                <a:latin typeface="標楷體" panose="03000509000000000000" pitchFamily="65" charset="-120"/>
                <a:ea typeface="標楷體" panose="03000509000000000000" pitchFamily="65" charset="-120"/>
              </a:rPr>
              <a:t>10</a:t>
            </a:r>
            <a:r>
              <a:rPr lang="zh-TW" altLang="en-US" sz="2800" b="1" dirty="0">
                <a:latin typeface="標楷體" panose="03000509000000000000" pitchFamily="65" charset="-120"/>
                <a:ea typeface="標楷體" panose="03000509000000000000" pitchFamily="65" charset="-120"/>
              </a:rPr>
              <a:t>大類型技術</a:t>
            </a:r>
            <a:endParaRPr lang="en-US" altLang="zh-TW" sz="2800" b="1" dirty="0">
              <a:latin typeface="標楷體" panose="03000509000000000000" pitchFamily="65" charset="-120"/>
              <a:ea typeface="標楷體" panose="03000509000000000000" pitchFamily="65" charset="-120"/>
            </a:endParaRP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Active Scanning - </a:t>
            </a:r>
            <a:r>
              <a:rPr lang="zh-TW" altLang="en-US" sz="2800" dirty="0">
                <a:latin typeface="標楷體" panose="03000509000000000000" pitchFamily="65" charset="-120"/>
                <a:ea typeface="標楷體" panose="03000509000000000000" pitchFamily="65" charset="-120"/>
              </a:rPr>
              <a:t>主動掃描（</a:t>
            </a:r>
            <a:r>
              <a:rPr lang="en-US" altLang="zh-TW" sz="2800" dirty="0">
                <a:latin typeface="標楷體" panose="03000509000000000000" pitchFamily="65" charset="-120"/>
                <a:ea typeface="標楷體" panose="03000509000000000000" pitchFamily="65" charset="-120"/>
              </a:rPr>
              <a:t>3</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Gather Victim Host Information - </a:t>
            </a:r>
            <a:r>
              <a:rPr lang="zh-TW" altLang="en-US" sz="2800" dirty="0">
                <a:latin typeface="標楷體" panose="03000509000000000000" pitchFamily="65" charset="-120"/>
                <a:ea typeface="標楷體" panose="03000509000000000000" pitchFamily="65" charset="-120"/>
              </a:rPr>
              <a:t>收集受害者主機信息（</a:t>
            </a:r>
            <a:r>
              <a:rPr lang="en-US" altLang="zh-TW" sz="2800" dirty="0">
                <a:latin typeface="標楷體" panose="03000509000000000000" pitchFamily="65" charset="-120"/>
                <a:ea typeface="標楷體" panose="03000509000000000000" pitchFamily="65" charset="-120"/>
              </a:rPr>
              <a:t>4</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Gather Victim Identity Information - </a:t>
            </a:r>
            <a:r>
              <a:rPr lang="zh-TW" altLang="en-US" sz="2800" dirty="0">
                <a:latin typeface="標楷體" panose="03000509000000000000" pitchFamily="65" charset="-120"/>
                <a:ea typeface="標楷體" panose="03000509000000000000" pitchFamily="65" charset="-120"/>
              </a:rPr>
              <a:t>收集受害者身份信息（</a:t>
            </a:r>
            <a:r>
              <a:rPr lang="en-US" altLang="zh-TW" sz="2800" dirty="0">
                <a:latin typeface="標楷體" panose="03000509000000000000" pitchFamily="65" charset="-120"/>
                <a:ea typeface="標楷體" panose="03000509000000000000" pitchFamily="65" charset="-120"/>
              </a:rPr>
              <a:t>3</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Gather Victim Network Information - </a:t>
            </a:r>
            <a:r>
              <a:rPr lang="zh-TW" altLang="en-US" sz="2800" dirty="0">
                <a:latin typeface="標楷體" panose="03000509000000000000" pitchFamily="65" charset="-120"/>
                <a:ea typeface="標楷體" panose="03000509000000000000" pitchFamily="65" charset="-120"/>
              </a:rPr>
              <a:t>收集受害者網絡信息（</a:t>
            </a:r>
            <a:r>
              <a:rPr lang="en-US" altLang="zh-TW" sz="2800" dirty="0">
                <a:latin typeface="標楷體" panose="03000509000000000000" pitchFamily="65" charset="-120"/>
                <a:ea typeface="標楷體" panose="03000509000000000000" pitchFamily="65" charset="-120"/>
              </a:rPr>
              <a:t>6</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Gather Victim Org Information - </a:t>
            </a:r>
            <a:r>
              <a:rPr lang="zh-TW" altLang="en-US" sz="2800" dirty="0">
                <a:latin typeface="標楷體" panose="03000509000000000000" pitchFamily="65" charset="-120"/>
                <a:ea typeface="標楷體" panose="03000509000000000000" pitchFamily="65" charset="-120"/>
              </a:rPr>
              <a:t>收集受害者組織信息（</a:t>
            </a:r>
            <a:r>
              <a:rPr lang="en-US" altLang="zh-TW" sz="2800" dirty="0">
                <a:latin typeface="標楷體" panose="03000509000000000000" pitchFamily="65" charset="-120"/>
                <a:ea typeface="標楷體" panose="03000509000000000000" pitchFamily="65" charset="-120"/>
              </a:rPr>
              <a:t>4</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Phishing for Information - </a:t>
            </a:r>
            <a:r>
              <a:rPr lang="zh-TW" altLang="en-US" sz="2800" dirty="0">
                <a:latin typeface="標楷體" panose="03000509000000000000" pitchFamily="65" charset="-120"/>
                <a:ea typeface="標楷體" panose="03000509000000000000" pitchFamily="65" charset="-120"/>
              </a:rPr>
              <a:t>釣魚獲取信息（</a:t>
            </a:r>
            <a:r>
              <a:rPr lang="en-US" altLang="zh-TW" sz="2800" dirty="0">
                <a:latin typeface="標楷體" panose="03000509000000000000" pitchFamily="65" charset="-120"/>
                <a:ea typeface="標楷體" panose="03000509000000000000" pitchFamily="65" charset="-120"/>
              </a:rPr>
              <a:t>3</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Search Closed Sources - </a:t>
            </a:r>
            <a:r>
              <a:rPr lang="zh-TW" altLang="en-US" sz="2800" dirty="0">
                <a:latin typeface="標楷體" panose="03000509000000000000" pitchFamily="65" charset="-120"/>
                <a:ea typeface="標楷體" panose="03000509000000000000" pitchFamily="65" charset="-120"/>
              </a:rPr>
              <a:t>搜索封閉來源（</a:t>
            </a:r>
            <a:r>
              <a:rPr lang="en-US" altLang="zh-TW" sz="2800" dirty="0">
                <a:latin typeface="標楷體" panose="03000509000000000000" pitchFamily="65" charset="-120"/>
                <a:ea typeface="標楷體" panose="03000509000000000000" pitchFamily="65" charset="-120"/>
              </a:rPr>
              <a:t>2</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Search Open Technical Databases - </a:t>
            </a:r>
            <a:r>
              <a:rPr lang="zh-TW" altLang="en-US" sz="2800" dirty="0">
                <a:latin typeface="標楷體" panose="03000509000000000000" pitchFamily="65" charset="-120"/>
                <a:ea typeface="標楷體" panose="03000509000000000000" pitchFamily="65" charset="-120"/>
              </a:rPr>
              <a:t>搜索開放技術數據庫（</a:t>
            </a:r>
            <a:r>
              <a:rPr lang="en-US" altLang="zh-TW" sz="2800" dirty="0">
                <a:latin typeface="標楷體" panose="03000509000000000000" pitchFamily="65" charset="-120"/>
                <a:ea typeface="標楷體" panose="03000509000000000000" pitchFamily="65" charset="-120"/>
              </a:rPr>
              <a:t>5</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Search Open Websites/Domains - </a:t>
            </a:r>
            <a:r>
              <a:rPr lang="zh-TW" altLang="en-US" sz="2800" dirty="0">
                <a:latin typeface="標楷體" panose="03000509000000000000" pitchFamily="65" charset="-120"/>
                <a:ea typeface="標楷體" panose="03000509000000000000" pitchFamily="65" charset="-120"/>
              </a:rPr>
              <a:t>搜索開放網站</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域名（</a:t>
            </a:r>
            <a:r>
              <a:rPr lang="en-US" altLang="zh-TW" sz="2800" dirty="0">
                <a:latin typeface="標楷體" panose="03000509000000000000" pitchFamily="65" charset="-120"/>
                <a:ea typeface="標楷體" panose="03000509000000000000" pitchFamily="65" charset="-120"/>
              </a:rPr>
              <a:t>3</a:t>
            </a:r>
            <a:r>
              <a:rPr lang="zh-TW" altLang="en-US" sz="28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2800" dirty="0">
                <a:latin typeface="標楷體" panose="03000509000000000000" pitchFamily="65" charset="-120"/>
                <a:ea typeface="標楷體" panose="03000509000000000000" pitchFamily="65" charset="-120"/>
              </a:rPr>
              <a:t>Search Victim-Owned Websites - </a:t>
            </a:r>
            <a:r>
              <a:rPr lang="zh-TW" altLang="en-US" sz="2800" dirty="0">
                <a:latin typeface="標楷體" panose="03000509000000000000" pitchFamily="65" charset="-120"/>
                <a:ea typeface="標楷體" panose="03000509000000000000" pitchFamily="65" charset="-120"/>
              </a:rPr>
              <a:t>搜索受害者擁有的網站</a:t>
            </a:r>
          </a:p>
        </p:txBody>
      </p:sp>
    </p:spTree>
    <p:extLst>
      <p:ext uri="{BB962C8B-B14F-4D97-AF65-F5344CB8AC3E}">
        <p14:creationId xmlns:p14="http://schemas.microsoft.com/office/powerpoint/2010/main" val="3524016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86701" y="1405291"/>
            <a:ext cx="3676399" cy="1631216"/>
          </a:xfrm>
          <a:prstGeom prst="rect">
            <a:avLst/>
          </a:prstGeom>
        </p:spPr>
        <p:txBody>
          <a:bodyPr wrap="square">
            <a:spAutoFit/>
          </a:bodyPr>
          <a:lstStyle/>
          <a:p>
            <a:r>
              <a:rPr lang="en-US" altLang="zh-TW" sz="2000" b="1" dirty="0">
                <a:latin typeface="Söhne"/>
              </a:rPr>
              <a:t>ID: T1185</a:t>
            </a:r>
          </a:p>
          <a:p>
            <a:r>
              <a:rPr lang="zh-TW" altLang="en-US" sz="2000" b="1" dirty="0">
                <a:latin typeface="Söhne"/>
              </a:rPr>
              <a:t>子技術</a:t>
            </a:r>
            <a:r>
              <a:rPr lang="en-US" altLang="zh-TW" sz="2000" b="1" dirty="0">
                <a:latin typeface="Söhne"/>
              </a:rPr>
              <a:t>: </a:t>
            </a:r>
            <a:r>
              <a:rPr lang="zh-TW" altLang="en-US" sz="2000" b="1" dirty="0">
                <a:latin typeface="Söhne"/>
              </a:rPr>
              <a:t>無</a:t>
            </a:r>
            <a:endParaRPr lang="en-US" altLang="zh-TW" sz="2000" b="1" dirty="0">
              <a:latin typeface="Söhne"/>
            </a:endParaRPr>
          </a:p>
          <a:p>
            <a:r>
              <a:rPr lang="zh-TW" altLang="en-US" sz="2000" b="1" dirty="0">
                <a:latin typeface="Söhne"/>
              </a:rPr>
              <a:t>戰術</a:t>
            </a:r>
            <a:r>
              <a:rPr lang="en-US" altLang="zh-TW" sz="2000" b="1" dirty="0">
                <a:latin typeface="Söhne"/>
              </a:rPr>
              <a:t>: </a:t>
            </a:r>
            <a:r>
              <a:rPr lang="zh-TW" altLang="en-US" sz="2000" b="1" dirty="0">
                <a:latin typeface="Söhne"/>
              </a:rPr>
              <a:t>收集</a:t>
            </a:r>
          </a:p>
          <a:p>
            <a:r>
              <a:rPr lang="zh-TW" altLang="en-US" sz="2000" b="1" dirty="0">
                <a:latin typeface="Söhne"/>
              </a:rPr>
              <a:t>平台</a:t>
            </a:r>
            <a:r>
              <a:rPr lang="en-US" altLang="zh-TW" sz="2000" b="1" dirty="0">
                <a:latin typeface="Söhne"/>
              </a:rPr>
              <a:t>: Windows</a:t>
            </a:r>
          </a:p>
          <a:p>
            <a:r>
              <a:rPr lang="zh-TW" altLang="en-US" sz="2000" b="1" dirty="0">
                <a:latin typeface="Söhne"/>
              </a:rPr>
              <a:t>所需權限</a:t>
            </a:r>
            <a:r>
              <a:rPr lang="en-US" altLang="zh-TW" sz="2000" b="1" dirty="0">
                <a:latin typeface="Söhne"/>
              </a:rPr>
              <a:t>: </a:t>
            </a:r>
            <a:r>
              <a:rPr lang="zh-TW" altLang="en-US" sz="2000" b="1" dirty="0">
                <a:latin typeface="Söhne"/>
              </a:rPr>
              <a:t>管理員，</a:t>
            </a:r>
            <a:r>
              <a:rPr lang="en-US" altLang="zh-TW" sz="2000" b="1" dirty="0">
                <a:latin typeface="Söhne"/>
              </a:rPr>
              <a:t>SYSTEM</a:t>
            </a:r>
          </a:p>
        </p:txBody>
      </p:sp>
      <p:pic>
        <p:nvPicPr>
          <p:cNvPr id="7" name="圖片 6">
            <a:extLst>
              <a:ext uri="{FF2B5EF4-FFF2-40B4-BE49-F238E27FC236}">
                <a16:creationId xmlns:a16="http://schemas.microsoft.com/office/drawing/2014/main" id="{E21942AB-5DCE-46DE-9160-AFA57D730E3A}"/>
              </a:ext>
            </a:extLst>
          </p:cNvPr>
          <p:cNvPicPr>
            <a:picLocks noChangeAspect="1"/>
          </p:cNvPicPr>
          <p:nvPr/>
        </p:nvPicPr>
        <p:blipFill>
          <a:blip r:embed="rId2"/>
          <a:stretch>
            <a:fillRect/>
          </a:stretch>
        </p:blipFill>
        <p:spPr>
          <a:xfrm>
            <a:off x="1474502" y="682397"/>
            <a:ext cx="4086795" cy="3077004"/>
          </a:xfrm>
          <a:prstGeom prst="rect">
            <a:avLst/>
          </a:prstGeom>
        </p:spPr>
      </p:pic>
    </p:spTree>
    <p:extLst>
      <p:ext uri="{BB962C8B-B14F-4D97-AF65-F5344CB8AC3E}">
        <p14:creationId xmlns:p14="http://schemas.microsoft.com/office/powerpoint/2010/main" val="35305540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580712" cy="6647974"/>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命令與控制</a:t>
            </a:r>
            <a:r>
              <a:rPr lang="en-US" altLang="zh-TW" sz="3200" b="1" dirty="0">
                <a:latin typeface="標楷體" panose="03000509000000000000" pitchFamily="65" charset="-120"/>
                <a:ea typeface="標楷體" panose="03000509000000000000" pitchFamily="65" charset="-120"/>
              </a:rPr>
              <a:t>Command and Control</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17</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Application Layer Protocol (4) </a:t>
            </a:r>
            <a:r>
              <a:rPr lang="zh-TW" altLang="en-US" sz="2800" dirty="0">
                <a:latin typeface="標楷體" panose="03000509000000000000" pitchFamily="65" charset="-120"/>
                <a:ea typeface="標楷體" panose="03000509000000000000" pitchFamily="65" charset="-120"/>
              </a:rPr>
              <a:t>應用層協議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Communication Through Removable Media </a:t>
            </a:r>
            <a:r>
              <a:rPr lang="zh-TW" altLang="en-US" sz="2800" dirty="0">
                <a:latin typeface="標楷體" panose="03000509000000000000" pitchFamily="65" charset="-120"/>
                <a:ea typeface="標楷體" panose="03000509000000000000" pitchFamily="65" charset="-120"/>
              </a:rPr>
              <a:t>通過可移動媒體的通信</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Content Injection </a:t>
            </a:r>
            <a:r>
              <a:rPr lang="zh-TW" altLang="en-US" sz="2800" dirty="0">
                <a:latin typeface="標楷體" panose="03000509000000000000" pitchFamily="65" charset="-120"/>
                <a:ea typeface="標楷體" panose="03000509000000000000" pitchFamily="65" charset="-120"/>
              </a:rPr>
              <a:t>內容注入</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Data Encoding (2) </a:t>
            </a:r>
            <a:r>
              <a:rPr lang="zh-TW" altLang="en-US" sz="2800" dirty="0">
                <a:latin typeface="標楷體" panose="03000509000000000000" pitchFamily="65" charset="-120"/>
                <a:ea typeface="標楷體" panose="03000509000000000000" pitchFamily="65" charset="-120"/>
              </a:rPr>
              <a:t>數據編碼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Data Obfuscation (3) </a:t>
            </a:r>
            <a:r>
              <a:rPr lang="zh-TW" altLang="en-US" sz="2800" dirty="0">
                <a:latin typeface="標楷體" panose="03000509000000000000" pitchFamily="65" charset="-120"/>
                <a:ea typeface="標楷體" panose="03000509000000000000" pitchFamily="65" charset="-120"/>
              </a:rPr>
              <a:t>數據混淆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Dynamic Resolution (3) </a:t>
            </a:r>
            <a:r>
              <a:rPr lang="zh-TW" altLang="en-US" sz="2800" dirty="0">
                <a:latin typeface="標楷體" panose="03000509000000000000" pitchFamily="65" charset="-120"/>
                <a:ea typeface="標楷體" panose="03000509000000000000" pitchFamily="65" charset="-120"/>
              </a:rPr>
              <a:t>動態解析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Encrypted Channel (2) </a:t>
            </a:r>
            <a:r>
              <a:rPr lang="zh-TW" altLang="en-US" sz="2800" dirty="0">
                <a:latin typeface="標楷體" panose="03000509000000000000" pitchFamily="65" charset="-120"/>
                <a:ea typeface="標楷體" panose="03000509000000000000" pitchFamily="65" charset="-120"/>
              </a:rPr>
              <a:t>加密通道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Fallback Channels  </a:t>
            </a:r>
            <a:r>
              <a:rPr lang="zh-TW" altLang="en-US" sz="2800" dirty="0">
                <a:latin typeface="標楷體" panose="03000509000000000000" pitchFamily="65" charset="-120"/>
                <a:ea typeface="標楷體" panose="03000509000000000000" pitchFamily="65" charset="-120"/>
              </a:rPr>
              <a:t>備用通訊路徑</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Ingress Tool Transfer </a:t>
            </a:r>
            <a:r>
              <a:rPr lang="zh-TW" altLang="en-US" sz="2800" dirty="0">
                <a:latin typeface="標楷體" panose="03000509000000000000" pitchFamily="65" charset="-120"/>
                <a:ea typeface="標楷體" panose="03000509000000000000" pitchFamily="65" charset="-120"/>
              </a:rPr>
              <a:t>入侵工具傳輸</a:t>
            </a:r>
          </a:p>
        </p:txBody>
      </p:sp>
    </p:spTree>
    <p:extLst>
      <p:ext uri="{BB962C8B-B14F-4D97-AF65-F5344CB8AC3E}">
        <p14:creationId xmlns:p14="http://schemas.microsoft.com/office/powerpoint/2010/main" val="1515704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571346" y="609600"/>
            <a:ext cx="12580712"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命令與控制</a:t>
            </a:r>
            <a:r>
              <a:rPr lang="en-US" altLang="zh-TW" sz="3200" b="1" dirty="0">
                <a:latin typeface="標楷體" panose="03000509000000000000" pitchFamily="65" charset="-120"/>
                <a:ea typeface="標楷體" panose="03000509000000000000" pitchFamily="65" charset="-120"/>
              </a:rPr>
              <a:t>Command and Control</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17</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Multi-Stage Channels </a:t>
            </a:r>
            <a:r>
              <a:rPr lang="zh-TW" altLang="en-US" sz="2800" dirty="0">
                <a:latin typeface="標楷體" panose="03000509000000000000" pitchFamily="65" charset="-120"/>
                <a:ea typeface="標楷體" panose="03000509000000000000" pitchFamily="65" charset="-120"/>
              </a:rPr>
              <a:t>多級通道</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Non-Application Layer Protocol </a:t>
            </a:r>
            <a:r>
              <a:rPr lang="zh-TW" altLang="en-US" sz="2800" dirty="0">
                <a:latin typeface="標楷體" panose="03000509000000000000" pitchFamily="65" charset="-120"/>
                <a:ea typeface="標楷體" panose="03000509000000000000" pitchFamily="65" charset="-120"/>
              </a:rPr>
              <a:t>非應用層協議</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Non-Standard Port </a:t>
            </a:r>
            <a:r>
              <a:rPr lang="zh-TW" altLang="en-US" sz="2800" dirty="0">
                <a:latin typeface="標楷體" panose="03000509000000000000" pitchFamily="65" charset="-120"/>
                <a:ea typeface="標楷體" panose="03000509000000000000" pitchFamily="65" charset="-120"/>
              </a:rPr>
              <a:t>非標準端口</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Protocol Tunneling </a:t>
            </a:r>
            <a:r>
              <a:rPr lang="zh-TW" altLang="en-US" sz="2800" dirty="0">
                <a:latin typeface="標楷體" panose="03000509000000000000" pitchFamily="65" charset="-120"/>
                <a:ea typeface="標楷體" panose="03000509000000000000" pitchFamily="65" charset="-120"/>
              </a:rPr>
              <a:t>協議隧道</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Proxy (4) </a:t>
            </a:r>
            <a:r>
              <a:rPr lang="zh-TW" altLang="en-US" sz="2800" dirty="0">
                <a:latin typeface="標楷體" panose="03000509000000000000" pitchFamily="65" charset="-120"/>
                <a:ea typeface="標楷體" panose="03000509000000000000" pitchFamily="65" charset="-120"/>
              </a:rPr>
              <a:t>代理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Remote Access Software </a:t>
            </a:r>
            <a:r>
              <a:rPr lang="zh-TW" altLang="en-US" sz="2800" dirty="0">
                <a:latin typeface="標楷體" panose="03000509000000000000" pitchFamily="65" charset="-120"/>
                <a:ea typeface="標楷體" panose="03000509000000000000" pitchFamily="65" charset="-120"/>
              </a:rPr>
              <a:t>遠程訪問軟件</a:t>
            </a: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Traffic Signaling (2) </a:t>
            </a:r>
            <a:r>
              <a:rPr lang="zh-TW" altLang="en-US" sz="2800" dirty="0">
                <a:latin typeface="標楷體" panose="03000509000000000000" pitchFamily="65" charset="-120"/>
                <a:ea typeface="標楷體" panose="03000509000000000000" pitchFamily="65" charset="-120"/>
              </a:rPr>
              <a:t>流量信令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800" dirty="0">
                <a:latin typeface="標楷體" panose="03000509000000000000" pitchFamily="65" charset="-120"/>
                <a:ea typeface="標楷體" panose="03000509000000000000" pitchFamily="65" charset="-120"/>
              </a:rPr>
              <a:t>Web Service (3) </a:t>
            </a:r>
            <a:r>
              <a:rPr lang="zh-TW" altLang="en-US" sz="2800" dirty="0">
                <a:latin typeface="標楷體" panose="03000509000000000000" pitchFamily="65" charset="-120"/>
                <a:ea typeface="標楷體" panose="03000509000000000000" pitchFamily="65" charset="-120"/>
              </a:rPr>
              <a:t>網路服務 </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222516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DBB6E38-86CE-400F-8D66-C3A7088CE50B}"/>
              </a:ext>
            </a:extLst>
          </p:cNvPr>
          <p:cNvGraphicFramePr>
            <a:graphicFrameLocks noGrp="1"/>
          </p:cNvGraphicFramePr>
          <p:nvPr>
            <p:extLst>
              <p:ext uri="{D42A27DB-BD31-4B8C-83A1-F6EECF244321}">
                <p14:modId xmlns:p14="http://schemas.microsoft.com/office/powerpoint/2010/main" val="4243968199"/>
              </p:ext>
            </p:extLst>
          </p:nvPr>
        </p:nvGraphicFramePr>
        <p:xfrm>
          <a:off x="5464864" y="393169"/>
          <a:ext cx="6337300" cy="1524000"/>
        </p:xfrm>
        <a:graphic>
          <a:graphicData uri="http://schemas.openxmlformats.org/drawingml/2006/table">
            <a:tbl>
              <a:tblPr/>
              <a:tblGrid>
                <a:gridCol w="1352366">
                  <a:extLst>
                    <a:ext uri="{9D8B030D-6E8A-4147-A177-3AD203B41FA5}">
                      <a16:colId xmlns:a16="http://schemas.microsoft.com/office/drawing/2014/main" val="2340207979"/>
                    </a:ext>
                  </a:extLst>
                </a:gridCol>
                <a:gridCol w="3413055">
                  <a:extLst>
                    <a:ext uri="{9D8B030D-6E8A-4147-A177-3AD203B41FA5}">
                      <a16:colId xmlns:a16="http://schemas.microsoft.com/office/drawing/2014/main" val="3916782922"/>
                    </a:ext>
                  </a:extLst>
                </a:gridCol>
                <a:gridCol w="1571879">
                  <a:extLst>
                    <a:ext uri="{9D8B030D-6E8A-4147-A177-3AD203B41FA5}">
                      <a16:colId xmlns:a16="http://schemas.microsoft.com/office/drawing/2014/main" val="2076987356"/>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Sub-techniques (</a:t>
                      </a:r>
                      <a:r>
                        <a:rPr kumimoji="0" lang="en-US" altLang="zh-TW" sz="2000" b="0" i="0" u="none" strike="noStrike" cap="none" normalizeH="0" baseline="0" dirty="0">
                          <a:ln>
                            <a:noFill/>
                          </a:ln>
                          <a:solidFill>
                            <a:schemeClr val="tx1"/>
                          </a:solidFill>
                          <a:effectLst/>
                          <a:latin typeface="Arial" panose="020B0604020202020204" pitchFamily="34" charset="0"/>
                          <a:ea typeface="Roboto-Regular"/>
                        </a:rPr>
                        <a:t>2</a:t>
                      </a: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Arial" panose="020B0604020202020204" pitchFamily="34" charset="0"/>
                          <a:ea typeface="Roboto-Regular"/>
                        </a:rPr>
                        <a:t>中文</a:t>
                      </a:r>
                      <a:endParaRPr kumimoji="0" lang="zh-TW" altLang="zh-TW" sz="2000" b="0" i="0" u="none" strike="noStrike" cap="none" normalizeH="0" baseline="0" dirty="0">
                        <a:ln>
                          <a:noFill/>
                        </a:ln>
                        <a:solidFill>
                          <a:schemeClr val="tx1"/>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solidFill>
                            <a:schemeClr val="tx1"/>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solidFill>
                            <a:schemeClr val="tx1"/>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endParaRPr lang="en-US" sz="2000" dirty="0">
                        <a:solidFill>
                          <a:schemeClr val="tx1"/>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u="none" strike="noStrike" dirty="0">
                          <a:solidFill>
                            <a:srgbClr val="4F7CAC"/>
                          </a:solidFill>
                          <a:effectLst/>
                          <a:hlinkClick r:id="rId2"/>
                        </a:rPr>
                        <a:t>T1573.001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a:solidFill>
                            <a:schemeClr val="tx1"/>
                          </a:solidFill>
                          <a:effectLst/>
                          <a:latin typeface="+mn-lt"/>
                          <a:ea typeface="+mn-ea"/>
                          <a:cs typeface="+mn-cs"/>
                          <a:hlinkClick r:id="rId2"/>
                        </a:rPr>
                        <a:t>Symmetric Cryptography</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對稱密碼學</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u="none" strike="noStrike" dirty="0">
                          <a:solidFill>
                            <a:srgbClr val="4F7CAC"/>
                          </a:solidFill>
                          <a:effectLst/>
                          <a:hlinkClick r:id="rId3"/>
                        </a:rPr>
                        <a:t>T1573.002</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Asymmetric Cryptography</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非對稱密碼學</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8" name="矩形 7"/>
          <p:cNvSpPr/>
          <p:nvPr/>
        </p:nvSpPr>
        <p:spPr>
          <a:xfrm>
            <a:off x="246317" y="148615"/>
            <a:ext cx="4852610"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Encrypted Channel </a:t>
            </a:r>
            <a:r>
              <a:rPr lang="zh-TW" altLang="en-US" sz="2800" dirty="0">
                <a:latin typeface="標楷體" panose="03000509000000000000" pitchFamily="65" charset="-120"/>
                <a:ea typeface="標楷體" panose="03000509000000000000" pitchFamily="65" charset="-120"/>
              </a:rPr>
              <a:t>加密通道</a:t>
            </a:r>
            <a:endParaRPr lang="en-US" altLang="zh-TW" sz="2800" dirty="0">
              <a:latin typeface="標楷體" panose="03000509000000000000" pitchFamily="65" charset="-120"/>
              <a:ea typeface="標楷體" panose="03000509000000000000" pitchFamily="65" charset="-120"/>
            </a:endParaRPr>
          </a:p>
        </p:txBody>
      </p:sp>
      <p:sp>
        <p:nvSpPr>
          <p:cNvPr id="5" name="文字方塊 4">
            <a:extLst>
              <a:ext uri="{FF2B5EF4-FFF2-40B4-BE49-F238E27FC236}">
                <a16:creationId xmlns:a16="http://schemas.microsoft.com/office/drawing/2014/main" id="{4F69A7F6-06B5-4B1B-AB45-2DBDC6602256}"/>
              </a:ext>
            </a:extLst>
          </p:cNvPr>
          <p:cNvSpPr txBox="1"/>
          <p:nvPr/>
        </p:nvSpPr>
        <p:spPr>
          <a:xfrm>
            <a:off x="5842001" y="4615326"/>
            <a:ext cx="4000500" cy="1631216"/>
          </a:xfrm>
          <a:prstGeom prst="rect">
            <a:avLst/>
          </a:prstGeom>
          <a:noFill/>
        </p:spPr>
        <p:txBody>
          <a:bodyPr wrap="square" rtlCol="0">
            <a:spAutoFit/>
          </a:bodyPr>
          <a:lstStyle/>
          <a:p>
            <a:r>
              <a:rPr lang="en-US" altLang="zh-TW" sz="2000" dirty="0">
                <a:latin typeface="標楷體" panose="03000509000000000000" pitchFamily="65" charset="-120"/>
                <a:ea typeface="標楷體" panose="03000509000000000000" pitchFamily="65" charset="-120"/>
              </a:rPr>
              <a:t>ID: T1573</a:t>
            </a:r>
          </a:p>
          <a:p>
            <a:r>
              <a:rPr lang="zh-TW" altLang="en-US" sz="2000" dirty="0">
                <a:latin typeface="標楷體" panose="03000509000000000000" pitchFamily="65" charset="-120"/>
                <a:ea typeface="標楷體" panose="03000509000000000000" pitchFamily="65" charset="-120"/>
              </a:rPr>
              <a:t>子技術</a:t>
            </a:r>
            <a:r>
              <a:rPr lang="en-US" altLang="zh-TW" sz="2000" dirty="0">
                <a:latin typeface="標楷體" panose="03000509000000000000" pitchFamily="65" charset="-120"/>
                <a:ea typeface="標楷體" panose="03000509000000000000" pitchFamily="65" charset="-120"/>
              </a:rPr>
              <a:t>: T1573.001, T1573.002</a:t>
            </a:r>
          </a:p>
          <a:p>
            <a:r>
              <a:rPr lang="zh-TW" altLang="en-US" sz="2000" dirty="0">
                <a:latin typeface="標楷體" panose="03000509000000000000" pitchFamily="65" charset="-120"/>
                <a:ea typeface="標楷體" panose="03000509000000000000" pitchFamily="65" charset="-120"/>
              </a:rPr>
              <a:t>戰術</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命令與控制</a:t>
            </a:r>
          </a:p>
          <a:p>
            <a:r>
              <a:rPr lang="zh-TW" altLang="en-US" sz="2000" dirty="0">
                <a:latin typeface="標楷體" panose="03000509000000000000" pitchFamily="65" charset="-120"/>
                <a:ea typeface="標楷體" panose="03000509000000000000" pitchFamily="65" charset="-120"/>
              </a:rPr>
              <a:t>適用平台</a:t>
            </a:r>
            <a:r>
              <a:rPr lang="en-US" altLang="zh-TW" sz="2000" dirty="0">
                <a:latin typeface="標楷體" panose="03000509000000000000" pitchFamily="65" charset="-120"/>
                <a:ea typeface="標楷體" panose="03000509000000000000" pitchFamily="65" charset="-120"/>
              </a:rPr>
              <a:t>: Linux</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Windows</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macOS</a:t>
            </a:r>
          </a:p>
        </p:txBody>
      </p:sp>
      <p:sp>
        <p:nvSpPr>
          <p:cNvPr id="4" name="文字方塊 3">
            <a:extLst>
              <a:ext uri="{FF2B5EF4-FFF2-40B4-BE49-F238E27FC236}">
                <a16:creationId xmlns:a16="http://schemas.microsoft.com/office/drawing/2014/main" id="{86AD539A-D035-4DA2-BEF3-74FC7A8E37FB}"/>
              </a:ext>
            </a:extLst>
          </p:cNvPr>
          <p:cNvSpPr txBox="1"/>
          <p:nvPr/>
        </p:nvSpPr>
        <p:spPr>
          <a:xfrm>
            <a:off x="440637" y="2494824"/>
            <a:ext cx="11751363" cy="1631216"/>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攻擊者可能會使用已知的加密演算法來隱藏命令和控制流量，而不是依賴通信協定所提供的固有保護。</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儘管使用了安全的演算法，如果秘密密鑰被編碼或在惡意軟體樣本</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配置文件中生成</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這些實現可能仍容易被逆向工程破解。</a:t>
            </a:r>
          </a:p>
        </p:txBody>
      </p:sp>
      <p:pic>
        <p:nvPicPr>
          <p:cNvPr id="2" name="圖片 1">
            <a:extLst>
              <a:ext uri="{FF2B5EF4-FFF2-40B4-BE49-F238E27FC236}">
                <a16:creationId xmlns:a16="http://schemas.microsoft.com/office/drawing/2014/main" id="{46881D67-75A7-4F98-8B74-E109F11D5E2E}"/>
              </a:ext>
            </a:extLst>
          </p:cNvPr>
          <p:cNvPicPr>
            <a:picLocks noChangeAspect="1"/>
          </p:cNvPicPr>
          <p:nvPr/>
        </p:nvPicPr>
        <p:blipFill>
          <a:blip r:embed="rId4"/>
          <a:stretch>
            <a:fillRect/>
          </a:stretch>
        </p:blipFill>
        <p:spPr>
          <a:xfrm>
            <a:off x="1478822" y="4251592"/>
            <a:ext cx="4115374" cy="2457793"/>
          </a:xfrm>
          <a:prstGeom prst="rect">
            <a:avLst/>
          </a:prstGeom>
        </p:spPr>
      </p:pic>
    </p:spTree>
    <p:extLst>
      <p:ext uri="{BB962C8B-B14F-4D97-AF65-F5344CB8AC3E}">
        <p14:creationId xmlns:p14="http://schemas.microsoft.com/office/powerpoint/2010/main" val="12708999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FE1F683-C2A9-4B01-B9CF-66D116BAA572}"/>
              </a:ext>
            </a:extLst>
          </p:cNvPr>
          <p:cNvPicPr>
            <a:picLocks noChangeAspect="1"/>
          </p:cNvPicPr>
          <p:nvPr/>
        </p:nvPicPr>
        <p:blipFill>
          <a:blip r:embed="rId2"/>
          <a:stretch>
            <a:fillRect/>
          </a:stretch>
        </p:blipFill>
        <p:spPr>
          <a:xfrm>
            <a:off x="330200" y="205296"/>
            <a:ext cx="11531600" cy="6447408"/>
          </a:xfrm>
          <a:prstGeom prst="rect">
            <a:avLst/>
          </a:prstGeom>
        </p:spPr>
      </p:pic>
    </p:spTree>
    <p:extLst>
      <p:ext uri="{BB962C8B-B14F-4D97-AF65-F5344CB8AC3E}">
        <p14:creationId xmlns:p14="http://schemas.microsoft.com/office/powerpoint/2010/main" val="21690609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1850" y="607609"/>
            <a:ext cx="7372350" cy="5324535"/>
          </a:xfrm>
          <a:prstGeom prst="rect">
            <a:avLst/>
          </a:prstGeom>
        </p:spPr>
        <p:txBody>
          <a:bodyPr wrap="square" numCol="1">
            <a:spAutoFit/>
          </a:bodyPr>
          <a:lstStyle/>
          <a:p>
            <a:r>
              <a:rPr lang="en-US" altLang="zh-TW" sz="2000" b="1" dirty="0">
                <a:latin typeface="Söhne"/>
              </a:rPr>
              <a:t>G0016 APT29</a:t>
            </a:r>
          </a:p>
          <a:p>
            <a:r>
              <a:rPr lang="en-US" altLang="zh-TW" sz="2000" b="1" dirty="0">
                <a:latin typeface="Söhne"/>
              </a:rPr>
              <a:t>APT29 </a:t>
            </a:r>
            <a:r>
              <a:rPr lang="zh-TW" altLang="en-US" sz="2000" b="1" dirty="0">
                <a:latin typeface="Söhne"/>
              </a:rPr>
              <a:t>使用了多層加密技術於惡意軟件中，以保護</a:t>
            </a:r>
            <a:r>
              <a:rPr lang="en-US" altLang="zh-TW" sz="2000" b="1" dirty="0">
                <a:latin typeface="Söhne"/>
              </a:rPr>
              <a:t>C2</a:t>
            </a:r>
            <a:r>
              <a:rPr lang="zh-TW" altLang="en-US" sz="2000" b="1" dirty="0">
                <a:latin typeface="Söhne"/>
              </a:rPr>
              <a:t>通訊。</a:t>
            </a:r>
            <a:endParaRPr lang="en-US" altLang="zh-TW" sz="2000" b="1" dirty="0">
              <a:latin typeface="Söhne"/>
            </a:endParaRPr>
          </a:p>
          <a:p>
            <a:endParaRPr lang="en-US" altLang="zh-TW" sz="2000" b="1" dirty="0">
              <a:latin typeface="Söhne"/>
            </a:endParaRPr>
          </a:p>
          <a:p>
            <a:r>
              <a:rPr lang="en-US" altLang="zh-TW" sz="2000" b="1" dirty="0">
                <a:latin typeface="Söhne"/>
              </a:rPr>
              <a:t>G1002 BITTER</a:t>
            </a:r>
          </a:p>
          <a:p>
            <a:r>
              <a:rPr lang="en-US" altLang="zh-TW" sz="2000" b="1" dirty="0">
                <a:latin typeface="Söhne"/>
              </a:rPr>
              <a:t>BITTER </a:t>
            </a:r>
            <a:r>
              <a:rPr lang="zh-TW" altLang="en-US" sz="2000" b="1" dirty="0">
                <a:latin typeface="Söhne"/>
              </a:rPr>
              <a:t>已對其</a:t>
            </a:r>
            <a:r>
              <a:rPr lang="en-US" altLang="zh-TW" sz="2000" b="1" dirty="0">
                <a:latin typeface="Söhne"/>
              </a:rPr>
              <a:t>C2</a:t>
            </a:r>
            <a:r>
              <a:rPr lang="zh-TW" altLang="en-US" sz="2000" b="1" dirty="0">
                <a:latin typeface="Söhne"/>
              </a:rPr>
              <a:t>通訊進行加密。</a:t>
            </a:r>
            <a:endParaRPr lang="en-US" altLang="zh-TW" sz="2000" b="1" dirty="0">
              <a:latin typeface="Söhne"/>
            </a:endParaRPr>
          </a:p>
          <a:p>
            <a:endParaRPr lang="en-US" altLang="zh-TW" sz="2000" b="1" dirty="0">
              <a:latin typeface="Söhne"/>
            </a:endParaRPr>
          </a:p>
          <a:p>
            <a:r>
              <a:rPr lang="en-US" altLang="zh-TW" sz="2000" b="1" dirty="0">
                <a:latin typeface="Söhne"/>
              </a:rPr>
              <a:t>S0631 </a:t>
            </a:r>
            <a:r>
              <a:rPr lang="en-US" altLang="zh-TW" sz="2000" b="1" dirty="0" err="1">
                <a:latin typeface="Söhne"/>
              </a:rPr>
              <a:t>Chaes</a:t>
            </a:r>
            <a:endParaRPr lang="en-US" altLang="zh-TW" sz="2000" b="1" dirty="0">
              <a:latin typeface="Söhne"/>
            </a:endParaRPr>
          </a:p>
          <a:p>
            <a:r>
              <a:rPr lang="en-US" altLang="zh-TW" sz="2000" b="1" dirty="0" err="1">
                <a:latin typeface="Söhne"/>
              </a:rPr>
              <a:t>Chaes</a:t>
            </a:r>
            <a:r>
              <a:rPr lang="en-US" altLang="zh-TW" sz="2000" b="1" dirty="0">
                <a:latin typeface="Söhne"/>
              </a:rPr>
              <a:t> </a:t>
            </a:r>
            <a:r>
              <a:rPr lang="zh-TW" altLang="en-US" sz="2000" b="1" dirty="0">
                <a:latin typeface="Söhne"/>
              </a:rPr>
              <a:t>已使用加密技術於其</a:t>
            </a:r>
            <a:r>
              <a:rPr lang="en-US" altLang="zh-TW" sz="2000" b="1" dirty="0">
                <a:latin typeface="Söhne"/>
              </a:rPr>
              <a:t>C2</a:t>
            </a:r>
            <a:r>
              <a:rPr lang="zh-TW" altLang="en-US" sz="2000" b="1" dirty="0">
                <a:latin typeface="Söhne"/>
              </a:rPr>
              <a:t>通道。</a:t>
            </a:r>
            <a:endParaRPr lang="en-US" altLang="zh-TW" sz="2000" b="1" dirty="0">
              <a:latin typeface="Söhne"/>
            </a:endParaRPr>
          </a:p>
          <a:p>
            <a:endParaRPr lang="en-US" altLang="zh-TW" sz="2000" b="1" dirty="0">
              <a:latin typeface="Söhne"/>
            </a:endParaRPr>
          </a:p>
          <a:p>
            <a:r>
              <a:rPr lang="en-US" altLang="zh-TW" sz="2000" b="1" dirty="0">
                <a:latin typeface="Söhne"/>
              </a:rPr>
              <a:t>S0498 </a:t>
            </a:r>
            <a:r>
              <a:rPr lang="en-US" altLang="zh-TW" sz="2000" b="1" dirty="0" err="1">
                <a:latin typeface="Söhne"/>
              </a:rPr>
              <a:t>Cryptoistic</a:t>
            </a:r>
            <a:endParaRPr lang="en-US" altLang="zh-TW" sz="2000" b="1" dirty="0">
              <a:latin typeface="Söhne"/>
            </a:endParaRPr>
          </a:p>
          <a:p>
            <a:r>
              <a:rPr lang="en-US" altLang="zh-TW" sz="2000" b="1" dirty="0" err="1">
                <a:latin typeface="Söhne"/>
              </a:rPr>
              <a:t>Cryptoistic</a:t>
            </a:r>
            <a:r>
              <a:rPr lang="en-US" altLang="zh-TW" sz="2000" b="1" dirty="0">
                <a:latin typeface="Söhne"/>
              </a:rPr>
              <a:t> </a:t>
            </a:r>
            <a:r>
              <a:rPr lang="zh-TW" altLang="en-US" sz="2000" b="1" dirty="0">
                <a:latin typeface="Söhne"/>
              </a:rPr>
              <a:t>可以與</a:t>
            </a:r>
            <a:r>
              <a:rPr lang="en-US" altLang="zh-TW" sz="2000" b="1" dirty="0">
                <a:latin typeface="Söhne"/>
              </a:rPr>
              <a:t>C2</a:t>
            </a:r>
            <a:r>
              <a:rPr lang="zh-TW" altLang="en-US" sz="2000" b="1" dirty="0">
                <a:latin typeface="Söhne"/>
              </a:rPr>
              <a:t>進行加密通訊。</a:t>
            </a:r>
            <a:endParaRPr lang="en-US" altLang="zh-TW" sz="2000" b="1" dirty="0">
              <a:latin typeface="Söhne"/>
            </a:endParaRPr>
          </a:p>
          <a:p>
            <a:endParaRPr lang="en-US" altLang="zh-TW" sz="2000" b="1" dirty="0">
              <a:latin typeface="Söhne"/>
            </a:endParaRPr>
          </a:p>
          <a:p>
            <a:r>
              <a:rPr lang="en-US" altLang="zh-TW" sz="2000" b="1" dirty="0">
                <a:latin typeface="Söhne"/>
              </a:rPr>
              <a:t>S0032 gh0st RAT</a:t>
            </a:r>
          </a:p>
          <a:p>
            <a:r>
              <a:rPr lang="en-US" altLang="zh-TW" sz="2000" b="1" dirty="0">
                <a:latin typeface="Söhne"/>
              </a:rPr>
              <a:t>gh0st RAT </a:t>
            </a:r>
            <a:r>
              <a:rPr lang="zh-TW" altLang="en-US" sz="2000" b="1" dirty="0">
                <a:latin typeface="Söhne"/>
              </a:rPr>
              <a:t>已加密</a:t>
            </a:r>
            <a:r>
              <a:rPr lang="en-US" altLang="zh-TW" sz="2000" b="1" dirty="0">
                <a:latin typeface="Söhne"/>
              </a:rPr>
              <a:t>TCP</a:t>
            </a:r>
            <a:r>
              <a:rPr lang="zh-TW" altLang="en-US" sz="2000" b="1" dirty="0">
                <a:latin typeface="Söhne"/>
              </a:rPr>
              <a:t>通訊以避開檢測。</a:t>
            </a:r>
            <a:endParaRPr lang="en-US" altLang="zh-TW" sz="2000" b="1" dirty="0">
              <a:latin typeface="Söhne"/>
            </a:endParaRPr>
          </a:p>
          <a:p>
            <a:endParaRPr lang="en-US" altLang="zh-TW" sz="2000" b="1" dirty="0">
              <a:latin typeface="Söhne"/>
            </a:endParaRPr>
          </a:p>
          <a:p>
            <a:r>
              <a:rPr lang="en-US" altLang="zh-TW" sz="2000" b="1" dirty="0">
                <a:latin typeface="Söhne"/>
              </a:rPr>
              <a:t>S0681 </a:t>
            </a:r>
            <a:r>
              <a:rPr lang="en-US" altLang="zh-TW" sz="2000" b="1" dirty="0" err="1">
                <a:latin typeface="Söhne"/>
              </a:rPr>
              <a:t>Lizar</a:t>
            </a:r>
            <a:endParaRPr lang="en-US" altLang="zh-TW" sz="2000" b="1" dirty="0">
              <a:latin typeface="Söhne"/>
            </a:endParaRPr>
          </a:p>
          <a:p>
            <a:r>
              <a:rPr lang="en-US" altLang="zh-TW" sz="2000" b="1" dirty="0" err="1">
                <a:latin typeface="Söhne"/>
              </a:rPr>
              <a:t>Lizar</a:t>
            </a:r>
            <a:r>
              <a:rPr lang="en-US" altLang="zh-TW" sz="2000" b="1" dirty="0">
                <a:latin typeface="Söhne"/>
              </a:rPr>
              <a:t> </a:t>
            </a:r>
            <a:r>
              <a:rPr lang="zh-TW" altLang="en-US" sz="2000" b="1" dirty="0">
                <a:latin typeface="Söhne"/>
              </a:rPr>
              <a:t>可以支持客戶端與服務器之間的加密通訊。</a:t>
            </a:r>
            <a:endParaRPr lang="en-US" altLang="zh-TW" sz="2000" b="1" dirty="0">
              <a:latin typeface="Söhne"/>
            </a:endParaRPr>
          </a:p>
        </p:txBody>
      </p:sp>
    </p:spTree>
    <p:extLst>
      <p:ext uri="{BB962C8B-B14F-4D97-AF65-F5344CB8AC3E}">
        <p14:creationId xmlns:p14="http://schemas.microsoft.com/office/powerpoint/2010/main" val="9277081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44650" y="175809"/>
            <a:ext cx="7524750" cy="6247864"/>
          </a:xfrm>
          <a:prstGeom prst="rect">
            <a:avLst/>
          </a:prstGeom>
        </p:spPr>
        <p:txBody>
          <a:bodyPr wrap="square" numCol="1">
            <a:spAutoFit/>
          </a:bodyPr>
          <a:lstStyle/>
          <a:p>
            <a:r>
              <a:rPr lang="en-US" altLang="zh-TW" sz="2000" b="1" dirty="0">
                <a:latin typeface="Söhne"/>
              </a:rPr>
              <a:t>S1016 </a:t>
            </a:r>
            <a:r>
              <a:rPr lang="en-US" altLang="zh-TW" sz="2000" b="1" dirty="0" err="1">
                <a:latin typeface="Söhne"/>
              </a:rPr>
              <a:t>MacMa</a:t>
            </a:r>
            <a:endParaRPr lang="en-US" altLang="zh-TW" sz="2000" b="1" dirty="0">
              <a:latin typeface="Söhne"/>
            </a:endParaRPr>
          </a:p>
          <a:p>
            <a:r>
              <a:rPr lang="en-US" altLang="zh-TW" sz="2000" b="1" dirty="0" err="1">
                <a:latin typeface="Söhne"/>
              </a:rPr>
              <a:t>MacMa</a:t>
            </a:r>
            <a:r>
              <a:rPr lang="en-US" altLang="zh-TW" sz="2000" b="1" dirty="0">
                <a:latin typeface="Söhne"/>
              </a:rPr>
              <a:t> </a:t>
            </a:r>
            <a:r>
              <a:rPr lang="zh-TW" altLang="en-US" sz="2000" b="1" dirty="0">
                <a:latin typeface="Söhne"/>
              </a:rPr>
              <a:t>使用</a:t>
            </a:r>
            <a:r>
              <a:rPr lang="en-US" altLang="zh-TW" sz="2000" b="1" dirty="0">
                <a:latin typeface="Söhne"/>
              </a:rPr>
              <a:t>TLS</a:t>
            </a:r>
            <a:r>
              <a:rPr lang="zh-TW" altLang="en-US" sz="2000" b="1" dirty="0">
                <a:latin typeface="Söhne"/>
              </a:rPr>
              <a:t>加密來初始化一個自定義的</a:t>
            </a:r>
            <a:r>
              <a:rPr lang="en-US" altLang="zh-TW" sz="2000" b="1" dirty="0">
                <a:latin typeface="Söhne"/>
              </a:rPr>
              <a:t>C2</a:t>
            </a:r>
            <a:r>
              <a:rPr lang="zh-TW" altLang="en-US" sz="2000" b="1" dirty="0">
                <a:latin typeface="Söhne"/>
              </a:rPr>
              <a:t>通訊協議。</a:t>
            </a:r>
            <a:endParaRPr lang="en-US" altLang="zh-TW" sz="2000" b="1" dirty="0">
              <a:latin typeface="Söhne"/>
            </a:endParaRPr>
          </a:p>
          <a:p>
            <a:endParaRPr lang="en-US" altLang="zh-TW" sz="2000" b="1" dirty="0">
              <a:latin typeface="Söhne"/>
            </a:endParaRPr>
          </a:p>
          <a:p>
            <a:r>
              <a:rPr lang="en-US" altLang="zh-TW" sz="2000" b="1" dirty="0">
                <a:latin typeface="Söhne"/>
              </a:rPr>
              <a:t>G0059 Magic Hound</a:t>
            </a:r>
          </a:p>
          <a:p>
            <a:r>
              <a:rPr lang="en-US" altLang="zh-TW" sz="2000" b="1" dirty="0">
                <a:latin typeface="Söhne"/>
              </a:rPr>
              <a:t>Magic Hound </a:t>
            </a:r>
            <a:r>
              <a:rPr lang="zh-TW" altLang="en-US" sz="2000" b="1" dirty="0">
                <a:latin typeface="Söhne"/>
              </a:rPr>
              <a:t>在</a:t>
            </a:r>
            <a:r>
              <a:rPr lang="en-US" altLang="zh-TW" sz="2000" b="1" dirty="0">
                <a:latin typeface="Söhne"/>
              </a:rPr>
              <a:t>C2</a:t>
            </a:r>
            <a:r>
              <a:rPr lang="zh-TW" altLang="en-US" sz="2000" b="1" dirty="0">
                <a:latin typeface="Söhne"/>
              </a:rPr>
              <a:t>通訊中使用了加密的</a:t>
            </a:r>
            <a:r>
              <a:rPr lang="en-US" altLang="zh-TW" sz="2000" b="1" dirty="0">
                <a:latin typeface="Söhne"/>
              </a:rPr>
              <a:t>http</a:t>
            </a:r>
            <a:r>
              <a:rPr lang="zh-TW" altLang="en-US" sz="2000" b="1" dirty="0">
                <a:latin typeface="Söhne"/>
              </a:rPr>
              <a:t>代理。</a:t>
            </a:r>
            <a:endParaRPr lang="en-US" altLang="zh-TW" sz="2000" b="1" dirty="0">
              <a:latin typeface="Söhne"/>
            </a:endParaRPr>
          </a:p>
          <a:p>
            <a:endParaRPr lang="en-US" altLang="zh-TW" sz="2000" b="1" dirty="0">
              <a:latin typeface="Söhne"/>
            </a:endParaRPr>
          </a:p>
          <a:p>
            <a:r>
              <a:rPr lang="en-US" altLang="zh-TW" sz="2000" b="1" dirty="0">
                <a:latin typeface="Söhne"/>
              </a:rPr>
              <a:t>S0198 NETWIRE</a:t>
            </a:r>
          </a:p>
          <a:p>
            <a:r>
              <a:rPr lang="en-US" altLang="zh-TW" sz="2000" b="1" dirty="0">
                <a:latin typeface="Söhne"/>
              </a:rPr>
              <a:t>NETWIRE </a:t>
            </a:r>
            <a:r>
              <a:rPr lang="zh-TW" altLang="en-US" sz="2000" b="1" dirty="0">
                <a:latin typeface="Söhne"/>
              </a:rPr>
              <a:t>可以加密</a:t>
            </a:r>
            <a:r>
              <a:rPr lang="en-US" altLang="zh-TW" sz="2000" b="1" dirty="0">
                <a:latin typeface="Söhne"/>
              </a:rPr>
              <a:t>C2</a:t>
            </a:r>
            <a:r>
              <a:rPr lang="zh-TW" altLang="en-US" sz="2000" b="1" dirty="0">
                <a:latin typeface="Söhne"/>
              </a:rPr>
              <a:t>通訊。</a:t>
            </a:r>
            <a:endParaRPr lang="en-US" altLang="zh-TW" sz="2000" b="1" dirty="0">
              <a:latin typeface="Söhne"/>
            </a:endParaRPr>
          </a:p>
          <a:p>
            <a:endParaRPr lang="en-US" altLang="zh-TW" sz="2000" b="1" dirty="0">
              <a:latin typeface="Söhne"/>
            </a:endParaRPr>
          </a:p>
          <a:p>
            <a:r>
              <a:rPr lang="en-US" altLang="zh-TW" sz="2000" b="1" dirty="0">
                <a:latin typeface="Söhne"/>
              </a:rPr>
              <a:t>S1012 </a:t>
            </a:r>
            <a:r>
              <a:rPr lang="en-US" altLang="zh-TW" sz="2000" b="1" dirty="0" err="1">
                <a:latin typeface="Söhne"/>
              </a:rPr>
              <a:t>PowerLess</a:t>
            </a:r>
            <a:endParaRPr lang="en-US" altLang="zh-TW" sz="2000" b="1" dirty="0">
              <a:latin typeface="Söhne"/>
            </a:endParaRPr>
          </a:p>
          <a:p>
            <a:r>
              <a:rPr lang="en-US" altLang="zh-TW" sz="2000" b="1" dirty="0" err="1">
                <a:latin typeface="Söhne"/>
              </a:rPr>
              <a:t>PowerLess</a:t>
            </a:r>
            <a:r>
              <a:rPr lang="en-US" altLang="zh-TW" sz="2000" b="1" dirty="0">
                <a:latin typeface="Söhne"/>
              </a:rPr>
              <a:t> </a:t>
            </a:r>
            <a:r>
              <a:rPr lang="zh-TW" altLang="en-US" sz="2000" b="1" dirty="0">
                <a:latin typeface="Söhne"/>
              </a:rPr>
              <a:t>可以使用加密通道進行</a:t>
            </a:r>
            <a:r>
              <a:rPr lang="en-US" altLang="zh-TW" sz="2000" b="1" dirty="0">
                <a:latin typeface="Söhne"/>
              </a:rPr>
              <a:t>C2</a:t>
            </a:r>
            <a:r>
              <a:rPr lang="zh-TW" altLang="en-US" sz="2000" b="1" dirty="0">
                <a:latin typeface="Söhne"/>
              </a:rPr>
              <a:t>通訊。</a:t>
            </a:r>
            <a:endParaRPr lang="en-US" altLang="zh-TW" sz="2000" b="1" dirty="0">
              <a:latin typeface="Söhne"/>
            </a:endParaRPr>
          </a:p>
          <a:p>
            <a:endParaRPr lang="en-US" altLang="zh-TW" sz="2000" b="1" dirty="0">
              <a:latin typeface="Söhne"/>
            </a:endParaRPr>
          </a:p>
          <a:p>
            <a:r>
              <a:rPr lang="en-US" altLang="zh-TW" sz="2000" b="1" dirty="0">
                <a:latin typeface="Söhne"/>
              </a:rPr>
              <a:t>S1046 </a:t>
            </a:r>
            <a:r>
              <a:rPr lang="en-US" altLang="zh-TW" sz="2000" b="1" dirty="0" err="1">
                <a:latin typeface="Söhne"/>
              </a:rPr>
              <a:t>PowGoop</a:t>
            </a:r>
            <a:endParaRPr lang="en-US" altLang="zh-TW" sz="2000" b="1" dirty="0">
              <a:latin typeface="Söhne"/>
            </a:endParaRPr>
          </a:p>
          <a:p>
            <a:r>
              <a:rPr lang="en-US" altLang="zh-TW" sz="2000" b="1" dirty="0" err="1">
                <a:latin typeface="Söhne"/>
              </a:rPr>
              <a:t>PowGoop</a:t>
            </a:r>
            <a:r>
              <a:rPr lang="en-US" altLang="zh-TW" sz="2000" b="1" dirty="0">
                <a:latin typeface="Söhne"/>
              </a:rPr>
              <a:t> </a:t>
            </a:r>
            <a:r>
              <a:rPr lang="zh-TW" altLang="en-US" sz="2000" b="1" dirty="0">
                <a:latin typeface="Söhne"/>
              </a:rPr>
              <a:t>可以從</a:t>
            </a:r>
            <a:r>
              <a:rPr lang="en-US" altLang="zh-TW" sz="2000" b="1" dirty="0">
                <a:latin typeface="Söhne"/>
              </a:rPr>
              <a:t>C2</a:t>
            </a:r>
            <a:r>
              <a:rPr lang="zh-TW" altLang="en-US" sz="2000" b="1" dirty="0">
                <a:latin typeface="Söhne"/>
              </a:rPr>
              <a:t>接收加密指令。</a:t>
            </a:r>
            <a:endParaRPr lang="en-US" altLang="zh-TW" sz="2000" b="1" dirty="0">
              <a:latin typeface="Söhne"/>
            </a:endParaRPr>
          </a:p>
          <a:p>
            <a:endParaRPr lang="en-US" altLang="zh-TW" sz="2000" b="1" dirty="0">
              <a:latin typeface="Söhne"/>
            </a:endParaRPr>
          </a:p>
          <a:p>
            <a:r>
              <a:rPr lang="en-US" altLang="zh-TW" sz="2000" b="1" dirty="0">
                <a:latin typeface="Söhne"/>
              </a:rPr>
              <a:t>S0662 </a:t>
            </a:r>
            <a:r>
              <a:rPr lang="en-US" altLang="zh-TW" sz="2000" b="1" dirty="0" err="1">
                <a:latin typeface="Söhne"/>
              </a:rPr>
              <a:t>RCSession</a:t>
            </a:r>
            <a:endParaRPr lang="en-US" altLang="zh-TW" sz="2000" b="1" dirty="0">
              <a:latin typeface="Söhne"/>
            </a:endParaRPr>
          </a:p>
          <a:p>
            <a:r>
              <a:rPr lang="en-US" altLang="zh-TW" sz="2000" b="1" dirty="0" err="1">
                <a:latin typeface="Söhne"/>
              </a:rPr>
              <a:t>RCSession</a:t>
            </a:r>
            <a:r>
              <a:rPr lang="en-US" altLang="zh-TW" sz="2000" b="1" dirty="0">
                <a:latin typeface="Söhne"/>
              </a:rPr>
              <a:t> </a:t>
            </a:r>
            <a:r>
              <a:rPr lang="zh-TW" altLang="en-US" sz="2000" b="1" dirty="0">
                <a:latin typeface="Söhne"/>
              </a:rPr>
              <a:t>可以使用加密信標與</a:t>
            </a:r>
            <a:r>
              <a:rPr lang="en-US" altLang="zh-TW" sz="2000" b="1" dirty="0">
                <a:latin typeface="Söhne"/>
              </a:rPr>
              <a:t>C2</a:t>
            </a:r>
            <a:r>
              <a:rPr lang="zh-TW" altLang="en-US" sz="2000" b="1" dirty="0">
                <a:latin typeface="Söhne"/>
              </a:rPr>
              <a:t>進行簽到。</a:t>
            </a:r>
            <a:endParaRPr lang="en-US" altLang="zh-TW" sz="2000" b="1" dirty="0">
              <a:latin typeface="Söhne"/>
            </a:endParaRPr>
          </a:p>
          <a:p>
            <a:endParaRPr lang="en-US" altLang="zh-TW" sz="2000" b="1" dirty="0">
              <a:latin typeface="Söhne"/>
            </a:endParaRPr>
          </a:p>
          <a:p>
            <a:r>
              <a:rPr lang="en-US" altLang="zh-TW" sz="2000" b="1" dirty="0">
                <a:latin typeface="Söhne"/>
              </a:rPr>
              <a:t>G0081 Tropic Trooper</a:t>
            </a:r>
          </a:p>
          <a:p>
            <a:r>
              <a:rPr lang="en-US" altLang="zh-TW" sz="2000" b="1" dirty="0">
                <a:latin typeface="Söhne"/>
              </a:rPr>
              <a:t>Tropic Trooper </a:t>
            </a:r>
            <a:r>
              <a:rPr lang="zh-TW" altLang="en-US" sz="2000" b="1" dirty="0">
                <a:latin typeface="Söhne"/>
              </a:rPr>
              <a:t>已加密與</a:t>
            </a:r>
            <a:r>
              <a:rPr lang="en-US" altLang="zh-TW" sz="2000" b="1" dirty="0">
                <a:latin typeface="Söhne"/>
              </a:rPr>
              <a:t>C2</a:t>
            </a:r>
            <a:r>
              <a:rPr lang="zh-TW" altLang="en-US" sz="2000" b="1" dirty="0">
                <a:latin typeface="Söhne"/>
              </a:rPr>
              <a:t>的流量，以防止網絡檢測。</a:t>
            </a:r>
          </a:p>
        </p:txBody>
      </p:sp>
    </p:spTree>
    <p:extLst>
      <p:ext uri="{BB962C8B-B14F-4D97-AF65-F5344CB8AC3E}">
        <p14:creationId xmlns:p14="http://schemas.microsoft.com/office/powerpoint/2010/main" val="15196147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099" y="3858809"/>
            <a:ext cx="11468099" cy="2554545"/>
          </a:xfrm>
          <a:prstGeom prst="rect">
            <a:avLst/>
          </a:prstGeom>
        </p:spPr>
        <p:txBody>
          <a:bodyPr wrap="square">
            <a:spAutoFit/>
          </a:bodyPr>
          <a:lstStyle/>
          <a:p>
            <a:r>
              <a:rPr lang="en-US" altLang="zh-TW" sz="2000" b="1" dirty="0">
                <a:latin typeface="Söhne"/>
              </a:rPr>
              <a:t>M1031</a:t>
            </a:r>
          </a:p>
          <a:p>
            <a:r>
              <a:rPr lang="zh-TW" altLang="en-US" sz="2000" b="1" dirty="0">
                <a:latin typeface="Söhne"/>
              </a:rPr>
              <a:t>網絡入侵預防：</a:t>
            </a:r>
          </a:p>
          <a:p>
            <a:r>
              <a:rPr lang="zh-TW" altLang="en-US" sz="2000" b="1" dirty="0">
                <a:latin typeface="Söhne"/>
              </a:rPr>
              <a:t>利用網絡簽名來識別特定對手惡意軟體的流量的網絡入侵檢測和預防系統，可以用來在網絡層面減輕活動。</a:t>
            </a:r>
          </a:p>
          <a:p>
            <a:endParaRPr lang="en-US" altLang="zh-TW" sz="2000" b="1" dirty="0">
              <a:latin typeface="Söhne"/>
            </a:endParaRPr>
          </a:p>
          <a:p>
            <a:r>
              <a:rPr lang="en-US" altLang="zh-TW" sz="2000" b="1" dirty="0">
                <a:latin typeface="Söhne"/>
              </a:rPr>
              <a:t>M1020</a:t>
            </a:r>
            <a:endParaRPr lang="zh-TW" altLang="en-US" sz="2000" b="1" dirty="0">
              <a:latin typeface="Söhne"/>
            </a:endParaRPr>
          </a:p>
          <a:p>
            <a:r>
              <a:rPr lang="en-US" altLang="zh-TW" sz="2000" b="1" dirty="0">
                <a:latin typeface="Söhne"/>
              </a:rPr>
              <a:t>SSL/TLS </a:t>
            </a:r>
            <a:r>
              <a:rPr lang="zh-TW" altLang="en-US" sz="2000" b="1" dirty="0">
                <a:latin typeface="Söhne"/>
              </a:rPr>
              <a:t>檢查：</a:t>
            </a:r>
          </a:p>
          <a:p>
            <a:r>
              <a:rPr lang="en-US" altLang="zh-TW" sz="2000" b="1" dirty="0">
                <a:latin typeface="Söhne"/>
              </a:rPr>
              <a:t>SSL/TLS </a:t>
            </a:r>
            <a:r>
              <a:rPr lang="zh-TW" altLang="en-US" sz="2000" b="1" dirty="0">
                <a:latin typeface="Söhne"/>
              </a:rPr>
              <a:t>檢查可以用來查看加密會話的內容，以尋找惡意軟體通信協定的基於網絡的指標。</a:t>
            </a:r>
          </a:p>
        </p:txBody>
      </p:sp>
      <p:pic>
        <p:nvPicPr>
          <p:cNvPr id="3" name="圖片 2">
            <a:extLst>
              <a:ext uri="{FF2B5EF4-FFF2-40B4-BE49-F238E27FC236}">
                <a16:creationId xmlns:a16="http://schemas.microsoft.com/office/drawing/2014/main" id="{FCCF9BF6-069E-47F5-A68D-3263F4398BDD}"/>
              </a:ext>
            </a:extLst>
          </p:cNvPr>
          <p:cNvPicPr>
            <a:picLocks noChangeAspect="1"/>
          </p:cNvPicPr>
          <p:nvPr/>
        </p:nvPicPr>
        <p:blipFill>
          <a:blip r:embed="rId2"/>
          <a:stretch>
            <a:fillRect/>
          </a:stretch>
        </p:blipFill>
        <p:spPr>
          <a:xfrm>
            <a:off x="546099" y="1517149"/>
            <a:ext cx="10972799" cy="2100484"/>
          </a:xfrm>
          <a:prstGeom prst="rect">
            <a:avLst/>
          </a:prstGeom>
        </p:spPr>
      </p:pic>
    </p:spTree>
    <p:extLst>
      <p:ext uri="{BB962C8B-B14F-4D97-AF65-F5344CB8AC3E}">
        <p14:creationId xmlns:p14="http://schemas.microsoft.com/office/powerpoint/2010/main" val="16010911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6901" y="3429000"/>
            <a:ext cx="9524999" cy="3170099"/>
          </a:xfrm>
          <a:prstGeom prst="rect">
            <a:avLst/>
          </a:prstGeom>
        </p:spPr>
        <p:txBody>
          <a:bodyPr wrap="square">
            <a:spAutoFit/>
          </a:bodyPr>
          <a:lstStyle/>
          <a:p>
            <a:r>
              <a:rPr lang="zh-TW" altLang="en-US" sz="2000" b="1" dirty="0">
                <a:latin typeface="Söhne"/>
              </a:rPr>
              <a:t>資料來源</a:t>
            </a:r>
            <a:r>
              <a:rPr lang="en-US" altLang="zh-TW" sz="2000" b="1" dirty="0">
                <a:latin typeface="Söhne"/>
              </a:rPr>
              <a:t>ID</a:t>
            </a:r>
            <a:r>
              <a:rPr lang="zh-TW" altLang="en-US" sz="2000" b="1" dirty="0">
                <a:latin typeface="Söhne"/>
              </a:rPr>
              <a:t>：</a:t>
            </a:r>
            <a:r>
              <a:rPr lang="en-US" altLang="zh-TW" sz="2000" b="1" dirty="0">
                <a:latin typeface="Söhne"/>
              </a:rPr>
              <a:t>DS0029</a:t>
            </a:r>
          </a:p>
          <a:p>
            <a:r>
              <a:rPr lang="zh-TW" altLang="en-US" sz="2000" b="1" dirty="0">
                <a:latin typeface="Söhne"/>
              </a:rPr>
              <a:t>資料來源：網絡流量</a:t>
            </a:r>
          </a:p>
          <a:p>
            <a:r>
              <a:rPr lang="zh-TW" altLang="en-US" sz="2000" b="1" dirty="0">
                <a:latin typeface="Söhne"/>
              </a:rPr>
              <a:t>資料組件：網絡流量內容</a:t>
            </a:r>
          </a:p>
          <a:p>
            <a:endParaRPr lang="zh-TW" altLang="en-US" sz="2000" b="1" dirty="0">
              <a:latin typeface="Söhne"/>
            </a:endParaRPr>
          </a:p>
          <a:p>
            <a:r>
              <a:rPr lang="zh-TW" altLang="en-US" sz="2000" b="1" dirty="0">
                <a:latin typeface="Söhne"/>
              </a:rPr>
              <a:t>檢測內容：</a:t>
            </a:r>
          </a:p>
          <a:p>
            <a:r>
              <a:rPr lang="zh-TW" altLang="en-US" sz="2000" b="1" dirty="0">
                <a:latin typeface="Söhne"/>
              </a:rPr>
              <a:t>監控和分析與協議相關的流量模式和數據包檢查，尤其是那些不符合預期的協議標準和流量流向的協議。</a:t>
            </a:r>
            <a:endParaRPr lang="en-US" altLang="zh-TW" sz="2000" b="1" dirty="0">
              <a:latin typeface="Söhne"/>
            </a:endParaRPr>
          </a:p>
          <a:p>
            <a:endParaRPr lang="en-US" altLang="zh-TW" sz="2000" b="1" dirty="0">
              <a:latin typeface="Söhne"/>
            </a:endParaRPr>
          </a:p>
          <a:p>
            <a:r>
              <a:rPr lang="zh-TW" altLang="en-US" sz="2000" b="1" dirty="0">
                <a:latin typeface="Söhne"/>
              </a:rPr>
              <a:t>考慮與進程監控和命令行分析的相關性，以便檢測與流量模式有關的異常進程執行和命令行參數。</a:t>
            </a:r>
          </a:p>
        </p:txBody>
      </p:sp>
      <p:pic>
        <p:nvPicPr>
          <p:cNvPr id="5" name="圖片 4">
            <a:extLst>
              <a:ext uri="{FF2B5EF4-FFF2-40B4-BE49-F238E27FC236}">
                <a16:creationId xmlns:a16="http://schemas.microsoft.com/office/drawing/2014/main" id="{9270A08D-FA44-43AF-AFAD-0204CAA9C51C}"/>
              </a:ext>
            </a:extLst>
          </p:cNvPr>
          <p:cNvPicPr>
            <a:picLocks noChangeAspect="1"/>
          </p:cNvPicPr>
          <p:nvPr/>
        </p:nvPicPr>
        <p:blipFill>
          <a:blip r:embed="rId2"/>
          <a:stretch>
            <a:fillRect/>
          </a:stretch>
        </p:blipFill>
        <p:spPr>
          <a:xfrm>
            <a:off x="279401" y="946728"/>
            <a:ext cx="11468100" cy="1987465"/>
          </a:xfrm>
          <a:prstGeom prst="rect">
            <a:avLst/>
          </a:prstGeom>
        </p:spPr>
      </p:pic>
    </p:spTree>
    <p:extLst>
      <p:ext uri="{BB962C8B-B14F-4D97-AF65-F5344CB8AC3E}">
        <p14:creationId xmlns:p14="http://schemas.microsoft.com/office/powerpoint/2010/main" val="26059607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821926" y="1596674"/>
            <a:ext cx="11140579" cy="2246769"/>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攻擊手可能會使用已知的對稱加密算法來隱藏命令和控制流量</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而不是依賴通信協議提供的任何固有保護。</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對稱加密算法使用相同的密鑰進行明文加密和密文解密。</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常見的對稱加密算法包括</a:t>
            </a:r>
            <a:r>
              <a:rPr lang="en-US" altLang="zh-TW" sz="2000" dirty="0">
                <a:latin typeface="標楷體" panose="03000509000000000000" pitchFamily="65" charset="-120"/>
                <a:ea typeface="標楷體" panose="03000509000000000000" pitchFamily="65" charset="-120"/>
              </a:rPr>
              <a:t>AES</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DES</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3DES</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Blowfish</a:t>
            </a:r>
            <a:r>
              <a:rPr lang="zh-TW" altLang="en-US" sz="2000" dirty="0">
                <a:latin typeface="標楷體" panose="03000509000000000000" pitchFamily="65" charset="-120"/>
                <a:ea typeface="標楷體" panose="03000509000000000000" pitchFamily="65" charset="-120"/>
              </a:rPr>
              <a:t>和</a:t>
            </a:r>
            <a:r>
              <a:rPr lang="en-US" altLang="zh-TW" sz="2000" dirty="0">
                <a:latin typeface="標楷體" panose="03000509000000000000" pitchFamily="65" charset="-120"/>
                <a:ea typeface="標楷體" panose="03000509000000000000" pitchFamily="65" charset="-120"/>
              </a:rPr>
              <a:t>RC4</a:t>
            </a:r>
            <a:r>
              <a:rPr lang="zh-TW" altLang="en-US" sz="2000" dirty="0">
                <a:latin typeface="標楷體" panose="03000509000000000000" pitchFamily="65" charset="-120"/>
                <a:ea typeface="標楷體" panose="03000509000000000000" pitchFamily="65" charset="-120"/>
              </a:rPr>
              <a:t>。</a:t>
            </a:r>
          </a:p>
        </p:txBody>
      </p:sp>
      <p:sp>
        <p:nvSpPr>
          <p:cNvPr id="8" name="矩形 7"/>
          <p:cNvSpPr/>
          <p:nvPr/>
        </p:nvSpPr>
        <p:spPr>
          <a:xfrm>
            <a:off x="1519532" y="615353"/>
            <a:ext cx="9745368" cy="523220"/>
          </a:xfrm>
          <a:prstGeom prst="rect">
            <a:avLst/>
          </a:prstGeom>
        </p:spPr>
        <p:txBody>
          <a:bodyPr wrap="square">
            <a:spAutoFit/>
          </a:bodyPr>
          <a:lstStyle/>
          <a:p>
            <a:pPr fontAlgn="t"/>
            <a:r>
              <a:rPr lang="en-US" altLang="zh-TW" sz="2800" dirty="0">
                <a:latin typeface="標楷體" panose="03000509000000000000" pitchFamily="65" charset="-120"/>
                <a:ea typeface="標楷體" panose="03000509000000000000" pitchFamily="65" charset="-120"/>
              </a:rPr>
              <a:t>Encrypted Channel :</a:t>
            </a:r>
            <a:r>
              <a:rPr lang="zh-TW" altLang="en-US" sz="2800" dirty="0"/>
              <a:t>對稱密碼學</a:t>
            </a:r>
            <a:r>
              <a:rPr lang="en-US" altLang="zh-TW" sz="2800" dirty="0"/>
              <a:t>(T1573.001)</a:t>
            </a:r>
            <a:endParaRPr lang="en-US" altLang="zh-TW" sz="3200" dirty="0"/>
          </a:p>
        </p:txBody>
      </p:sp>
      <p:sp>
        <p:nvSpPr>
          <p:cNvPr id="2" name="矩形 1">
            <a:extLst>
              <a:ext uri="{FF2B5EF4-FFF2-40B4-BE49-F238E27FC236}">
                <a16:creationId xmlns:a16="http://schemas.microsoft.com/office/drawing/2014/main" id="{5916BF41-6867-4DC0-9984-C84D850BD1F6}"/>
              </a:ext>
            </a:extLst>
          </p:cNvPr>
          <p:cNvSpPr/>
          <p:nvPr/>
        </p:nvSpPr>
        <p:spPr>
          <a:xfrm>
            <a:off x="4813300" y="4625370"/>
            <a:ext cx="6048774" cy="1569660"/>
          </a:xfrm>
          <a:prstGeom prst="rect">
            <a:avLst/>
          </a:prstGeom>
        </p:spPr>
        <p:txBody>
          <a:bodyPr wrap="square">
            <a:spAutoFit/>
          </a:bodyPr>
          <a:lstStyle/>
          <a:p>
            <a:r>
              <a:rPr lang="en-US" altLang="zh-TW" sz="2400" b="1" dirty="0"/>
              <a:t>ID: T1573.001</a:t>
            </a:r>
          </a:p>
          <a:p>
            <a:r>
              <a:rPr lang="zh-TW" altLang="en-US" sz="2400" b="1" dirty="0"/>
              <a:t>子技術於</a:t>
            </a:r>
            <a:r>
              <a:rPr lang="en-US" altLang="zh-TW" sz="2400" b="1" dirty="0"/>
              <a:t>: T1573</a:t>
            </a:r>
          </a:p>
          <a:p>
            <a:r>
              <a:rPr lang="zh-TW" altLang="en-US" sz="2400" b="1" dirty="0"/>
              <a:t>戰術</a:t>
            </a:r>
            <a:r>
              <a:rPr lang="en-US" altLang="zh-TW" sz="2400" b="1" dirty="0"/>
              <a:t>: </a:t>
            </a:r>
            <a:r>
              <a:rPr lang="zh-TW" altLang="en-US" sz="2400" b="1" dirty="0"/>
              <a:t>指揮與控制</a:t>
            </a:r>
          </a:p>
          <a:p>
            <a:r>
              <a:rPr lang="zh-TW" altLang="en-US" sz="2400" b="1" dirty="0"/>
              <a:t>平台</a:t>
            </a:r>
            <a:r>
              <a:rPr lang="en-US" altLang="zh-TW" sz="2400" b="1" dirty="0"/>
              <a:t>: Linux, Windows, macOS</a:t>
            </a:r>
          </a:p>
        </p:txBody>
      </p:sp>
      <p:pic>
        <p:nvPicPr>
          <p:cNvPr id="5" name="圖片 4">
            <a:extLst>
              <a:ext uri="{FF2B5EF4-FFF2-40B4-BE49-F238E27FC236}">
                <a16:creationId xmlns:a16="http://schemas.microsoft.com/office/drawing/2014/main" id="{F7B5AF61-D4AE-4C85-9B2B-5EE8D0525E13}"/>
              </a:ext>
            </a:extLst>
          </p:cNvPr>
          <p:cNvPicPr>
            <a:picLocks noChangeAspect="1"/>
          </p:cNvPicPr>
          <p:nvPr/>
        </p:nvPicPr>
        <p:blipFill>
          <a:blip r:embed="rId2"/>
          <a:stretch>
            <a:fillRect/>
          </a:stretch>
        </p:blipFill>
        <p:spPr>
          <a:xfrm>
            <a:off x="579155" y="4195593"/>
            <a:ext cx="4048690" cy="2429214"/>
          </a:xfrm>
          <a:prstGeom prst="rect">
            <a:avLst/>
          </a:prstGeom>
        </p:spPr>
      </p:pic>
    </p:spTree>
    <p:extLst>
      <p:ext uri="{BB962C8B-B14F-4D97-AF65-F5344CB8AC3E}">
        <p14:creationId xmlns:p14="http://schemas.microsoft.com/office/powerpoint/2010/main" val="123087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40188" y="1258802"/>
            <a:ext cx="11140579" cy="2677656"/>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攻擊者可能執行主動偵察掃描，以收集在目標選定過程中可以使用的信息。主動掃描是指攻擊者通過網絡流量對受害者基礍進行探測，與不涉及直接互動的其他形式的偵察相對立。</a:t>
            </a:r>
          </a:p>
          <a:p>
            <a:endParaRPr lang="zh-TW" altLang="en-US"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根據對想要收集的信息，攻擊者可能執行不同形式的主動掃描。這些掃描也可以以不同的方式執行，包括使用網絡協議的本地功能，例如 </a:t>
            </a:r>
            <a:r>
              <a:rPr lang="en-US" altLang="zh-TW" sz="2400" dirty="0">
                <a:latin typeface="標楷體" panose="03000509000000000000" pitchFamily="65" charset="-120"/>
                <a:ea typeface="標楷體" panose="03000509000000000000" pitchFamily="65" charset="-120"/>
              </a:rPr>
              <a:t>ICMP</a:t>
            </a:r>
            <a:r>
              <a:rPr lang="zh-TW" altLang="en-US" sz="2400" dirty="0">
                <a:latin typeface="標楷體" panose="03000509000000000000" pitchFamily="65" charset="-120"/>
                <a:ea typeface="標楷體" panose="03000509000000000000" pitchFamily="65" charset="-120"/>
              </a:rPr>
              <a:t>。這些掃描的信息可能揭示其他形式的偵察機會，建立操作資源，以及初始訪問</a:t>
            </a:r>
          </a:p>
        </p:txBody>
      </p:sp>
      <p:graphicFrame>
        <p:nvGraphicFramePr>
          <p:cNvPr id="9" name="表格 8">
            <a:extLst>
              <a:ext uri="{FF2B5EF4-FFF2-40B4-BE49-F238E27FC236}">
                <a16:creationId xmlns:a16="http://schemas.microsoft.com/office/drawing/2014/main" id="{8DBB6E38-86CE-400F-8D66-C3A7088CE50B}"/>
              </a:ext>
            </a:extLst>
          </p:cNvPr>
          <p:cNvGraphicFramePr>
            <a:graphicFrameLocks noGrp="1"/>
          </p:cNvGraphicFramePr>
          <p:nvPr>
            <p:extLst>
              <p:ext uri="{D42A27DB-BD31-4B8C-83A1-F6EECF244321}">
                <p14:modId xmlns:p14="http://schemas.microsoft.com/office/powerpoint/2010/main" val="1880328723"/>
              </p:ext>
            </p:extLst>
          </p:nvPr>
        </p:nvGraphicFramePr>
        <p:xfrm>
          <a:off x="5331713" y="4056688"/>
          <a:ext cx="6149055" cy="2590800"/>
        </p:xfrm>
        <a:graphic>
          <a:graphicData uri="http://schemas.openxmlformats.org/drawingml/2006/table">
            <a:tbl>
              <a:tblPr/>
              <a:tblGrid>
                <a:gridCol w="1423753">
                  <a:extLst>
                    <a:ext uri="{9D8B030D-6E8A-4147-A177-3AD203B41FA5}">
                      <a16:colId xmlns:a16="http://schemas.microsoft.com/office/drawing/2014/main" val="2340207979"/>
                    </a:ext>
                  </a:extLst>
                </a:gridCol>
                <a:gridCol w="2362651">
                  <a:extLst>
                    <a:ext uri="{9D8B030D-6E8A-4147-A177-3AD203B41FA5}">
                      <a16:colId xmlns:a16="http://schemas.microsoft.com/office/drawing/2014/main" val="3916782922"/>
                    </a:ext>
                  </a:extLst>
                </a:gridCol>
                <a:gridCol w="2362651">
                  <a:extLst>
                    <a:ext uri="{9D8B030D-6E8A-4147-A177-3AD203B41FA5}">
                      <a16:colId xmlns:a16="http://schemas.microsoft.com/office/drawing/2014/main" val="2076987356"/>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Arial" panose="020B0604020202020204" pitchFamily="34" charset="0"/>
                          <a:ea typeface="Roboto-Regular"/>
                        </a:rPr>
                        <a:t>中文</a:t>
                      </a:r>
                      <a:endParaRPr kumimoji="0" lang="zh-TW" altLang="zh-TW" sz="2000" b="0" i="0" u="none" strike="noStrike" cap="none" normalizeH="0" baseline="0" dirty="0">
                        <a:ln>
                          <a:noFill/>
                        </a:ln>
                        <a:solidFill>
                          <a:schemeClr val="tx1"/>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solidFill>
                            <a:schemeClr val="tx1"/>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solidFill>
                            <a:schemeClr val="tx1"/>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endParaRPr lang="en-US" sz="2000" dirty="0">
                        <a:solidFill>
                          <a:schemeClr val="tx1"/>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sz="2000" u="none" strike="noStrike" dirty="0">
                          <a:solidFill>
                            <a:schemeClr val="tx1"/>
                          </a:solidFill>
                          <a:effectLst/>
                          <a:hlinkClick r:id="rId2">
                            <a:extLst>
                              <a:ext uri="{A12FA001-AC4F-418D-AE19-62706E023703}">
                                <ahyp:hlinkClr xmlns:ahyp="http://schemas.microsoft.com/office/drawing/2018/hyperlinkcolor" val="tx"/>
                              </a:ext>
                            </a:extLst>
                          </a:hlinkClick>
                        </a:rPr>
                        <a:t>T1595.001</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chemeClr val="tx1"/>
                          </a:solidFill>
                          <a:effectLst/>
                          <a:hlinkClick r:id="rId2">
                            <a:extLst>
                              <a:ext uri="{A12FA001-AC4F-418D-AE19-62706E023703}">
                                <ahyp:hlinkClr xmlns:ahyp="http://schemas.microsoft.com/office/drawing/2018/hyperlinkcolor" val="tx"/>
                              </a:ext>
                            </a:extLst>
                          </a:hlinkClick>
                        </a:rPr>
                        <a:t>Scanning IP Blocks</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掃描 </a:t>
                      </a:r>
                      <a:r>
                        <a:rPr lang="en-US" altLang="zh-TW" sz="1800" b="0" i="0" kern="1200" dirty="0">
                          <a:solidFill>
                            <a:schemeClr val="tx1"/>
                          </a:solidFill>
                          <a:effectLst/>
                          <a:latin typeface="+mn-lt"/>
                          <a:ea typeface="+mn-ea"/>
                          <a:cs typeface="+mn-cs"/>
                        </a:rPr>
                        <a:t>IP </a:t>
                      </a:r>
                      <a:r>
                        <a:rPr lang="zh-TW" altLang="en-US" sz="1800" b="0" i="0" kern="1200" dirty="0">
                          <a:solidFill>
                            <a:schemeClr val="tx1"/>
                          </a:solidFill>
                          <a:effectLst/>
                          <a:latin typeface="+mn-lt"/>
                          <a:ea typeface="+mn-ea"/>
                          <a:cs typeface="+mn-cs"/>
                        </a:rPr>
                        <a:t>區塊</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sz="2000" u="none" strike="noStrike" dirty="0">
                          <a:solidFill>
                            <a:schemeClr val="tx1"/>
                          </a:solidFill>
                          <a:effectLst/>
                          <a:hlinkClick r:id="rId3">
                            <a:extLst>
                              <a:ext uri="{A12FA001-AC4F-418D-AE19-62706E023703}">
                                <ahyp:hlinkClr xmlns:ahyp="http://schemas.microsoft.com/office/drawing/2018/hyperlinkcolor" val="tx"/>
                              </a:ext>
                            </a:extLst>
                          </a:hlinkClick>
                        </a:rPr>
                        <a:t>T1595.002</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chemeClr val="tx1"/>
                          </a:solidFill>
                          <a:effectLst/>
                          <a:hlinkClick r:id="rId3">
                            <a:extLst>
                              <a:ext uri="{A12FA001-AC4F-418D-AE19-62706E023703}">
                                <ahyp:hlinkClr xmlns:ahyp="http://schemas.microsoft.com/office/drawing/2018/hyperlinkcolor" val="tx"/>
                              </a:ext>
                            </a:extLst>
                          </a:hlinkClick>
                        </a:rPr>
                        <a:t>Vulnerability Scanning</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漏洞掃描</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sz="2000" u="none" strike="noStrike" dirty="0">
                          <a:solidFill>
                            <a:schemeClr val="tx1"/>
                          </a:solidFill>
                          <a:effectLst/>
                          <a:hlinkClick r:id="rId4">
                            <a:extLst>
                              <a:ext uri="{A12FA001-AC4F-418D-AE19-62706E023703}">
                                <ahyp:hlinkClr xmlns:ahyp="http://schemas.microsoft.com/office/drawing/2018/hyperlinkcolor" val="tx"/>
                              </a:ext>
                            </a:extLst>
                          </a:hlinkClick>
                        </a:rPr>
                        <a:t>T1595.003</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2000" u="none" strike="noStrike" dirty="0">
                          <a:solidFill>
                            <a:schemeClr val="tx1"/>
                          </a:solidFill>
                          <a:effectLst/>
                          <a:hlinkClick r:id="rId4">
                            <a:extLst>
                              <a:ext uri="{A12FA001-AC4F-418D-AE19-62706E023703}">
                                <ahyp:hlinkClr xmlns:ahyp="http://schemas.microsoft.com/office/drawing/2018/hyperlinkcolor" val="tx"/>
                              </a:ext>
                            </a:extLst>
                          </a:hlinkClick>
                        </a:rPr>
                        <a:t>Wordlist Scanning</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字典掃描</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8" name="矩形 7"/>
          <p:cNvSpPr/>
          <p:nvPr/>
        </p:nvSpPr>
        <p:spPr>
          <a:xfrm>
            <a:off x="1519532" y="615353"/>
            <a:ext cx="4390946"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Active Scanning	</a:t>
            </a:r>
            <a:r>
              <a:rPr lang="zh-TW" altLang="en-US" sz="2800" dirty="0">
                <a:latin typeface="標楷體" panose="03000509000000000000" pitchFamily="65" charset="-120"/>
                <a:ea typeface="標楷體" panose="03000509000000000000" pitchFamily="65" charset="-120"/>
              </a:rPr>
              <a:t>主動掃描</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6622923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27086" y="1885428"/>
            <a:ext cx="7737823" cy="1015663"/>
          </a:xfrm>
          <a:prstGeom prst="rect">
            <a:avLst/>
          </a:prstGeom>
        </p:spPr>
        <p:txBody>
          <a:bodyPr wrap="square">
            <a:spAutoFit/>
          </a:bodyPr>
          <a:lstStyle/>
          <a:p>
            <a:r>
              <a:rPr lang="en-US" altLang="zh-TW" sz="2000" b="1" dirty="0">
                <a:latin typeface="Söhne"/>
              </a:rPr>
              <a:t>M1031 </a:t>
            </a:r>
            <a:r>
              <a:rPr lang="zh-TW" altLang="en-US" sz="2000" b="1" dirty="0">
                <a:latin typeface="Söhne"/>
              </a:rPr>
              <a:t>網絡入侵預防</a:t>
            </a:r>
          </a:p>
          <a:p>
            <a:r>
              <a:rPr lang="zh-TW" altLang="en-US" sz="2000" b="1" dirty="0">
                <a:latin typeface="Söhne"/>
              </a:rPr>
              <a:t>使用網絡簽名來識別特定對手惡意軟件流量的網絡入侵檢測與預防系統，可以用來在網絡層面減輕活動。</a:t>
            </a:r>
          </a:p>
        </p:txBody>
      </p:sp>
      <p:pic>
        <p:nvPicPr>
          <p:cNvPr id="3" name="圖片 2">
            <a:extLst>
              <a:ext uri="{FF2B5EF4-FFF2-40B4-BE49-F238E27FC236}">
                <a16:creationId xmlns:a16="http://schemas.microsoft.com/office/drawing/2014/main" id="{A1FC618B-4700-4CA2-B872-255BBA7EAA46}"/>
              </a:ext>
            </a:extLst>
          </p:cNvPr>
          <p:cNvPicPr>
            <a:picLocks noChangeAspect="1"/>
          </p:cNvPicPr>
          <p:nvPr/>
        </p:nvPicPr>
        <p:blipFill>
          <a:blip r:embed="rId2"/>
          <a:stretch>
            <a:fillRect/>
          </a:stretch>
        </p:blipFill>
        <p:spPr>
          <a:xfrm>
            <a:off x="336024" y="227544"/>
            <a:ext cx="11655075" cy="1554010"/>
          </a:xfrm>
          <a:prstGeom prst="rect">
            <a:avLst/>
          </a:prstGeom>
        </p:spPr>
      </p:pic>
      <p:pic>
        <p:nvPicPr>
          <p:cNvPr id="6" name="圖片 5">
            <a:extLst>
              <a:ext uri="{FF2B5EF4-FFF2-40B4-BE49-F238E27FC236}">
                <a16:creationId xmlns:a16="http://schemas.microsoft.com/office/drawing/2014/main" id="{326B76CD-75B1-4EBB-A46F-3F894F038BA2}"/>
              </a:ext>
            </a:extLst>
          </p:cNvPr>
          <p:cNvPicPr>
            <a:picLocks noChangeAspect="1"/>
          </p:cNvPicPr>
          <p:nvPr/>
        </p:nvPicPr>
        <p:blipFill>
          <a:blip r:embed="rId3"/>
          <a:stretch>
            <a:fillRect/>
          </a:stretch>
        </p:blipFill>
        <p:spPr>
          <a:xfrm>
            <a:off x="472897" y="2869678"/>
            <a:ext cx="11246199" cy="1968500"/>
          </a:xfrm>
          <a:prstGeom prst="rect">
            <a:avLst/>
          </a:prstGeom>
        </p:spPr>
      </p:pic>
      <p:sp>
        <p:nvSpPr>
          <p:cNvPr id="7" name="矩形 6">
            <a:extLst>
              <a:ext uri="{FF2B5EF4-FFF2-40B4-BE49-F238E27FC236}">
                <a16:creationId xmlns:a16="http://schemas.microsoft.com/office/drawing/2014/main" id="{84B99A54-6D8E-461C-9015-7661A8F7E016}"/>
              </a:ext>
            </a:extLst>
          </p:cNvPr>
          <p:cNvSpPr/>
          <p:nvPr/>
        </p:nvSpPr>
        <p:spPr>
          <a:xfrm>
            <a:off x="1457686" y="4852932"/>
            <a:ext cx="9792749" cy="1938992"/>
          </a:xfrm>
          <a:prstGeom prst="rect">
            <a:avLst/>
          </a:prstGeom>
        </p:spPr>
        <p:txBody>
          <a:bodyPr wrap="square">
            <a:spAutoFit/>
          </a:bodyPr>
          <a:lstStyle/>
          <a:p>
            <a:r>
              <a:rPr lang="en-US" altLang="zh-TW" sz="2000" b="1" dirty="0">
                <a:latin typeface="Söhne"/>
              </a:rPr>
              <a:t>DS0029 </a:t>
            </a:r>
            <a:r>
              <a:rPr lang="zh-TW" altLang="en-US" sz="2000" b="1" dirty="0">
                <a:latin typeface="Söhne"/>
              </a:rPr>
              <a:t>網絡流量 網絡流量內容</a:t>
            </a:r>
          </a:p>
          <a:p>
            <a:r>
              <a:rPr lang="zh-TW" altLang="en-US" sz="2000" b="1" dirty="0">
                <a:latin typeface="Söhne"/>
              </a:rPr>
              <a:t>監控和分析與協議相關的流量模式和封包檢查，這些協議不遵循預期的協議標準和流量流動。</a:t>
            </a:r>
            <a:endParaRPr lang="en-US" altLang="zh-TW" sz="2000" b="1" dirty="0">
              <a:latin typeface="Söhne"/>
            </a:endParaRPr>
          </a:p>
          <a:p>
            <a:endParaRPr lang="en-US" altLang="zh-TW" sz="2000" b="1" dirty="0">
              <a:latin typeface="Söhne"/>
            </a:endParaRPr>
          </a:p>
          <a:p>
            <a:r>
              <a:rPr lang="zh-TW" altLang="en-US" sz="2000" b="1" dirty="0">
                <a:latin typeface="Söhne"/>
              </a:rPr>
              <a:t>考慮與進程監控和命令行監控相關聯，以偵測與流量模式相關的異常進程執行和命令行參數。</a:t>
            </a:r>
          </a:p>
        </p:txBody>
      </p:sp>
    </p:spTree>
    <p:extLst>
      <p:ext uri="{BB962C8B-B14F-4D97-AF65-F5344CB8AC3E}">
        <p14:creationId xmlns:p14="http://schemas.microsoft.com/office/powerpoint/2010/main" val="21878187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86011" y="1416028"/>
            <a:ext cx="7691190" cy="5016758"/>
          </a:xfrm>
          <a:prstGeom prst="rect">
            <a:avLst/>
          </a:prstGeom>
          <a:noFill/>
        </p:spPr>
        <p:txBody>
          <a:bodyPr wrap="square" rtlCol="0">
            <a:spAutoFit/>
          </a:bodyPr>
          <a:lstStyle/>
          <a:p>
            <a:r>
              <a:rPr lang="zh-TW" altLang="en-US" sz="2000" b="1" dirty="0">
                <a:latin typeface="標楷體" panose="03000509000000000000" pitchFamily="65" charset="-120"/>
                <a:ea typeface="標楷體" panose="03000509000000000000" pitchFamily="65" charset="-120"/>
              </a:rPr>
              <a:t>攻擊手可能會使用已知的非對稱加密算法來隱藏命令和控制流量，而不是依賴通信協議提供的固有保護。</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非對稱密碼學，也稱為公鑰密碼學，每方使用一對密鑰：一個公鑰可以自由分發，一個私鑰。</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由於密鑰的生成方式，發送者用接收者的公鑰加密數據，而接收者用他們的私鑰解密數據。</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這確保了只有意圖中的接收者才能讀取加密的數據。常見的公鑰加密算法包括</a:t>
            </a:r>
            <a:r>
              <a:rPr lang="en-US" altLang="zh-TW" sz="2000" b="1" dirty="0">
                <a:latin typeface="標楷體" panose="03000509000000000000" pitchFamily="65" charset="-120"/>
                <a:ea typeface="標楷體" panose="03000509000000000000" pitchFamily="65" charset="-120"/>
              </a:rPr>
              <a:t>RSA</a:t>
            </a:r>
            <a:r>
              <a:rPr lang="zh-TW" altLang="en-US" sz="2000" b="1" dirty="0">
                <a:latin typeface="標楷體" panose="03000509000000000000" pitchFamily="65" charset="-120"/>
                <a:ea typeface="標楷體" panose="03000509000000000000" pitchFamily="65" charset="-120"/>
              </a:rPr>
              <a:t>和</a:t>
            </a:r>
            <a:r>
              <a:rPr lang="en-US" altLang="zh-TW" sz="2000" b="1" dirty="0" err="1">
                <a:latin typeface="標楷體" panose="03000509000000000000" pitchFamily="65" charset="-120"/>
                <a:ea typeface="標楷體" panose="03000509000000000000" pitchFamily="65" charset="-120"/>
              </a:rPr>
              <a:t>ElGamal</a:t>
            </a:r>
            <a:r>
              <a:rPr lang="zh-TW" altLang="en-US" sz="2000" b="1" dirty="0">
                <a:latin typeface="標楷體" panose="03000509000000000000" pitchFamily="65" charset="-120"/>
                <a:ea typeface="標楷體" panose="03000509000000000000" pitchFamily="65" charset="-120"/>
              </a:rPr>
              <a:t>。</a:t>
            </a:r>
          </a:p>
          <a:p>
            <a:endParaRPr lang="zh-TW" altLang="en-US"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為了效率，許多協議（包括</a:t>
            </a:r>
            <a:r>
              <a:rPr lang="en-US" altLang="zh-TW" sz="2000" b="1" dirty="0">
                <a:latin typeface="標楷體" panose="03000509000000000000" pitchFamily="65" charset="-120"/>
                <a:ea typeface="標楷體" panose="03000509000000000000" pitchFamily="65" charset="-120"/>
              </a:rPr>
              <a:t>SSL/TLS</a:t>
            </a:r>
            <a:r>
              <a:rPr lang="zh-TW" altLang="en-US" sz="2000" b="1" dirty="0">
                <a:latin typeface="標楷體" panose="03000509000000000000" pitchFamily="65" charset="-120"/>
                <a:ea typeface="標楷體" panose="03000509000000000000" pitchFamily="65" charset="-120"/>
              </a:rPr>
              <a:t>）在建立連接後使用對稱密碼學，</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但用非對稱密碼學來建立或傳輸密鑰。因此，這些協議被歸類為非對稱密碼學。</a:t>
            </a:r>
          </a:p>
        </p:txBody>
      </p:sp>
      <p:sp>
        <p:nvSpPr>
          <p:cNvPr id="8" name="矩形 7"/>
          <p:cNvSpPr/>
          <p:nvPr/>
        </p:nvSpPr>
        <p:spPr>
          <a:xfrm>
            <a:off x="1617298" y="285153"/>
            <a:ext cx="9745368" cy="584775"/>
          </a:xfrm>
          <a:prstGeom prst="rect">
            <a:avLst/>
          </a:prstGeom>
        </p:spPr>
        <p:txBody>
          <a:bodyPr wrap="square">
            <a:spAutoFit/>
          </a:bodyPr>
          <a:lstStyle/>
          <a:p>
            <a:pPr fontAlgn="t"/>
            <a:r>
              <a:rPr lang="en-US" altLang="zh-TW" sz="2800" dirty="0">
                <a:latin typeface="標楷體" panose="03000509000000000000" pitchFamily="65" charset="-120"/>
                <a:ea typeface="標楷體" panose="03000509000000000000" pitchFamily="65" charset="-120"/>
              </a:rPr>
              <a:t>Encrypted Channel :</a:t>
            </a:r>
            <a:r>
              <a:rPr lang="zh-TW" altLang="en-US" sz="2800" dirty="0"/>
              <a:t>非對稱密碼學</a:t>
            </a:r>
            <a:r>
              <a:rPr lang="en-US" altLang="zh-TW" sz="3200" dirty="0"/>
              <a:t> </a:t>
            </a:r>
            <a:r>
              <a:rPr lang="en-US" altLang="zh-TW" sz="2800" dirty="0"/>
              <a:t>(T1573.002)</a:t>
            </a:r>
            <a:endParaRPr lang="en-US" altLang="zh-TW" sz="3200" dirty="0"/>
          </a:p>
        </p:txBody>
      </p:sp>
      <p:pic>
        <p:nvPicPr>
          <p:cNvPr id="2" name="圖片 1">
            <a:extLst>
              <a:ext uri="{FF2B5EF4-FFF2-40B4-BE49-F238E27FC236}">
                <a16:creationId xmlns:a16="http://schemas.microsoft.com/office/drawing/2014/main" id="{6072276B-F7BF-4964-86A2-8AB9CC0F909B}"/>
              </a:ext>
            </a:extLst>
          </p:cNvPr>
          <p:cNvPicPr>
            <a:picLocks noChangeAspect="1"/>
          </p:cNvPicPr>
          <p:nvPr/>
        </p:nvPicPr>
        <p:blipFill>
          <a:blip r:embed="rId2"/>
          <a:stretch>
            <a:fillRect/>
          </a:stretch>
        </p:blipFill>
        <p:spPr>
          <a:xfrm>
            <a:off x="8216901" y="938992"/>
            <a:ext cx="3871664" cy="2337608"/>
          </a:xfrm>
          <a:prstGeom prst="rect">
            <a:avLst/>
          </a:prstGeom>
        </p:spPr>
      </p:pic>
      <p:sp>
        <p:nvSpPr>
          <p:cNvPr id="6" name="文字方塊 5">
            <a:extLst>
              <a:ext uri="{FF2B5EF4-FFF2-40B4-BE49-F238E27FC236}">
                <a16:creationId xmlns:a16="http://schemas.microsoft.com/office/drawing/2014/main" id="{0AE21576-F7D5-4C26-8BF2-E3ECF92E7535}"/>
              </a:ext>
            </a:extLst>
          </p:cNvPr>
          <p:cNvSpPr txBox="1"/>
          <p:nvPr/>
        </p:nvSpPr>
        <p:spPr>
          <a:xfrm>
            <a:off x="8399711" y="3581401"/>
            <a:ext cx="3688854" cy="1323439"/>
          </a:xfrm>
          <a:prstGeom prst="rect">
            <a:avLst/>
          </a:prstGeom>
          <a:noFill/>
        </p:spPr>
        <p:txBody>
          <a:bodyPr wrap="square" rtlCol="0">
            <a:spAutoFit/>
          </a:bodyPr>
          <a:lstStyle/>
          <a:p>
            <a:r>
              <a:rPr lang="zh-TW" altLang="en-US" sz="2000" b="1" dirty="0">
                <a:latin typeface="標楷體" panose="03000509000000000000" pitchFamily="65" charset="-120"/>
                <a:ea typeface="標楷體" panose="03000509000000000000" pitchFamily="65" charset="-120"/>
              </a:rPr>
              <a:t>識別碼：</a:t>
            </a:r>
            <a:r>
              <a:rPr lang="en-US" altLang="zh-TW" sz="2000" b="1" dirty="0">
                <a:latin typeface="標楷體" panose="03000509000000000000" pitchFamily="65" charset="-120"/>
                <a:ea typeface="標楷體" panose="03000509000000000000" pitchFamily="65" charset="-120"/>
              </a:rPr>
              <a:t>T1573.002</a:t>
            </a:r>
          </a:p>
          <a:p>
            <a:r>
              <a:rPr lang="zh-TW" altLang="en-US" sz="2000" b="1" dirty="0">
                <a:latin typeface="標楷體" panose="03000509000000000000" pitchFamily="65" charset="-120"/>
                <a:ea typeface="標楷體" panose="03000509000000000000" pitchFamily="65" charset="-120"/>
              </a:rPr>
              <a:t>子技術於：</a:t>
            </a:r>
            <a:r>
              <a:rPr lang="en-US" altLang="zh-TW" sz="2000" b="1" dirty="0">
                <a:latin typeface="標楷體" panose="03000509000000000000" pitchFamily="65" charset="-120"/>
                <a:ea typeface="標楷體" panose="03000509000000000000" pitchFamily="65" charset="-120"/>
              </a:rPr>
              <a:t>T1573</a:t>
            </a:r>
          </a:p>
          <a:p>
            <a:r>
              <a:rPr lang="zh-TW" altLang="en-US" sz="2000" b="1" dirty="0">
                <a:latin typeface="標楷體" panose="03000509000000000000" pitchFamily="65" charset="-120"/>
                <a:ea typeface="標楷體" panose="03000509000000000000" pitchFamily="65" charset="-120"/>
              </a:rPr>
              <a:t>戰術：指揮與控制</a:t>
            </a:r>
          </a:p>
          <a:p>
            <a:r>
              <a:rPr lang="zh-TW" altLang="en-US" sz="2000" b="1" dirty="0">
                <a:latin typeface="標楷體" panose="03000509000000000000" pitchFamily="65" charset="-120"/>
                <a:ea typeface="標楷體" panose="03000509000000000000" pitchFamily="65" charset="-120"/>
              </a:rPr>
              <a:t>平台：</a:t>
            </a:r>
            <a:r>
              <a:rPr lang="en-US" altLang="zh-TW" sz="2000" b="1" dirty="0">
                <a:latin typeface="標楷體" panose="03000509000000000000" pitchFamily="65" charset="-120"/>
                <a:ea typeface="標楷體" panose="03000509000000000000" pitchFamily="65" charset="-120"/>
              </a:rPr>
              <a:t>Linux</a:t>
            </a:r>
            <a:r>
              <a:rPr lang="zh-TW" altLang="en-US" sz="2000" b="1" dirty="0">
                <a:latin typeface="標楷體" panose="03000509000000000000" pitchFamily="65" charset="-120"/>
                <a:ea typeface="標楷體" panose="03000509000000000000" pitchFamily="65" charset="-120"/>
              </a:rPr>
              <a:t>、</a:t>
            </a:r>
            <a:r>
              <a:rPr lang="en-US" altLang="zh-TW" sz="2000" b="1" dirty="0">
                <a:latin typeface="標楷體" panose="03000509000000000000" pitchFamily="65" charset="-120"/>
                <a:ea typeface="標楷體" panose="03000509000000000000" pitchFamily="65" charset="-120"/>
              </a:rPr>
              <a:t>Windows</a:t>
            </a:r>
            <a:r>
              <a:rPr lang="zh-TW" altLang="en-US" sz="2000" b="1" dirty="0">
                <a:latin typeface="標楷體" panose="03000509000000000000" pitchFamily="65" charset="-120"/>
                <a:ea typeface="標楷體" panose="03000509000000000000" pitchFamily="65" charset="-120"/>
              </a:rPr>
              <a:t>、</a:t>
            </a:r>
            <a:r>
              <a:rPr lang="en-US" altLang="zh-TW" sz="2000" b="1" dirty="0">
                <a:latin typeface="標楷體" panose="03000509000000000000" pitchFamily="65" charset="-120"/>
                <a:ea typeface="標楷體" panose="03000509000000000000" pitchFamily="65" charset="-120"/>
              </a:rPr>
              <a:t>macOS</a:t>
            </a:r>
          </a:p>
        </p:txBody>
      </p:sp>
    </p:spTree>
    <p:extLst>
      <p:ext uri="{BB962C8B-B14F-4D97-AF65-F5344CB8AC3E}">
        <p14:creationId xmlns:p14="http://schemas.microsoft.com/office/powerpoint/2010/main" val="33522235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01" y="3719433"/>
            <a:ext cx="11468099" cy="2554545"/>
          </a:xfrm>
          <a:prstGeom prst="rect">
            <a:avLst/>
          </a:prstGeom>
        </p:spPr>
        <p:txBody>
          <a:bodyPr wrap="square">
            <a:spAutoFit/>
          </a:bodyPr>
          <a:lstStyle/>
          <a:p>
            <a:r>
              <a:rPr lang="en-US" altLang="zh-TW" sz="2000" b="1" dirty="0">
                <a:latin typeface="Söhne"/>
              </a:rPr>
              <a:t>M1031</a:t>
            </a:r>
            <a:r>
              <a:rPr lang="zh-TW" altLang="en-US" sz="2000" b="1" dirty="0">
                <a:latin typeface="Söhne"/>
              </a:rPr>
              <a:t>：網絡入侵預防</a:t>
            </a:r>
          </a:p>
          <a:p>
            <a:r>
              <a:rPr lang="zh-TW" altLang="en-US" sz="2000" b="1" dirty="0">
                <a:latin typeface="Söhne"/>
              </a:rPr>
              <a:t>描述：</a:t>
            </a:r>
          </a:p>
          <a:p>
            <a:r>
              <a:rPr lang="zh-TW" altLang="en-US" sz="2000" b="1" dirty="0">
                <a:latin typeface="Söhne"/>
              </a:rPr>
              <a:t>可以使用使用網絡簽名的網絡入侵檢測與預防系統來識別特定敵手惡意軟件的流量，以緩解網絡層面的活動。</a:t>
            </a:r>
          </a:p>
          <a:p>
            <a:endParaRPr lang="zh-TW" altLang="en-US" sz="2000" b="1" dirty="0">
              <a:latin typeface="Söhne"/>
            </a:endParaRPr>
          </a:p>
          <a:p>
            <a:r>
              <a:rPr lang="en-US" altLang="zh-TW" sz="2000" b="1" dirty="0">
                <a:latin typeface="Söhne"/>
              </a:rPr>
              <a:t>M1020</a:t>
            </a:r>
            <a:r>
              <a:rPr lang="zh-TW" altLang="en-US" sz="2000" b="1" dirty="0">
                <a:latin typeface="Söhne"/>
              </a:rPr>
              <a:t>：</a:t>
            </a:r>
            <a:r>
              <a:rPr lang="en-US" altLang="zh-TW" sz="2000" b="1" dirty="0">
                <a:latin typeface="Söhne"/>
              </a:rPr>
              <a:t>SSL/TLS</a:t>
            </a:r>
            <a:r>
              <a:rPr lang="zh-TW" altLang="en-US" sz="2000" b="1" dirty="0">
                <a:latin typeface="Söhne"/>
              </a:rPr>
              <a:t>檢查</a:t>
            </a:r>
          </a:p>
          <a:p>
            <a:r>
              <a:rPr lang="zh-TW" altLang="en-US" sz="2000" b="1" dirty="0">
                <a:latin typeface="Söhne"/>
              </a:rPr>
              <a:t>描述：</a:t>
            </a:r>
          </a:p>
          <a:p>
            <a:r>
              <a:rPr lang="en-US" altLang="zh-TW" sz="2000" b="1" dirty="0">
                <a:latin typeface="Söhne"/>
              </a:rPr>
              <a:t>SSL/TLS</a:t>
            </a:r>
            <a:r>
              <a:rPr lang="zh-TW" altLang="en-US" sz="2000" b="1" dirty="0">
                <a:latin typeface="Söhne"/>
              </a:rPr>
              <a:t>檢查可以用來查看加密會話的內容，以尋找基於網絡的惡意軟件通訊協議指標。</a:t>
            </a:r>
          </a:p>
        </p:txBody>
      </p:sp>
      <p:pic>
        <p:nvPicPr>
          <p:cNvPr id="2" name="圖片 1">
            <a:extLst>
              <a:ext uri="{FF2B5EF4-FFF2-40B4-BE49-F238E27FC236}">
                <a16:creationId xmlns:a16="http://schemas.microsoft.com/office/drawing/2014/main" id="{83F3A2F6-283F-428E-A9D9-4C45CAF547B2}"/>
              </a:ext>
            </a:extLst>
          </p:cNvPr>
          <p:cNvPicPr>
            <a:picLocks noChangeAspect="1"/>
          </p:cNvPicPr>
          <p:nvPr/>
        </p:nvPicPr>
        <p:blipFill>
          <a:blip r:embed="rId2"/>
          <a:stretch>
            <a:fillRect/>
          </a:stretch>
        </p:blipFill>
        <p:spPr>
          <a:xfrm>
            <a:off x="279401" y="1102819"/>
            <a:ext cx="11734799" cy="2235614"/>
          </a:xfrm>
          <a:prstGeom prst="rect">
            <a:avLst/>
          </a:prstGeom>
        </p:spPr>
      </p:pic>
    </p:spTree>
    <p:extLst>
      <p:ext uri="{BB962C8B-B14F-4D97-AF65-F5344CB8AC3E}">
        <p14:creationId xmlns:p14="http://schemas.microsoft.com/office/powerpoint/2010/main" val="22064261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3187851-0F84-4FB2-8154-F71893B289D2}"/>
              </a:ext>
            </a:extLst>
          </p:cNvPr>
          <p:cNvPicPr>
            <a:picLocks noChangeAspect="1"/>
          </p:cNvPicPr>
          <p:nvPr/>
        </p:nvPicPr>
        <p:blipFill>
          <a:blip r:embed="rId2"/>
          <a:stretch>
            <a:fillRect/>
          </a:stretch>
        </p:blipFill>
        <p:spPr>
          <a:xfrm>
            <a:off x="476250" y="869153"/>
            <a:ext cx="11296259" cy="2064547"/>
          </a:xfrm>
          <a:prstGeom prst="rect">
            <a:avLst/>
          </a:prstGeom>
        </p:spPr>
      </p:pic>
      <p:sp>
        <p:nvSpPr>
          <p:cNvPr id="7" name="矩形 6">
            <a:extLst>
              <a:ext uri="{FF2B5EF4-FFF2-40B4-BE49-F238E27FC236}">
                <a16:creationId xmlns:a16="http://schemas.microsoft.com/office/drawing/2014/main" id="{DC0F622B-4048-4F18-96A1-328277A1B6A7}"/>
              </a:ext>
            </a:extLst>
          </p:cNvPr>
          <p:cNvSpPr/>
          <p:nvPr/>
        </p:nvSpPr>
        <p:spPr>
          <a:xfrm>
            <a:off x="1168010" y="3429000"/>
            <a:ext cx="10604499" cy="1938992"/>
          </a:xfrm>
          <a:prstGeom prst="rect">
            <a:avLst/>
          </a:prstGeom>
        </p:spPr>
        <p:txBody>
          <a:bodyPr wrap="square">
            <a:spAutoFit/>
          </a:bodyPr>
          <a:lstStyle/>
          <a:p>
            <a:r>
              <a:rPr lang="en-US" altLang="zh-TW" sz="2000" b="1" dirty="0">
                <a:latin typeface="Söhne"/>
              </a:rPr>
              <a:t>DS0029 </a:t>
            </a:r>
            <a:r>
              <a:rPr lang="zh-TW" altLang="en-US" sz="2000" b="1" dirty="0">
                <a:latin typeface="Söhne"/>
              </a:rPr>
              <a:t>：網絡流量 </a:t>
            </a:r>
            <a:endParaRPr lang="en-US" altLang="zh-TW" sz="2000" b="1" dirty="0">
              <a:latin typeface="Söhne"/>
            </a:endParaRPr>
          </a:p>
          <a:p>
            <a:r>
              <a:rPr lang="zh-TW" altLang="en-US" sz="2000" b="1" dirty="0">
                <a:latin typeface="Söhne"/>
              </a:rPr>
              <a:t>數據組件：網絡流量內容 </a:t>
            </a:r>
            <a:endParaRPr lang="en-US" altLang="zh-TW" sz="2000" b="1" dirty="0">
              <a:latin typeface="Söhne"/>
            </a:endParaRPr>
          </a:p>
          <a:p>
            <a:endParaRPr lang="en-US" altLang="zh-TW" sz="2000" b="1" dirty="0">
              <a:latin typeface="Söhne"/>
            </a:endParaRPr>
          </a:p>
          <a:p>
            <a:r>
              <a:rPr lang="zh-TW" altLang="en-US" sz="2000" b="1" dirty="0">
                <a:latin typeface="Söhne"/>
              </a:rPr>
              <a:t>偵測方式： 監控並分析與不符合預期協議標準及流量流動相關的流量模式和封包檢查。</a:t>
            </a:r>
            <a:endParaRPr lang="en-US" altLang="zh-TW" sz="2000" b="1" dirty="0">
              <a:latin typeface="Söhne"/>
            </a:endParaRPr>
          </a:p>
          <a:p>
            <a:endParaRPr lang="en-US" altLang="zh-TW" sz="2000" b="1" dirty="0">
              <a:latin typeface="Söhne"/>
            </a:endParaRPr>
          </a:p>
          <a:p>
            <a:r>
              <a:rPr lang="zh-TW" altLang="en-US" sz="2000" b="1" dirty="0">
                <a:latin typeface="Söhne"/>
              </a:rPr>
              <a:t>考慮與進程監控和命令行分析相關聯，以偵測與流量模式有關的異常進程執行和命令行參數。</a:t>
            </a:r>
          </a:p>
        </p:txBody>
      </p:sp>
    </p:spTree>
    <p:extLst>
      <p:ext uri="{BB962C8B-B14F-4D97-AF65-F5344CB8AC3E}">
        <p14:creationId xmlns:p14="http://schemas.microsoft.com/office/powerpoint/2010/main" val="29476212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14672" y="0"/>
            <a:ext cx="12416590" cy="6532558"/>
          </a:xfrm>
          <a:prstGeom prst="rect">
            <a:avLst/>
          </a:prstGeom>
          <a:noFill/>
        </p:spPr>
        <p:txBody>
          <a:bodyPr wrap="square" rtlCol="0">
            <a:spAutoFit/>
          </a:bodyPr>
          <a:lstStyle/>
          <a:p>
            <a:pPr>
              <a:lnSpc>
                <a:spcPct val="150000"/>
              </a:lnSpc>
            </a:pPr>
            <a:r>
              <a:rPr lang="zh-TW" altLang="en-US" sz="3600" b="1" dirty="0">
                <a:latin typeface="標楷體" panose="03000509000000000000" pitchFamily="65" charset="-120"/>
                <a:ea typeface="標楷體" panose="03000509000000000000" pitchFamily="65" charset="-120"/>
              </a:rPr>
              <a:t>外洩</a:t>
            </a:r>
            <a:r>
              <a:rPr lang="en-US" altLang="zh-TW" sz="3600" b="1" dirty="0">
                <a:latin typeface="標楷體" panose="03000509000000000000" pitchFamily="65" charset="-120"/>
                <a:ea typeface="標楷體" panose="03000509000000000000" pitchFamily="65" charset="-120"/>
              </a:rPr>
              <a:t>Exfiltration</a:t>
            </a:r>
            <a:r>
              <a:rPr lang="zh-TW" altLang="en-US" sz="3600" b="1" dirty="0">
                <a:latin typeface="標楷體" panose="03000509000000000000" pitchFamily="65" charset="-120"/>
                <a:ea typeface="標楷體" panose="03000509000000000000" pitchFamily="65" charset="-120"/>
              </a:rPr>
              <a:t>戰術的</a:t>
            </a:r>
            <a:r>
              <a:rPr lang="en-US" altLang="zh-TW" sz="3600" b="1" dirty="0">
                <a:latin typeface="標楷體" panose="03000509000000000000" pitchFamily="65" charset="-120"/>
                <a:ea typeface="標楷體" panose="03000509000000000000" pitchFamily="65" charset="-120"/>
              </a:rPr>
              <a:t>9</a:t>
            </a:r>
            <a:r>
              <a:rPr lang="zh-TW" altLang="en-US" sz="3600" b="1" dirty="0">
                <a:latin typeface="標楷體" panose="03000509000000000000" pitchFamily="65" charset="-120"/>
                <a:ea typeface="標楷體" panose="03000509000000000000" pitchFamily="65" charset="-120"/>
              </a:rPr>
              <a:t>大類型技術</a:t>
            </a:r>
            <a:endParaRPr lang="en-US" altLang="zh-TW" sz="36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Automated Exfiltration (1) </a:t>
            </a:r>
            <a:r>
              <a:rPr lang="zh-TW" altLang="en-US" sz="2700" dirty="0">
                <a:latin typeface="標楷體" panose="03000509000000000000" pitchFamily="65" charset="-120"/>
                <a:ea typeface="標楷體" panose="03000509000000000000" pitchFamily="65" charset="-120"/>
              </a:rPr>
              <a:t>自動外洩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Data Transfer Size Limits </a:t>
            </a:r>
            <a:r>
              <a:rPr lang="zh-TW" altLang="en-US" sz="2700" dirty="0">
                <a:latin typeface="標楷體" panose="03000509000000000000" pitchFamily="65" charset="-120"/>
                <a:ea typeface="標楷體" panose="03000509000000000000" pitchFamily="65" charset="-120"/>
              </a:rPr>
              <a:t>數據傳輸大小限制</a:t>
            </a: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Exfiltration Over Alternative Protocol (3) </a:t>
            </a:r>
            <a:r>
              <a:rPr lang="zh-TW" altLang="en-US" sz="2700" dirty="0">
                <a:latin typeface="標楷體" panose="03000509000000000000" pitchFamily="65" charset="-120"/>
                <a:ea typeface="標楷體" panose="03000509000000000000" pitchFamily="65" charset="-120"/>
              </a:rPr>
              <a:t>通過替代協議的外洩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Exfiltration Over C2 Channel </a:t>
            </a:r>
            <a:r>
              <a:rPr lang="zh-TW" altLang="en-US" sz="2700" dirty="0">
                <a:latin typeface="標楷體" panose="03000509000000000000" pitchFamily="65" charset="-120"/>
                <a:ea typeface="標楷體" panose="03000509000000000000" pitchFamily="65" charset="-120"/>
              </a:rPr>
              <a:t>通過</a:t>
            </a:r>
            <a:r>
              <a:rPr lang="en-US" altLang="zh-TW" sz="2700" dirty="0">
                <a:latin typeface="標楷體" panose="03000509000000000000" pitchFamily="65" charset="-120"/>
                <a:ea typeface="標楷體" panose="03000509000000000000" pitchFamily="65" charset="-120"/>
              </a:rPr>
              <a:t>C2</a:t>
            </a:r>
            <a:r>
              <a:rPr lang="zh-TW" altLang="en-US" sz="2700" dirty="0">
                <a:latin typeface="標楷體" panose="03000509000000000000" pitchFamily="65" charset="-120"/>
                <a:ea typeface="標楷體" panose="03000509000000000000" pitchFamily="65" charset="-120"/>
              </a:rPr>
              <a:t>通道的外洩</a:t>
            </a: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Exfiltration Over Other Network Medium (1) </a:t>
            </a:r>
            <a:r>
              <a:rPr lang="zh-TW" altLang="en-US" sz="2700" dirty="0">
                <a:latin typeface="標楷體" panose="03000509000000000000" pitchFamily="65" charset="-120"/>
                <a:ea typeface="標楷體" panose="03000509000000000000" pitchFamily="65" charset="-120"/>
              </a:rPr>
              <a:t>通過其他網絡媒介的外洩</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Exfiltration Over Physical Medium (1) </a:t>
            </a:r>
            <a:r>
              <a:rPr lang="zh-TW" altLang="en-US" sz="2700" dirty="0">
                <a:latin typeface="標楷體" panose="03000509000000000000" pitchFamily="65" charset="-120"/>
                <a:ea typeface="標楷體" panose="03000509000000000000" pitchFamily="65" charset="-120"/>
              </a:rPr>
              <a:t>通過物理媒介的外洩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Exfiltration Over Web Service (3) </a:t>
            </a:r>
            <a:r>
              <a:rPr lang="zh-TW" altLang="en-US" sz="2700" dirty="0">
                <a:latin typeface="標楷體" panose="03000509000000000000" pitchFamily="65" charset="-120"/>
                <a:ea typeface="標楷體" panose="03000509000000000000" pitchFamily="65" charset="-120"/>
              </a:rPr>
              <a:t>通過</a:t>
            </a:r>
            <a:r>
              <a:rPr lang="en-US" altLang="zh-TW" sz="2700" dirty="0">
                <a:latin typeface="標楷體" panose="03000509000000000000" pitchFamily="65" charset="-120"/>
                <a:ea typeface="標楷體" panose="03000509000000000000" pitchFamily="65" charset="-120"/>
              </a:rPr>
              <a:t>Web</a:t>
            </a:r>
            <a:r>
              <a:rPr lang="zh-TW" altLang="en-US" sz="2700" dirty="0">
                <a:latin typeface="標楷體" panose="03000509000000000000" pitchFamily="65" charset="-120"/>
                <a:ea typeface="標楷體" panose="03000509000000000000" pitchFamily="65" charset="-120"/>
              </a:rPr>
              <a:t>服務的外洩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Scheduled Transfer </a:t>
            </a:r>
            <a:r>
              <a:rPr lang="zh-TW" altLang="en-US" sz="2700" dirty="0">
                <a:latin typeface="標楷體" panose="03000509000000000000" pitchFamily="65" charset="-120"/>
                <a:ea typeface="標楷體" panose="03000509000000000000" pitchFamily="65" charset="-120"/>
              </a:rPr>
              <a:t>定期傳輸</a:t>
            </a: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Transfer Data to Cloud Account </a:t>
            </a:r>
            <a:r>
              <a:rPr lang="zh-TW" altLang="en-US" sz="2700" dirty="0">
                <a:latin typeface="標楷體" panose="03000509000000000000" pitchFamily="65" charset="-120"/>
                <a:ea typeface="標楷體" panose="03000509000000000000" pitchFamily="65" charset="-120"/>
              </a:rPr>
              <a:t>將數據傳輸到雲帳戶</a:t>
            </a:r>
            <a:endParaRPr lang="en-US" altLang="zh-TW" sz="27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003470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DBB6E38-86CE-400F-8D66-C3A7088CE50B}"/>
              </a:ext>
            </a:extLst>
          </p:cNvPr>
          <p:cNvGraphicFramePr>
            <a:graphicFrameLocks noGrp="1"/>
          </p:cNvGraphicFramePr>
          <p:nvPr>
            <p:extLst>
              <p:ext uri="{D42A27DB-BD31-4B8C-83A1-F6EECF244321}">
                <p14:modId xmlns:p14="http://schemas.microsoft.com/office/powerpoint/2010/main" val="2386293715"/>
              </p:ext>
            </p:extLst>
          </p:nvPr>
        </p:nvGraphicFramePr>
        <p:xfrm>
          <a:off x="5439464" y="1004209"/>
          <a:ext cx="6337300" cy="1158240"/>
        </p:xfrm>
        <a:graphic>
          <a:graphicData uri="http://schemas.openxmlformats.org/drawingml/2006/table">
            <a:tbl>
              <a:tblPr/>
              <a:tblGrid>
                <a:gridCol w="1352366">
                  <a:extLst>
                    <a:ext uri="{9D8B030D-6E8A-4147-A177-3AD203B41FA5}">
                      <a16:colId xmlns:a16="http://schemas.microsoft.com/office/drawing/2014/main" val="2340207979"/>
                    </a:ext>
                  </a:extLst>
                </a:gridCol>
                <a:gridCol w="3413055">
                  <a:extLst>
                    <a:ext uri="{9D8B030D-6E8A-4147-A177-3AD203B41FA5}">
                      <a16:colId xmlns:a16="http://schemas.microsoft.com/office/drawing/2014/main" val="3916782922"/>
                    </a:ext>
                  </a:extLst>
                </a:gridCol>
                <a:gridCol w="1571879">
                  <a:extLst>
                    <a:ext uri="{9D8B030D-6E8A-4147-A177-3AD203B41FA5}">
                      <a16:colId xmlns:a16="http://schemas.microsoft.com/office/drawing/2014/main" val="2076987356"/>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Sub-techniques (</a:t>
                      </a:r>
                      <a:r>
                        <a:rPr kumimoji="0" lang="en-US" altLang="zh-TW" sz="2000" b="0" i="0" u="none" strike="noStrike" cap="none" normalizeH="0" baseline="0" dirty="0">
                          <a:ln>
                            <a:noFill/>
                          </a:ln>
                          <a:solidFill>
                            <a:schemeClr val="tx1"/>
                          </a:solidFill>
                          <a:effectLst/>
                          <a:latin typeface="Arial" panose="020B0604020202020204" pitchFamily="34" charset="0"/>
                          <a:ea typeface="Roboto-Regular"/>
                        </a:rPr>
                        <a:t>1</a:t>
                      </a: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Arial" panose="020B0604020202020204" pitchFamily="34" charset="0"/>
                          <a:ea typeface="Roboto-Regular"/>
                        </a:rPr>
                        <a:t>中文</a:t>
                      </a:r>
                      <a:endParaRPr kumimoji="0" lang="zh-TW" altLang="zh-TW" sz="2000" b="0" i="0" u="none" strike="noStrike" cap="none" normalizeH="0" baseline="0" dirty="0">
                        <a:ln>
                          <a:noFill/>
                        </a:ln>
                        <a:solidFill>
                          <a:schemeClr val="tx1"/>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solidFill>
                            <a:schemeClr val="tx1"/>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solidFill>
                            <a:schemeClr val="tx1"/>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endParaRPr lang="en-US" sz="2000" dirty="0">
                        <a:solidFill>
                          <a:schemeClr val="tx1"/>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u="none" strike="noStrike" dirty="0">
                          <a:solidFill>
                            <a:srgbClr val="4F7CAC"/>
                          </a:solidFill>
                          <a:effectLst/>
                          <a:hlinkClick r:id="rId2"/>
                        </a:rPr>
                        <a:t>T1020.001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2"/>
                        </a:rPr>
                        <a:t>Traffic Duplication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流量重複</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bl>
          </a:graphicData>
        </a:graphic>
      </p:graphicFrame>
      <p:sp>
        <p:nvSpPr>
          <p:cNvPr id="8" name="矩形 7"/>
          <p:cNvSpPr/>
          <p:nvPr/>
        </p:nvSpPr>
        <p:spPr>
          <a:xfrm>
            <a:off x="246317" y="148615"/>
            <a:ext cx="5750292"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Automated Exfiltration </a:t>
            </a:r>
            <a:r>
              <a:rPr lang="zh-TW" altLang="en-US" sz="2800" dirty="0">
                <a:latin typeface="標楷體" panose="03000509000000000000" pitchFamily="65" charset="-120"/>
                <a:ea typeface="標楷體" panose="03000509000000000000" pitchFamily="65" charset="-120"/>
              </a:rPr>
              <a:t>自動外洩</a:t>
            </a:r>
            <a:endParaRPr lang="en-US" altLang="zh-TW" sz="2800" dirty="0">
              <a:latin typeface="標楷體" panose="03000509000000000000" pitchFamily="65" charset="-120"/>
              <a:ea typeface="標楷體" panose="03000509000000000000" pitchFamily="65" charset="-120"/>
            </a:endParaRPr>
          </a:p>
        </p:txBody>
      </p:sp>
      <p:sp>
        <p:nvSpPr>
          <p:cNvPr id="5" name="文字方塊 4">
            <a:extLst>
              <a:ext uri="{FF2B5EF4-FFF2-40B4-BE49-F238E27FC236}">
                <a16:creationId xmlns:a16="http://schemas.microsoft.com/office/drawing/2014/main" id="{4F69A7F6-06B5-4B1B-AB45-2DBDC6602256}"/>
              </a:ext>
            </a:extLst>
          </p:cNvPr>
          <p:cNvSpPr txBox="1"/>
          <p:nvPr/>
        </p:nvSpPr>
        <p:spPr>
          <a:xfrm>
            <a:off x="5319368" y="4530352"/>
            <a:ext cx="4991099" cy="1938992"/>
          </a:xfrm>
          <a:prstGeom prst="rect">
            <a:avLst/>
          </a:prstGeom>
          <a:noFill/>
        </p:spPr>
        <p:txBody>
          <a:bodyPr wrap="square" rtlCol="0">
            <a:spAutoFit/>
          </a:bodyPr>
          <a:lstStyle/>
          <a:p>
            <a:r>
              <a:rPr lang="en-US" altLang="zh-TW" sz="2400" dirty="0">
                <a:latin typeface="標楷體" panose="03000509000000000000" pitchFamily="65" charset="-120"/>
                <a:ea typeface="標楷體" panose="03000509000000000000" pitchFamily="65" charset="-120"/>
              </a:rPr>
              <a:t>ID: T1020</a:t>
            </a:r>
          </a:p>
          <a:p>
            <a:r>
              <a:rPr lang="zh-TW" altLang="en-US" sz="2400" dirty="0">
                <a:latin typeface="標楷體" panose="03000509000000000000" pitchFamily="65" charset="-120"/>
                <a:ea typeface="標楷體" panose="03000509000000000000" pitchFamily="65" charset="-120"/>
              </a:rPr>
              <a:t>子技術：</a:t>
            </a:r>
            <a:r>
              <a:rPr lang="en-US" altLang="zh-TW" sz="2400" dirty="0">
                <a:latin typeface="標楷體" panose="03000509000000000000" pitchFamily="65" charset="-120"/>
                <a:ea typeface="標楷體" panose="03000509000000000000" pitchFamily="65" charset="-120"/>
              </a:rPr>
              <a:t>T1020.001</a:t>
            </a:r>
          </a:p>
          <a:p>
            <a:r>
              <a:rPr lang="zh-TW" altLang="en-US" sz="2400" dirty="0">
                <a:latin typeface="標楷體" panose="03000509000000000000" pitchFamily="65" charset="-120"/>
                <a:ea typeface="標楷體" panose="03000509000000000000" pitchFamily="65" charset="-120"/>
              </a:rPr>
              <a:t>策略：數據外泄（</a:t>
            </a:r>
            <a:r>
              <a:rPr lang="en-US" altLang="zh-TW" sz="2400" dirty="0">
                <a:latin typeface="標楷體" panose="03000509000000000000" pitchFamily="65" charset="-120"/>
                <a:ea typeface="標楷體" panose="03000509000000000000" pitchFamily="65" charset="-120"/>
              </a:rPr>
              <a:t>Exfiltration</a:t>
            </a:r>
            <a:r>
              <a:rPr lang="zh-TW" altLang="en-US" sz="2400" dirty="0">
                <a:latin typeface="標楷體" panose="03000509000000000000" pitchFamily="65" charset="-120"/>
                <a:ea typeface="標楷體" panose="03000509000000000000" pitchFamily="65" charset="-120"/>
              </a:rPr>
              <a:t>）</a:t>
            </a:r>
          </a:p>
          <a:p>
            <a:r>
              <a:rPr lang="zh-TW" altLang="en-US" sz="2400" dirty="0">
                <a:latin typeface="標楷體" panose="03000509000000000000" pitchFamily="65" charset="-120"/>
                <a:ea typeface="標楷體" panose="03000509000000000000" pitchFamily="65" charset="-120"/>
              </a:rPr>
              <a:t>平台：</a:t>
            </a:r>
            <a:r>
              <a:rPr lang="en-US" altLang="zh-TW" sz="2400" dirty="0">
                <a:latin typeface="標楷體" panose="03000509000000000000" pitchFamily="65" charset="-120"/>
                <a:ea typeface="標楷體" panose="03000509000000000000" pitchFamily="65" charset="-120"/>
              </a:rPr>
              <a:t>Linux</a:t>
            </a:r>
            <a:r>
              <a:rPr lang="zh-TW" altLang="en-US" sz="2400" dirty="0">
                <a:latin typeface="標楷體" panose="03000509000000000000" pitchFamily="65" charset="-120"/>
                <a:ea typeface="標楷體" panose="03000509000000000000" pitchFamily="65" charset="-120"/>
              </a:rPr>
              <a:t>、網絡、</a:t>
            </a:r>
            <a:r>
              <a:rPr lang="en-US" altLang="zh-TW" sz="2400" dirty="0">
                <a:latin typeface="標楷體" panose="03000509000000000000" pitchFamily="65" charset="-120"/>
                <a:ea typeface="標楷體" panose="03000509000000000000" pitchFamily="65" charset="-120"/>
              </a:rPr>
              <a:t>Windows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macOS</a:t>
            </a:r>
          </a:p>
        </p:txBody>
      </p:sp>
      <p:sp>
        <p:nvSpPr>
          <p:cNvPr id="4" name="文字方塊 3">
            <a:extLst>
              <a:ext uri="{FF2B5EF4-FFF2-40B4-BE49-F238E27FC236}">
                <a16:creationId xmlns:a16="http://schemas.microsoft.com/office/drawing/2014/main" id="{86AD539A-D035-4DA2-BEF3-74FC7A8E37FB}"/>
              </a:ext>
            </a:extLst>
          </p:cNvPr>
          <p:cNvSpPr txBox="1"/>
          <p:nvPr/>
        </p:nvSpPr>
        <p:spPr>
          <a:xfrm>
            <a:off x="440637" y="2494824"/>
            <a:ext cx="9757463" cy="1015663"/>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敵手可能會在收集過程中，透過使用自動化處理的方式，滲透像是敏感文件等資料。</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當使用自動化滲透時，其他滲透技術也很可能被應用來將信息傳輸出網絡。</a:t>
            </a:r>
          </a:p>
        </p:txBody>
      </p:sp>
      <p:pic>
        <p:nvPicPr>
          <p:cNvPr id="3" name="圖片 2">
            <a:extLst>
              <a:ext uri="{FF2B5EF4-FFF2-40B4-BE49-F238E27FC236}">
                <a16:creationId xmlns:a16="http://schemas.microsoft.com/office/drawing/2014/main" id="{FA2AF7B3-8ADB-40D8-A812-26A0E587DE1B}"/>
              </a:ext>
            </a:extLst>
          </p:cNvPr>
          <p:cNvPicPr>
            <a:picLocks noChangeAspect="1"/>
          </p:cNvPicPr>
          <p:nvPr/>
        </p:nvPicPr>
        <p:blipFill>
          <a:blip r:embed="rId3"/>
          <a:stretch>
            <a:fillRect/>
          </a:stretch>
        </p:blipFill>
        <p:spPr>
          <a:xfrm>
            <a:off x="991907" y="3762432"/>
            <a:ext cx="4010585" cy="2810267"/>
          </a:xfrm>
          <a:prstGeom prst="rect">
            <a:avLst/>
          </a:prstGeom>
        </p:spPr>
      </p:pic>
    </p:spTree>
    <p:extLst>
      <p:ext uri="{BB962C8B-B14F-4D97-AF65-F5344CB8AC3E}">
        <p14:creationId xmlns:p14="http://schemas.microsoft.com/office/powerpoint/2010/main" val="11130281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117208" y="1232111"/>
            <a:ext cx="10604499" cy="400110"/>
          </a:xfrm>
          <a:prstGeom prst="rect">
            <a:avLst/>
          </a:prstGeom>
        </p:spPr>
        <p:txBody>
          <a:bodyPr wrap="square">
            <a:spAutoFit/>
          </a:bodyPr>
          <a:lstStyle/>
          <a:p>
            <a:r>
              <a:rPr lang="zh-TW" altLang="en-US" sz="2000" b="1" dirty="0">
                <a:latin typeface="Söhne"/>
              </a:rPr>
              <a:t>這種攻擊技術不能通過預防控制措施輕易地進行緩解，因為它是基於對系統功能的濫用。</a:t>
            </a:r>
          </a:p>
        </p:txBody>
      </p:sp>
      <p:pic>
        <p:nvPicPr>
          <p:cNvPr id="2" name="圖片 1">
            <a:extLst>
              <a:ext uri="{FF2B5EF4-FFF2-40B4-BE49-F238E27FC236}">
                <a16:creationId xmlns:a16="http://schemas.microsoft.com/office/drawing/2014/main" id="{DE266943-23E8-4DD0-8EF7-6EA6095ABE69}"/>
              </a:ext>
            </a:extLst>
          </p:cNvPr>
          <p:cNvPicPr>
            <a:picLocks noChangeAspect="1"/>
          </p:cNvPicPr>
          <p:nvPr/>
        </p:nvPicPr>
        <p:blipFill>
          <a:blip r:embed="rId2"/>
          <a:stretch>
            <a:fillRect/>
          </a:stretch>
        </p:blipFill>
        <p:spPr>
          <a:xfrm>
            <a:off x="1701799" y="174562"/>
            <a:ext cx="8983329" cy="895475"/>
          </a:xfrm>
          <a:prstGeom prst="rect">
            <a:avLst/>
          </a:prstGeom>
        </p:spPr>
      </p:pic>
      <p:pic>
        <p:nvPicPr>
          <p:cNvPr id="4" name="圖片 3">
            <a:extLst>
              <a:ext uri="{FF2B5EF4-FFF2-40B4-BE49-F238E27FC236}">
                <a16:creationId xmlns:a16="http://schemas.microsoft.com/office/drawing/2014/main" id="{71CCC6CC-801E-4AFF-B465-632DEEB3A615}"/>
              </a:ext>
            </a:extLst>
          </p:cNvPr>
          <p:cNvPicPr>
            <a:picLocks noChangeAspect="1"/>
          </p:cNvPicPr>
          <p:nvPr/>
        </p:nvPicPr>
        <p:blipFill>
          <a:blip r:embed="rId3"/>
          <a:stretch>
            <a:fillRect/>
          </a:stretch>
        </p:blipFill>
        <p:spPr>
          <a:xfrm>
            <a:off x="706673" y="1632221"/>
            <a:ext cx="11196971" cy="5063705"/>
          </a:xfrm>
          <a:prstGeom prst="rect">
            <a:avLst/>
          </a:prstGeom>
        </p:spPr>
      </p:pic>
    </p:spTree>
    <p:extLst>
      <p:ext uri="{BB962C8B-B14F-4D97-AF65-F5344CB8AC3E}">
        <p14:creationId xmlns:p14="http://schemas.microsoft.com/office/powerpoint/2010/main" val="40307523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002908" y="151179"/>
            <a:ext cx="11316092" cy="6555641"/>
          </a:xfrm>
          <a:prstGeom prst="rect">
            <a:avLst/>
          </a:prstGeom>
        </p:spPr>
        <p:txBody>
          <a:bodyPr wrap="square">
            <a:spAutoFit/>
          </a:bodyPr>
          <a:lstStyle/>
          <a:p>
            <a:r>
              <a:rPr lang="en-US" altLang="zh-TW" sz="2000" b="1" dirty="0">
                <a:latin typeface="Söhne"/>
              </a:rPr>
              <a:t>DS0017 </a:t>
            </a:r>
            <a:r>
              <a:rPr lang="zh-TW" altLang="en-US" sz="2000" b="1" dirty="0">
                <a:latin typeface="Söhne"/>
              </a:rPr>
              <a:t>命令 命令執行</a:t>
            </a:r>
          </a:p>
          <a:p>
            <a:r>
              <a:rPr lang="zh-TW" altLang="en-US" sz="2000" b="1" dirty="0">
                <a:latin typeface="Söhne"/>
              </a:rPr>
              <a:t>監控執行的命令和參數，這些命令和參數可能在收集過程後透過自動處理將數據外泄。</a:t>
            </a:r>
          </a:p>
          <a:p>
            <a:endParaRPr lang="zh-TW" altLang="en-US" sz="2000" b="1" dirty="0">
              <a:latin typeface="Söhne"/>
            </a:endParaRPr>
          </a:p>
          <a:p>
            <a:r>
              <a:rPr lang="en-US" altLang="zh-TW" sz="2000" b="1" dirty="0">
                <a:latin typeface="Söhne"/>
              </a:rPr>
              <a:t>DS0022 </a:t>
            </a:r>
            <a:r>
              <a:rPr lang="zh-TW" altLang="en-US" sz="2000" b="1" dirty="0">
                <a:latin typeface="Söhne"/>
              </a:rPr>
              <a:t>文件 文件訪問</a:t>
            </a:r>
          </a:p>
          <a:p>
            <a:r>
              <a:rPr lang="zh-TW" altLang="en-US" sz="2000" b="1" dirty="0">
                <a:latin typeface="Söhne"/>
              </a:rPr>
              <a:t>監控對文件的異常訪問行為，特別是那些在收集過程後透過自動處理訪問敏感文件的行為。</a:t>
            </a:r>
          </a:p>
          <a:p>
            <a:endParaRPr lang="zh-TW" altLang="en-US" sz="2000" b="1" dirty="0">
              <a:latin typeface="Söhne"/>
            </a:endParaRPr>
          </a:p>
          <a:p>
            <a:r>
              <a:rPr lang="en-US" altLang="zh-TW" sz="2000" b="1" dirty="0">
                <a:latin typeface="Söhne"/>
              </a:rPr>
              <a:t>DS0029 </a:t>
            </a:r>
            <a:r>
              <a:rPr lang="zh-TW" altLang="en-US" sz="2000" b="1" dirty="0">
                <a:latin typeface="Söhne"/>
              </a:rPr>
              <a:t>網絡流量 網絡連接創建</a:t>
            </a:r>
          </a:p>
          <a:p>
            <a:r>
              <a:rPr lang="zh-TW" altLang="en-US" sz="2000" b="1" dirty="0">
                <a:latin typeface="Söhne"/>
              </a:rPr>
              <a:t>監控與執行收集活動的進程相關的新建立的網絡連接，特別是那些涉及異常</a:t>
            </a:r>
            <a:r>
              <a:rPr lang="en-US" altLang="zh-TW" sz="2000" b="1" dirty="0">
                <a:latin typeface="Söhne"/>
              </a:rPr>
              <a:t>/</a:t>
            </a:r>
            <a:r>
              <a:rPr lang="zh-TW" altLang="en-US" sz="2000" b="1" dirty="0">
                <a:latin typeface="Söhne"/>
              </a:rPr>
              <a:t>不受信任主機的連接。</a:t>
            </a:r>
          </a:p>
          <a:p>
            <a:endParaRPr lang="zh-TW" altLang="en-US" sz="2000" b="1" dirty="0">
              <a:latin typeface="Söhne"/>
            </a:endParaRPr>
          </a:p>
          <a:p>
            <a:r>
              <a:rPr lang="zh-TW" altLang="en-US" sz="2000" b="1" dirty="0">
                <a:latin typeface="Söhne"/>
              </a:rPr>
              <a:t>網絡流量內容</a:t>
            </a:r>
          </a:p>
          <a:p>
            <a:r>
              <a:rPr lang="zh-TW" altLang="en-US" sz="2000" b="1" dirty="0">
                <a:latin typeface="Söhne"/>
              </a:rPr>
              <a:t>監控網絡流量內容，尋找數據外泄的證據。考慮與進程監控和與收集及外泄相關的命令行進行關聯。</a:t>
            </a:r>
          </a:p>
          <a:p>
            <a:endParaRPr lang="zh-TW" altLang="en-US" sz="2000" b="1" dirty="0">
              <a:latin typeface="Söhne"/>
            </a:endParaRPr>
          </a:p>
          <a:p>
            <a:r>
              <a:rPr lang="zh-TW" altLang="en-US" sz="2000" b="1" dirty="0">
                <a:latin typeface="Söhne"/>
              </a:rPr>
              <a:t>網絡流量流向</a:t>
            </a:r>
          </a:p>
          <a:p>
            <a:r>
              <a:rPr lang="zh-TW" altLang="en-US" sz="2000" b="1" dirty="0">
                <a:latin typeface="Söhne"/>
              </a:rPr>
              <a:t>監控和分析與不符合預期協議標準和流量流向的協議相關的網絡流量。考慮分析由不受信任主機、意外硬件設備或其他非常見數據流向發出或接收的新建連接。</a:t>
            </a:r>
          </a:p>
          <a:p>
            <a:endParaRPr lang="zh-TW" altLang="en-US" sz="2000" b="1" dirty="0">
              <a:latin typeface="Söhne"/>
            </a:endParaRPr>
          </a:p>
          <a:p>
            <a:r>
              <a:rPr lang="en-US" altLang="zh-TW" sz="2000" b="1" dirty="0">
                <a:latin typeface="Söhne"/>
              </a:rPr>
              <a:t>DS0012 </a:t>
            </a:r>
            <a:r>
              <a:rPr lang="zh-TW" altLang="en-US" sz="2000" b="1" dirty="0">
                <a:latin typeface="Söhne"/>
              </a:rPr>
              <a:t>腳本 腳本執行</a:t>
            </a:r>
          </a:p>
          <a:p>
            <a:r>
              <a:rPr lang="zh-TW" altLang="en-US" sz="2000" b="1" dirty="0">
                <a:latin typeface="Söhne"/>
              </a:rPr>
              <a:t>監控任何嘗試啟用系統上腳本執行的行為是否為可疑。</a:t>
            </a:r>
            <a:endParaRPr lang="en-US" altLang="zh-TW" sz="2000" b="1" dirty="0">
              <a:latin typeface="Söhne"/>
            </a:endParaRPr>
          </a:p>
          <a:p>
            <a:endParaRPr lang="en-US" altLang="zh-TW" sz="2000" b="1" dirty="0">
              <a:latin typeface="Söhne"/>
            </a:endParaRPr>
          </a:p>
          <a:p>
            <a:r>
              <a:rPr lang="zh-TW" altLang="en-US" sz="2000" b="1" dirty="0">
                <a:latin typeface="Söhne"/>
              </a:rPr>
              <a:t>如果系統上通常不使用腳本，但被啟用，則在修補或其他管理員功能之外運行的腳本被視為可疑。可能的話，應從文件系統中捕獲腳本，以確定它們的行為和意圖。</a:t>
            </a:r>
          </a:p>
        </p:txBody>
      </p:sp>
    </p:spTree>
    <p:extLst>
      <p:ext uri="{BB962C8B-B14F-4D97-AF65-F5344CB8AC3E}">
        <p14:creationId xmlns:p14="http://schemas.microsoft.com/office/powerpoint/2010/main" val="162239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821927" y="1147495"/>
            <a:ext cx="11039874" cy="347787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攻擊手可能利用流量鏡像功能自動化地透過被侵害的基礎設施進行數據外泄。</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流量鏡像是某些設備的原生特性，通常用於網絡分析。</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攻擊手可能濫用流量鏡像功能，將網絡流量鏡像或重定向經過他們控制的其他基礎設施。通過</a:t>
            </a:r>
            <a:r>
              <a:rPr lang="en-US" altLang="zh-TW" sz="2000" dirty="0" err="1">
                <a:latin typeface="標楷體" panose="03000509000000000000" pitchFamily="65" charset="-120"/>
                <a:ea typeface="標楷體" panose="03000509000000000000" pitchFamily="65" charset="-120"/>
              </a:rPr>
              <a:t>ROMMONkit</a:t>
            </a:r>
            <a:r>
              <a:rPr lang="zh-TW" altLang="en-US" sz="2000" dirty="0">
                <a:latin typeface="標楷體" panose="03000509000000000000" pitchFamily="65" charset="-120"/>
                <a:ea typeface="標楷體" panose="03000509000000000000" pitchFamily="65" charset="-120"/>
              </a:rPr>
              <a:t>或修補系統映像，對網絡設備進行惡意修改以啟用流量重定向可能是可行的。</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許多基於雲的環境也支持流量鏡像。</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攻擊手可能會結合使用流量複製和網絡側聽、輸入捕獲或中間人攻擊，具體取決於敵手的目標和目的。</a:t>
            </a:r>
          </a:p>
        </p:txBody>
      </p:sp>
      <p:sp>
        <p:nvSpPr>
          <p:cNvPr id="8" name="矩形 7"/>
          <p:cNvSpPr/>
          <p:nvPr/>
        </p:nvSpPr>
        <p:spPr>
          <a:xfrm>
            <a:off x="1519532" y="615353"/>
            <a:ext cx="9745368" cy="523220"/>
          </a:xfrm>
          <a:prstGeom prst="rect">
            <a:avLst/>
          </a:prstGeom>
        </p:spPr>
        <p:txBody>
          <a:bodyPr wrap="square">
            <a:spAutoFit/>
          </a:bodyPr>
          <a:lstStyle/>
          <a:p>
            <a:pPr fontAlgn="t"/>
            <a:r>
              <a:rPr lang="en-US" altLang="zh-TW" sz="2800" dirty="0">
                <a:latin typeface="標楷體" panose="03000509000000000000" pitchFamily="65" charset="-120"/>
                <a:ea typeface="標楷體" panose="03000509000000000000" pitchFamily="65" charset="-120"/>
              </a:rPr>
              <a:t>Automated Exfiltration :</a:t>
            </a:r>
            <a:r>
              <a:rPr lang="zh-TW" altLang="en-US" sz="2800" dirty="0"/>
              <a:t>流量重複</a:t>
            </a:r>
            <a:r>
              <a:rPr lang="en-US" altLang="zh-TW" sz="2800" dirty="0"/>
              <a:t>(T1020.001)</a:t>
            </a:r>
            <a:endParaRPr lang="en-US" altLang="zh-TW" sz="3200" dirty="0"/>
          </a:p>
        </p:txBody>
      </p:sp>
      <p:sp>
        <p:nvSpPr>
          <p:cNvPr id="2" name="矩形 1">
            <a:extLst>
              <a:ext uri="{FF2B5EF4-FFF2-40B4-BE49-F238E27FC236}">
                <a16:creationId xmlns:a16="http://schemas.microsoft.com/office/drawing/2014/main" id="{5916BF41-6867-4DC0-9984-C84D850BD1F6}"/>
              </a:ext>
            </a:extLst>
          </p:cNvPr>
          <p:cNvSpPr/>
          <p:nvPr/>
        </p:nvSpPr>
        <p:spPr>
          <a:xfrm>
            <a:off x="7302500" y="4603139"/>
            <a:ext cx="4216400" cy="1938992"/>
          </a:xfrm>
          <a:prstGeom prst="rect">
            <a:avLst/>
          </a:prstGeom>
        </p:spPr>
        <p:txBody>
          <a:bodyPr wrap="square">
            <a:spAutoFit/>
          </a:bodyPr>
          <a:lstStyle/>
          <a:p>
            <a:r>
              <a:rPr lang="en-US" altLang="zh-TW" sz="2400" b="1" dirty="0"/>
              <a:t>ID: T1020.001</a:t>
            </a:r>
          </a:p>
          <a:p>
            <a:r>
              <a:rPr lang="zh-TW" altLang="en-US" sz="2400" b="1" dirty="0"/>
              <a:t>子技術於： </a:t>
            </a:r>
            <a:r>
              <a:rPr lang="en-US" altLang="zh-TW" sz="2400" b="1" dirty="0"/>
              <a:t>T1020</a:t>
            </a:r>
          </a:p>
          <a:p>
            <a:r>
              <a:rPr lang="zh-TW" altLang="en-US" sz="2400" b="1" dirty="0"/>
              <a:t>戰術：數據外泄</a:t>
            </a:r>
          </a:p>
          <a:p>
            <a:r>
              <a:rPr lang="zh-TW" altLang="en-US" sz="2400" b="1" dirty="0"/>
              <a:t>平台：</a:t>
            </a:r>
            <a:r>
              <a:rPr lang="en-US" altLang="zh-TW" sz="2400" b="1" dirty="0"/>
              <a:t>IaaS</a:t>
            </a:r>
            <a:r>
              <a:rPr lang="zh-TW" altLang="en-US" sz="2400" b="1" dirty="0"/>
              <a:t>（基礎設施即服務），網絡</a:t>
            </a:r>
          </a:p>
        </p:txBody>
      </p:sp>
      <p:pic>
        <p:nvPicPr>
          <p:cNvPr id="3" name="圖片 2">
            <a:extLst>
              <a:ext uri="{FF2B5EF4-FFF2-40B4-BE49-F238E27FC236}">
                <a16:creationId xmlns:a16="http://schemas.microsoft.com/office/drawing/2014/main" id="{C25E9C51-7B82-470C-B33D-C0E3E2B7C9AC}"/>
              </a:ext>
            </a:extLst>
          </p:cNvPr>
          <p:cNvPicPr>
            <a:picLocks noChangeAspect="1"/>
          </p:cNvPicPr>
          <p:nvPr/>
        </p:nvPicPr>
        <p:blipFill>
          <a:blip r:embed="rId2"/>
          <a:stretch>
            <a:fillRect/>
          </a:stretch>
        </p:blipFill>
        <p:spPr>
          <a:xfrm>
            <a:off x="3144560" y="4323996"/>
            <a:ext cx="3972479" cy="2534004"/>
          </a:xfrm>
          <a:prstGeom prst="rect">
            <a:avLst/>
          </a:prstGeom>
        </p:spPr>
      </p:pic>
    </p:spTree>
    <p:extLst>
      <p:ext uri="{BB962C8B-B14F-4D97-AF65-F5344CB8AC3E}">
        <p14:creationId xmlns:p14="http://schemas.microsoft.com/office/powerpoint/2010/main" val="1255287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739509" y="3815061"/>
            <a:ext cx="8433192" cy="1631216"/>
          </a:xfrm>
          <a:prstGeom prst="rect">
            <a:avLst/>
          </a:prstGeom>
        </p:spPr>
        <p:txBody>
          <a:bodyPr wrap="square">
            <a:spAutoFit/>
          </a:bodyPr>
          <a:lstStyle/>
          <a:p>
            <a:r>
              <a:rPr lang="en-US" altLang="zh-TW" sz="2000" b="1" dirty="0">
                <a:latin typeface="Söhne"/>
              </a:rPr>
              <a:t>M1041 </a:t>
            </a:r>
            <a:r>
              <a:rPr lang="zh-TW" altLang="en-US" sz="2000" b="1" dirty="0">
                <a:latin typeface="Söhne"/>
              </a:rPr>
              <a:t>加密敏感信息</a:t>
            </a:r>
          </a:p>
          <a:p>
            <a:r>
              <a:rPr lang="zh-TW" altLang="en-US" sz="2000" b="1" dirty="0">
                <a:latin typeface="Söhne"/>
              </a:rPr>
              <a:t>確保所有有線和</a:t>
            </a:r>
            <a:r>
              <a:rPr lang="en-US" altLang="zh-TW" sz="2000" b="1" dirty="0">
                <a:latin typeface="Söhne"/>
              </a:rPr>
              <a:t>/</a:t>
            </a:r>
            <a:r>
              <a:rPr lang="zh-TW" altLang="en-US" sz="2000" b="1" dirty="0">
                <a:latin typeface="Söhne"/>
              </a:rPr>
              <a:t>或無線流量得到適當加密。使用認證協議的最佳實踐。</a:t>
            </a:r>
          </a:p>
          <a:p>
            <a:endParaRPr lang="zh-TW" altLang="en-US" sz="2000" b="1" dirty="0">
              <a:latin typeface="Söhne"/>
            </a:endParaRPr>
          </a:p>
          <a:p>
            <a:r>
              <a:rPr lang="en-US" altLang="zh-TW" sz="2000" b="1" dirty="0">
                <a:latin typeface="Söhne"/>
              </a:rPr>
              <a:t>M1018 </a:t>
            </a:r>
            <a:r>
              <a:rPr lang="zh-TW" altLang="en-US" sz="2000" b="1" dirty="0">
                <a:latin typeface="Söhne"/>
              </a:rPr>
              <a:t>用戶帳戶管理</a:t>
            </a:r>
          </a:p>
          <a:p>
            <a:r>
              <a:rPr lang="zh-TW" altLang="en-US" sz="2000" b="1" dirty="0">
                <a:latin typeface="Söhne"/>
              </a:rPr>
              <a:t>在雲環境中，確保用戶未獲授權創建或修改流量鏡像，除非明確需要。</a:t>
            </a:r>
          </a:p>
        </p:txBody>
      </p:sp>
      <p:pic>
        <p:nvPicPr>
          <p:cNvPr id="3" name="圖片 2">
            <a:extLst>
              <a:ext uri="{FF2B5EF4-FFF2-40B4-BE49-F238E27FC236}">
                <a16:creationId xmlns:a16="http://schemas.microsoft.com/office/drawing/2014/main" id="{40DF1391-1BA6-4A63-8857-C031FD1A1443}"/>
              </a:ext>
            </a:extLst>
          </p:cNvPr>
          <p:cNvPicPr>
            <a:picLocks noChangeAspect="1"/>
          </p:cNvPicPr>
          <p:nvPr/>
        </p:nvPicPr>
        <p:blipFill>
          <a:blip r:embed="rId2"/>
          <a:stretch>
            <a:fillRect/>
          </a:stretch>
        </p:blipFill>
        <p:spPr>
          <a:xfrm>
            <a:off x="469900" y="970956"/>
            <a:ext cx="11557000" cy="2252927"/>
          </a:xfrm>
          <a:prstGeom prst="rect">
            <a:avLst/>
          </a:prstGeom>
        </p:spPr>
      </p:pic>
    </p:spTree>
    <p:extLst>
      <p:ext uri="{BB962C8B-B14F-4D97-AF65-F5344CB8AC3E}">
        <p14:creationId xmlns:p14="http://schemas.microsoft.com/office/powerpoint/2010/main" val="1886749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59949" y="1327627"/>
            <a:ext cx="11770176" cy="1553596"/>
          </a:xfrm>
          <a:prstGeom prst="rect">
            <a:avLst/>
          </a:prstGeom>
        </p:spPr>
      </p:pic>
      <p:sp>
        <p:nvSpPr>
          <p:cNvPr id="4" name="矩形 3"/>
          <p:cNvSpPr/>
          <p:nvPr/>
        </p:nvSpPr>
        <p:spPr>
          <a:xfrm>
            <a:off x="960407" y="3268979"/>
            <a:ext cx="10806023" cy="2246769"/>
          </a:xfrm>
          <a:prstGeom prst="rect">
            <a:avLst/>
          </a:prstGeom>
        </p:spPr>
        <p:txBody>
          <a:bodyPr wrap="square">
            <a:spAutoFit/>
          </a:bodyPr>
          <a:lstStyle/>
          <a:p>
            <a:r>
              <a:rPr lang="en-US" altLang="zh-TW" sz="2800" b="1" dirty="0">
                <a:latin typeface="Söhne"/>
              </a:rPr>
              <a:t>ID</a:t>
            </a:r>
            <a:r>
              <a:rPr lang="en-US" altLang="zh-TW" sz="2800" dirty="0">
                <a:latin typeface="Söhne"/>
              </a:rPr>
              <a:t>: M1056</a:t>
            </a:r>
          </a:p>
          <a:p>
            <a:r>
              <a:rPr lang="en-US" altLang="zh-TW" sz="2800" b="1" dirty="0">
                <a:latin typeface="Söhne"/>
              </a:rPr>
              <a:t>Mitigation</a:t>
            </a:r>
            <a:r>
              <a:rPr lang="en-US" altLang="zh-TW" sz="2800" dirty="0">
                <a:latin typeface="Söhne"/>
              </a:rPr>
              <a:t>: Pre-compromise</a:t>
            </a:r>
            <a:r>
              <a:rPr lang="zh-TW" altLang="en-US" sz="2800" dirty="0">
                <a:latin typeface="Söhne"/>
              </a:rPr>
              <a:t>（事前防範）</a:t>
            </a:r>
            <a:endParaRPr lang="en-US" altLang="zh-TW" sz="2800" dirty="0">
              <a:latin typeface="Söhne"/>
            </a:endParaRPr>
          </a:p>
          <a:p>
            <a:r>
              <a:rPr lang="en-US" altLang="zh-TW" sz="2800" b="1" dirty="0"/>
              <a:t>Description</a:t>
            </a:r>
            <a:r>
              <a:rPr lang="en-US" altLang="zh-TW" sz="2800" dirty="0"/>
              <a:t>:</a:t>
            </a:r>
            <a:r>
              <a:rPr lang="zh-TW" altLang="en-US" sz="2800" dirty="0"/>
              <a:t>這種技巧無法輕松通過預防性控制來緩解，因為它基於在企業防禦和控制範圍之外執行的行為。努力應該集中在減少對外部方的可用數據量和敏感性。</a:t>
            </a:r>
            <a:endParaRPr lang="zh-TW" altLang="en-US" sz="2800" b="0" i="0" dirty="0">
              <a:effectLst/>
              <a:latin typeface="Söhne"/>
            </a:endParaRPr>
          </a:p>
        </p:txBody>
      </p:sp>
    </p:spTree>
    <p:extLst>
      <p:ext uri="{BB962C8B-B14F-4D97-AF65-F5344CB8AC3E}">
        <p14:creationId xmlns:p14="http://schemas.microsoft.com/office/powerpoint/2010/main" val="3062495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346004" y="3204072"/>
            <a:ext cx="9779392" cy="3477875"/>
          </a:xfrm>
          <a:prstGeom prst="rect">
            <a:avLst/>
          </a:prstGeom>
        </p:spPr>
        <p:txBody>
          <a:bodyPr wrap="square">
            <a:spAutoFit/>
          </a:bodyPr>
          <a:lstStyle/>
          <a:p>
            <a:r>
              <a:rPr lang="en-US" altLang="zh-TW" sz="2000" b="1" dirty="0">
                <a:latin typeface="Söhne"/>
              </a:rPr>
              <a:t>DS0029 </a:t>
            </a:r>
            <a:r>
              <a:rPr lang="zh-TW" altLang="en-US" sz="2000" b="1" dirty="0">
                <a:latin typeface="Söhne"/>
              </a:rPr>
              <a:t>網絡流量 </a:t>
            </a:r>
            <a:endParaRPr lang="en-US" altLang="zh-TW" sz="2000" b="1" dirty="0">
              <a:latin typeface="Söhne"/>
            </a:endParaRPr>
          </a:p>
          <a:p>
            <a:endParaRPr lang="en-US" altLang="zh-TW" sz="2000" b="1" dirty="0">
              <a:latin typeface="Söhne"/>
            </a:endParaRPr>
          </a:p>
          <a:p>
            <a:r>
              <a:rPr lang="zh-TW" altLang="en-US" sz="2000" b="1" dirty="0">
                <a:latin typeface="Söhne"/>
              </a:rPr>
              <a:t>網絡連接建立</a:t>
            </a:r>
            <a:r>
              <a:rPr lang="en-US" altLang="zh-TW" sz="2000" b="1" dirty="0">
                <a:latin typeface="Söhne"/>
              </a:rPr>
              <a:t>:</a:t>
            </a:r>
            <a:endParaRPr lang="zh-TW" altLang="en-US" sz="2000" b="1" dirty="0">
              <a:latin typeface="Söhne"/>
            </a:endParaRPr>
          </a:p>
          <a:p>
            <a:r>
              <a:rPr lang="zh-TW" altLang="en-US" sz="2000" b="1" dirty="0">
                <a:latin typeface="Söhne"/>
              </a:rPr>
              <a:t>監控由異常或不受信任的主機發送或接收的新建網絡連接。</a:t>
            </a:r>
          </a:p>
          <a:p>
            <a:endParaRPr lang="zh-TW" altLang="en-US" sz="2000" b="1" dirty="0">
              <a:latin typeface="Söhne"/>
            </a:endParaRPr>
          </a:p>
          <a:p>
            <a:r>
              <a:rPr lang="zh-TW" altLang="en-US" sz="2000" b="1" dirty="0">
                <a:latin typeface="Söhne"/>
              </a:rPr>
              <a:t>網絡流量流向</a:t>
            </a:r>
            <a:r>
              <a:rPr lang="en-US" altLang="zh-TW" sz="2000" b="1" dirty="0">
                <a:latin typeface="Söhne"/>
              </a:rPr>
              <a:t>:</a:t>
            </a:r>
            <a:endParaRPr lang="zh-TW" altLang="en-US" sz="2000" b="1" dirty="0">
              <a:latin typeface="Söhne"/>
            </a:endParaRPr>
          </a:p>
          <a:p>
            <a:endParaRPr lang="en-US" altLang="zh-TW" sz="2000" b="1" dirty="0">
              <a:latin typeface="Söhne"/>
            </a:endParaRPr>
          </a:p>
          <a:p>
            <a:r>
              <a:rPr lang="zh-TW" altLang="en-US" sz="2000" b="1" dirty="0">
                <a:latin typeface="Söhne"/>
              </a:rPr>
              <a:t>監控和分析與不符合預期協議標準和流量流向的網絡流量。</a:t>
            </a:r>
            <a:endParaRPr lang="en-US" altLang="zh-TW" sz="2000" b="1" dirty="0">
              <a:latin typeface="Söhne"/>
            </a:endParaRPr>
          </a:p>
          <a:p>
            <a:endParaRPr lang="en-US" altLang="zh-TW" sz="2000" b="1" dirty="0">
              <a:latin typeface="Söhne"/>
            </a:endParaRPr>
          </a:p>
          <a:p>
            <a:r>
              <a:rPr lang="zh-TW" altLang="en-US" sz="2000" b="1" dirty="0">
                <a:latin typeface="Söhne"/>
              </a:rPr>
              <a:t>考慮分析由不受信任的主機、非預期的硬件設備或其他不常見的數據流發送或接收的新建網絡連接。</a:t>
            </a:r>
          </a:p>
        </p:txBody>
      </p:sp>
      <p:pic>
        <p:nvPicPr>
          <p:cNvPr id="5" name="圖片 4">
            <a:extLst>
              <a:ext uri="{FF2B5EF4-FFF2-40B4-BE49-F238E27FC236}">
                <a16:creationId xmlns:a16="http://schemas.microsoft.com/office/drawing/2014/main" id="{E7A41FCC-8E4F-4FA2-B44E-D4D70C532D16}"/>
              </a:ext>
            </a:extLst>
          </p:cNvPr>
          <p:cNvPicPr>
            <a:picLocks noChangeAspect="1"/>
          </p:cNvPicPr>
          <p:nvPr/>
        </p:nvPicPr>
        <p:blipFill>
          <a:blip r:embed="rId2"/>
          <a:stretch>
            <a:fillRect/>
          </a:stretch>
        </p:blipFill>
        <p:spPr>
          <a:xfrm>
            <a:off x="317500" y="483829"/>
            <a:ext cx="11557000" cy="2689258"/>
          </a:xfrm>
          <a:prstGeom prst="rect">
            <a:avLst/>
          </a:prstGeom>
        </p:spPr>
      </p:pic>
    </p:spTree>
    <p:extLst>
      <p:ext uri="{BB962C8B-B14F-4D97-AF65-F5344CB8AC3E}">
        <p14:creationId xmlns:p14="http://schemas.microsoft.com/office/powerpoint/2010/main" val="40919026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619472" y="0"/>
            <a:ext cx="12416590" cy="6532558"/>
          </a:xfrm>
          <a:prstGeom prst="rect">
            <a:avLst/>
          </a:prstGeom>
          <a:noFill/>
        </p:spPr>
        <p:txBody>
          <a:bodyPr wrap="square" rtlCol="0">
            <a:spAutoFit/>
          </a:bodyPr>
          <a:lstStyle/>
          <a:p>
            <a:pPr>
              <a:lnSpc>
                <a:spcPct val="150000"/>
              </a:lnSpc>
            </a:pPr>
            <a:r>
              <a:rPr lang="zh-TW" altLang="en-US" sz="3600" b="1" dirty="0">
                <a:latin typeface="標楷體" panose="03000509000000000000" pitchFamily="65" charset="-120"/>
                <a:ea typeface="標楷體" panose="03000509000000000000" pitchFamily="65" charset="-120"/>
              </a:rPr>
              <a:t>衝擊</a:t>
            </a:r>
            <a:r>
              <a:rPr lang="en-US" altLang="zh-TW" sz="3600" b="1" dirty="0">
                <a:latin typeface="標楷體" panose="03000509000000000000" pitchFamily="65" charset="-120"/>
                <a:ea typeface="標楷體" panose="03000509000000000000" pitchFamily="65" charset="-120"/>
              </a:rPr>
              <a:t>Impact</a:t>
            </a:r>
            <a:r>
              <a:rPr lang="zh-TW" altLang="en-US" sz="3600" b="1" dirty="0">
                <a:latin typeface="標楷體" panose="03000509000000000000" pitchFamily="65" charset="-120"/>
                <a:ea typeface="標楷體" panose="03000509000000000000" pitchFamily="65" charset="-120"/>
              </a:rPr>
              <a:t>戰術的</a:t>
            </a:r>
            <a:r>
              <a:rPr lang="en-US" altLang="zh-TW" sz="3600" b="1" dirty="0">
                <a:latin typeface="標楷體" panose="03000509000000000000" pitchFamily="65" charset="-120"/>
                <a:ea typeface="標楷體" panose="03000509000000000000" pitchFamily="65" charset="-120"/>
              </a:rPr>
              <a:t>14</a:t>
            </a:r>
            <a:r>
              <a:rPr lang="zh-TW" altLang="en-US" sz="3600" b="1" dirty="0">
                <a:latin typeface="標楷體" panose="03000509000000000000" pitchFamily="65" charset="-120"/>
                <a:ea typeface="標楷體" panose="03000509000000000000" pitchFamily="65" charset="-120"/>
              </a:rPr>
              <a:t>大類型技術</a:t>
            </a:r>
            <a:endParaRPr lang="en-US" altLang="zh-TW" sz="36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Account Access Removal </a:t>
            </a:r>
            <a:r>
              <a:rPr lang="zh-TW" altLang="en-US" sz="2700" dirty="0">
                <a:latin typeface="標楷體" panose="03000509000000000000" pitchFamily="65" charset="-120"/>
                <a:ea typeface="標楷體" panose="03000509000000000000" pitchFamily="65" charset="-120"/>
              </a:rPr>
              <a:t>帳戶訪問移除</a:t>
            </a: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Data Destruction </a:t>
            </a:r>
            <a:r>
              <a:rPr lang="zh-TW" altLang="en-US" sz="2700" dirty="0">
                <a:latin typeface="標楷體" panose="03000509000000000000" pitchFamily="65" charset="-120"/>
                <a:ea typeface="標楷體" panose="03000509000000000000" pitchFamily="65" charset="-120"/>
              </a:rPr>
              <a:t>數據銷毀</a:t>
            </a: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Data Encrypted for Impact </a:t>
            </a:r>
            <a:r>
              <a:rPr lang="zh-TW" altLang="en-US" sz="2700" dirty="0">
                <a:latin typeface="標楷體" panose="03000509000000000000" pitchFamily="65" charset="-120"/>
                <a:ea typeface="標楷體" panose="03000509000000000000" pitchFamily="65" charset="-120"/>
              </a:rPr>
              <a:t>用於影響的數據加密</a:t>
            </a: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Data Manipulation (3) </a:t>
            </a:r>
            <a:r>
              <a:rPr lang="zh-TW" altLang="en-US" sz="2700" dirty="0">
                <a:latin typeface="標楷體" panose="03000509000000000000" pitchFamily="65" charset="-120"/>
                <a:ea typeface="標楷體" panose="03000509000000000000" pitchFamily="65" charset="-120"/>
              </a:rPr>
              <a:t>數據操縱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Defacement (2) </a:t>
            </a:r>
            <a:r>
              <a:rPr lang="zh-TW" altLang="en-US" sz="2700" dirty="0">
                <a:latin typeface="標楷體" panose="03000509000000000000" pitchFamily="65" charset="-120"/>
                <a:ea typeface="標楷體" panose="03000509000000000000" pitchFamily="65" charset="-120"/>
              </a:rPr>
              <a:t>網站塗改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Disk Wipe (2) </a:t>
            </a:r>
            <a:r>
              <a:rPr lang="zh-TW" altLang="en-US" sz="2700" dirty="0">
                <a:latin typeface="標楷體" panose="03000509000000000000" pitchFamily="65" charset="-120"/>
                <a:ea typeface="標楷體" panose="03000509000000000000" pitchFamily="65" charset="-120"/>
              </a:rPr>
              <a:t>磁盤抹除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Endpoint Denial of Service (4) </a:t>
            </a:r>
            <a:r>
              <a:rPr lang="zh-TW" altLang="en-US" sz="2700" dirty="0">
                <a:latin typeface="標楷體" panose="03000509000000000000" pitchFamily="65" charset="-120"/>
                <a:ea typeface="標楷體" panose="03000509000000000000" pitchFamily="65" charset="-120"/>
              </a:rPr>
              <a:t>端點阻斷服務</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Financial Theft </a:t>
            </a:r>
            <a:r>
              <a:rPr lang="zh-TW" altLang="en-US" sz="2700" dirty="0">
                <a:latin typeface="標楷體" panose="03000509000000000000" pitchFamily="65" charset="-120"/>
                <a:ea typeface="標楷體" panose="03000509000000000000" pitchFamily="65" charset="-120"/>
              </a:rPr>
              <a:t>財務竊取</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700" dirty="0">
                <a:latin typeface="標楷體" panose="03000509000000000000" pitchFamily="65" charset="-120"/>
                <a:ea typeface="標楷體" panose="03000509000000000000" pitchFamily="65" charset="-120"/>
              </a:rPr>
              <a:t>Firmware Corruption </a:t>
            </a:r>
            <a:r>
              <a:rPr lang="zh-TW" altLang="en-US" sz="2700" dirty="0">
                <a:latin typeface="標楷體" panose="03000509000000000000" pitchFamily="65" charset="-120"/>
                <a:ea typeface="標楷體" panose="03000509000000000000" pitchFamily="65" charset="-120"/>
              </a:rPr>
              <a:t>固件損壞</a:t>
            </a:r>
          </a:p>
        </p:txBody>
      </p:sp>
    </p:spTree>
    <p:extLst>
      <p:ext uri="{BB962C8B-B14F-4D97-AF65-F5344CB8AC3E}">
        <p14:creationId xmlns:p14="http://schemas.microsoft.com/office/powerpoint/2010/main" val="31705876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1365841" y="1216025"/>
            <a:ext cx="8336959" cy="4039567"/>
          </a:xfrm>
          <a:prstGeom prst="rect">
            <a:avLst/>
          </a:prstGeom>
          <a:noFill/>
        </p:spPr>
        <p:txBody>
          <a:bodyPr wrap="square" rtlCol="0">
            <a:spAutoFit/>
          </a:bodyPr>
          <a:lstStyle/>
          <a:p>
            <a:pPr>
              <a:lnSpc>
                <a:spcPct val="150000"/>
              </a:lnSpc>
            </a:pPr>
            <a:r>
              <a:rPr lang="zh-TW" altLang="en-US" sz="3600" b="1" dirty="0">
                <a:latin typeface="標楷體" panose="03000509000000000000" pitchFamily="65" charset="-120"/>
                <a:ea typeface="標楷體" panose="03000509000000000000" pitchFamily="65" charset="-120"/>
              </a:rPr>
              <a:t>衝擊</a:t>
            </a:r>
            <a:r>
              <a:rPr lang="en-US" altLang="zh-TW" sz="3600" b="1" dirty="0">
                <a:latin typeface="標楷體" panose="03000509000000000000" pitchFamily="65" charset="-120"/>
                <a:ea typeface="標楷體" panose="03000509000000000000" pitchFamily="65" charset="-120"/>
              </a:rPr>
              <a:t>Impact</a:t>
            </a:r>
            <a:r>
              <a:rPr lang="zh-TW" altLang="en-US" sz="3600" b="1" dirty="0">
                <a:latin typeface="標楷體" panose="03000509000000000000" pitchFamily="65" charset="-120"/>
                <a:ea typeface="標楷體" panose="03000509000000000000" pitchFamily="65" charset="-120"/>
              </a:rPr>
              <a:t>戰術的</a:t>
            </a:r>
            <a:r>
              <a:rPr lang="en-US" altLang="zh-TW" sz="3600" b="1" dirty="0">
                <a:latin typeface="標楷體" panose="03000509000000000000" pitchFamily="65" charset="-120"/>
                <a:ea typeface="標楷體" panose="03000509000000000000" pitchFamily="65" charset="-120"/>
              </a:rPr>
              <a:t>14</a:t>
            </a:r>
            <a:r>
              <a:rPr lang="zh-TW" altLang="en-US" sz="3600" b="1" dirty="0">
                <a:latin typeface="標楷體" panose="03000509000000000000" pitchFamily="65" charset="-120"/>
                <a:ea typeface="標楷體" panose="03000509000000000000" pitchFamily="65" charset="-120"/>
              </a:rPr>
              <a:t>大類型技術</a:t>
            </a:r>
            <a:endParaRPr lang="en-US" altLang="zh-TW" sz="36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700" dirty="0">
                <a:latin typeface="標楷體" panose="03000509000000000000" pitchFamily="65" charset="-120"/>
                <a:ea typeface="標楷體" panose="03000509000000000000" pitchFamily="65" charset="-120"/>
              </a:rPr>
              <a:t>Inhibit System Recovery </a:t>
            </a:r>
            <a:r>
              <a:rPr lang="zh-TW" altLang="en-US" sz="2700" dirty="0">
                <a:latin typeface="標楷體" panose="03000509000000000000" pitchFamily="65" charset="-120"/>
                <a:ea typeface="標楷體" panose="03000509000000000000" pitchFamily="65" charset="-120"/>
              </a:rPr>
              <a:t>抑制系統恢復</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700" dirty="0">
                <a:latin typeface="標楷體" panose="03000509000000000000" pitchFamily="65" charset="-120"/>
                <a:ea typeface="標楷體" panose="03000509000000000000" pitchFamily="65" charset="-120"/>
              </a:rPr>
              <a:t>Network Denial of Service (2) </a:t>
            </a:r>
            <a:r>
              <a:rPr lang="zh-TW" altLang="en-US" sz="2700" dirty="0">
                <a:latin typeface="標楷體" panose="03000509000000000000" pitchFamily="65" charset="-120"/>
                <a:ea typeface="標楷體" panose="03000509000000000000" pitchFamily="65" charset="-120"/>
              </a:rPr>
              <a:t>網絡阻斷服務 </a:t>
            </a:r>
            <a:endParaRPr lang="en-US" altLang="zh-TW" sz="27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0"/>
            </a:pPr>
            <a:r>
              <a:rPr lang="en-US" altLang="zh-TW" sz="2700" dirty="0">
                <a:latin typeface="標楷體" panose="03000509000000000000" pitchFamily="65" charset="-120"/>
                <a:ea typeface="標楷體" panose="03000509000000000000" pitchFamily="65" charset="-120"/>
              </a:rPr>
              <a:t>Resource Hijacking </a:t>
            </a:r>
            <a:r>
              <a:rPr lang="zh-TW" altLang="en-US" sz="2700" dirty="0">
                <a:latin typeface="標楷體" panose="03000509000000000000" pitchFamily="65" charset="-120"/>
                <a:ea typeface="標楷體" panose="03000509000000000000" pitchFamily="65" charset="-120"/>
              </a:rPr>
              <a:t>資源劫持</a:t>
            </a:r>
          </a:p>
          <a:p>
            <a:pPr marL="514350" indent="-514350">
              <a:lnSpc>
                <a:spcPct val="150000"/>
              </a:lnSpc>
              <a:buFont typeface="+mj-lt"/>
              <a:buAutoNum type="arabicPeriod" startAt="10"/>
            </a:pPr>
            <a:r>
              <a:rPr lang="en-US" altLang="zh-TW" sz="2700" dirty="0">
                <a:latin typeface="標楷體" panose="03000509000000000000" pitchFamily="65" charset="-120"/>
                <a:ea typeface="標楷體" panose="03000509000000000000" pitchFamily="65" charset="-120"/>
              </a:rPr>
              <a:t>Service Stop </a:t>
            </a:r>
            <a:r>
              <a:rPr lang="zh-TW" altLang="en-US" sz="2700" dirty="0">
                <a:latin typeface="標楷體" panose="03000509000000000000" pitchFamily="65" charset="-120"/>
                <a:ea typeface="標楷體" panose="03000509000000000000" pitchFamily="65" charset="-120"/>
              </a:rPr>
              <a:t>服務停止</a:t>
            </a:r>
          </a:p>
          <a:p>
            <a:pPr marL="514350" indent="-514350">
              <a:lnSpc>
                <a:spcPct val="150000"/>
              </a:lnSpc>
              <a:buFont typeface="+mj-lt"/>
              <a:buAutoNum type="arabicPeriod" startAt="10"/>
            </a:pPr>
            <a:r>
              <a:rPr lang="en-US" altLang="zh-TW" sz="2700" dirty="0">
                <a:latin typeface="標楷體" panose="03000509000000000000" pitchFamily="65" charset="-120"/>
                <a:ea typeface="標楷體" panose="03000509000000000000" pitchFamily="65" charset="-120"/>
              </a:rPr>
              <a:t>System Shutdown/Reboot </a:t>
            </a:r>
            <a:r>
              <a:rPr lang="zh-TW" altLang="en-US" sz="2700" dirty="0">
                <a:latin typeface="標楷體" panose="03000509000000000000" pitchFamily="65" charset="-120"/>
                <a:ea typeface="標楷體" panose="03000509000000000000" pitchFamily="65" charset="-120"/>
              </a:rPr>
              <a:t>系統關機</a:t>
            </a:r>
            <a:r>
              <a:rPr lang="en-US" altLang="zh-TW" sz="2700" dirty="0">
                <a:latin typeface="標楷體" panose="03000509000000000000" pitchFamily="65" charset="-120"/>
                <a:ea typeface="標楷體" panose="03000509000000000000" pitchFamily="65" charset="-120"/>
              </a:rPr>
              <a:t>/</a:t>
            </a:r>
            <a:r>
              <a:rPr lang="zh-TW" altLang="en-US" sz="2700" dirty="0">
                <a:latin typeface="標楷體" panose="03000509000000000000" pitchFamily="65" charset="-120"/>
                <a:ea typeface="標楷體" panose="03000509000000000000" pitchFamily="65" charset="-120"/>
              </a:rPr>
              <a:t>重啟</a:t>
            </a:r>
            <a:endParaRPr lang="en-US" altLang="zh-TW" sz="27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69292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46317" y="148615"/>
            <a:ext cx="6647974"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Inhibit System Recovery </a:t>
            </a:r>
            <a:r>
              <a:rPr lang="zh-TW" altLang="en-US" sz="2800" dirty="0">
                <a:latin typeface="標楷體" panose="03000509000000000000" pitchFamily="65" charset="-120"/>
                <a:ea typeface="標楷體" panose="03000509000000000000" pitchFamily="65" charset="-120"/>
              </a:rPr>
              <a:t>抑制系統恢復</a:t>
            </a:r>
            <a:endParaRPr lang="en-US" altLang="zh-TW" sz="2800" dirty="0">
              <a:latin typeface="標楷體" panose="03000509000000000000" pitchFamily="65" charset="-120"/>
              <a:ea typeface="標楷體" panose="03000509000000000000" pitchFamily="65" charset="-120"/>
            </a:endParaRPr>
          </a:p>
        </p:txBody>
      </p:sp>
      <p:sp>
        <p:nvSpPr>
          <p:cNvPr id="4" name="文字方塊 3">
            <a:extLst>
              <a:ext uri="{FF2B5EF4-FFF2-40B4-BE49-F238E27FC236}">
                <a16:creationId xmlns:a16="http://schemas.microsoft.com/office/drawing/2014/main" id="{86AD539A-D035-4DA2-BEF3-74FC7A8E37FB}"/>
              </a:ext>
            </a:extLst>
          </p:cNvPr>
          <p:cNvSpPr txBox="1"/>
          <p:nvPr/>
        </p:nvSpPr>
        <p:spPr>
          <a:xfrm>
            <a:off x="246317" y="1298867"/>
            <a:ext cx="11945683" cy="4708981"/>
          </a:xfrm>
          <a:prstGeom prst="rect">
            <a:avLst/>
          </a:prstGeom>
          <a:noFill/>
        </p:spPr>
        <p:txBody>
          <a:bodyPr wrap="square" rtlCol="0">
            <a:spAutoFit/>
          </a:bodyPr>
          <a:lstStyle/>
          <a:p>
            <a:r>
              <a:rPr lang="zh-TW" altLang="en-US" sz="2000" b="1" dirty="0">
                <a:latin typeface="標楷體" panose="03000509000000000000" pitchFamily="65" charset="-120"/>
                <a:ea typeface="標楷體" panose="03000509000000000000" pitchFamily="65" charset="-120"/>
              </a:rPr>
              <a:t>攻擊手可能會刪除或移除內置的數據，並關閉旨在幫助恢復受損系統的服務，以防止恢復。</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這可能會拒絕訪問可用的備份和恢復選項。</a:t>
            </a:r>
          </a:p>
          <a:p>
            <a:endParaRPr lang="zh-TW" altLang="en-US"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操作系統可能包含可以幫助修復受損系統的功能</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攻擊手可能會禁用或刪除系統恢復功能，以增強數據破壞和數據加密影響的效果。</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攻擊手可能會禁用恢復通知，然後損壞備份。</a:t>
            </a:r>
            <a:endParaRPr lang="en-US" altLang="zh-TW" sz="2000" b="1" dirty="0">
              <a:latin typeface="標楷體" panose="03000509000000000000" pitchFamily="65" charset="-120"/>
              <a:ea typeface="標楷體" panose="03000509000000000000" pitchFamily="65" charset="-120"/>
            </a:endParaRPr>
          </a:p>
          <a:p>
            <a:endParaRPr lang="zh-TW" altLang="en-US"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攻擊手還可能刪除連接到其網絡的“在線”備份</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無論是通過網絡存儲介質還是通過同步到雲服務的文件夾。</a:t>
            </a:r>
            <a:endParaRPr lang="en-US" altLang="zh-TW" sz="2000" b="1" dirty="0">
              <a:latin typeface="標楷體" panose="03000509000000000000" pitchFamily="65" charset="-120"/>
              <a:ea typeface="標楷體" panose="03000509000000000000" pitchFamily="65" charset="-120"/>
            </a:endParaRPr>
          </a:p>
          <a:p>
            <a:endParaRPr lang="en-US" altLang="zh-TW" sz="2000" b="1" dirty="0">
              <a:latin typeface="標楷體" panose="03000509000000000000" pitchFamily="65" charset="-120"/>
              <a:ea typeface="標楷體" panose="03000509000000000000" pitchFamily="65" charset="-120"/>
            </a:endParaRPr>
          </a:p>
          <a:p>
            <a:r>
              <a:rPr lang="zh-TW" altLang="en-US" sz="2000" b="1" dirty="0">
                <a:latin typeface="標楷體" panose="03000509000000000000" pitchFamily="65" charset="-120"/>
                <a:ea typeface="標楷體" panose="03000509000000000000" pitchFamily="65" charset="-120"/>
              </a:rPr>
              <a:t>在雲環境中，敵手可能會禁用版本控制和備份政策，並刪除設計用於災難恢復情境中的快照、機器映像和對象的先前版本。</a:t>
            </a:r>
          </a:p>
        </p:txBody>
      </p:sp>
    </p:spTree>
    <p:extLst>
      <p:ext uri="{BB962C8B-B14F-4D97-AF65-F5344CB8AC3E}">
        <p14:creationId xmlns:p14="http://schemas.microsoft.com/office/powerpoint/2010/main" val="29635757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793750" y="4242011"/>
            <a:ext cx="10604499" cy="1938992"/>
          </a:xfrm>
          <a:prstGeom prst="rect">
            <a:avLst/>
          </a:prstGeom>
        </p:spPr>
        <p:txBody>
          <a:bodyPr wrap="square">
            <a:spAutoFit/>
          </a:bodyPr>
          <a:lstStyle/>
          <a:p>
            <a:r>
              <a:rPr lang="en-US" altLang="zh-TW" sz="2000" b="1" dirty="0">
                <a:latin typeface="Söhne"/>
              </a:rPr>
              <a:t>ID: M1053: </a:t>
            </a:r>
            <a:r>
              <a:rPr lang="zh-TW" altLang="en-US" sz="2000" b="1" dirty="0">
                <a:latin typeface="Söhne"/>
              </a:rPr>
              <a:t>數據備份</a:t>
            </a:r>
          </a:p>
          <a:p>
            <a:r>
              <a:rPr lang="zh-TW" altLang="en-US" sz="2000" b="1" dirty="0">
                <a:latin typeface="Söhne"/>
              </a:rPr>
              <a:t>描述</a:t>
            </a:r>
            <a:r>
              <a:rPr lang="en-US" altLang="zh-TW" sz="2000" b="1" dirty="0">
                <a:latin typeface="Söhne"/>
              </a:rPr>
              <a:t>:</a:t>
            </a:r>
          </a:p>
          <a:p>
            <a:r>
              <a:rPr lang="zh-TW" altLang="en-US" sz="2000" b="1" dirty="0">
                <a:latin typeface="Söhne"/>
              </a:rPr>
              <a:t>考慮實施 </a:t>
            </a:r>
            <a:r>
              <a:rPr lang="en-US" altLang="zh-TW" sz="2000" b="1" dirty="0">
                <a:latin typeface="Söhne"/>
              </a:rPr>
              <a:t>IT </a:t>
            </a:r>
            <a:r>
              <a:rPr lang="zh-TW" altLang="en-US" sz="2000" b="1" dirty="0">
                <a:latin typeface="Söhne"/>
              </a:rPr>
              <a:t>災難恢復計劃，該計劃包含定期進行數據備份的程序，這些備份可用於恢復組織數據。確保備份存儲在系統外部並受到保護，防止敵手可能用來獲取訪問權限並銷毀備份以防止恢復的常見方法。在雲環境中，盡可能在存儲對象上啟用版本控制，並將備份複製到其他賬戶或地區，以將其與原始副本隔離。</a:t>
            </a:r>
            <a:endParaRPr lang="en-US" altLang="zh-TW" sz="2000" b="1" dirty="0">
              <a:latin typeface="Söhne"/>
            </a:endParaRPr>
          </a:p>
        </p:txBody>
      </p:sp>
      <p:pic>
        <p:nvPicPr>
          <p:cNvPr id="5" name="圖片 4">
            <a:extLst>
              <a:ext uri="{FF2B5EF4-FFF2-40B4-BE49-F238E27FC236}">
                <a16:creationId xmlns:a16="http://schemas.microsoft.com/office/drawing/2014/main" id="{85AFE8D7-4403-49F8-A7F0-4A82C0EFE4FA}"/>
              </a:ext>
            </a:extLst>
          </p:cNvPr>
          <p:cNvPicPr>
            <a:picLocks noChangeAspect="1"/>
          </p:cNvPicPr>
          <p:nvPr/>
        </p:nvPicPr>
        <p:blipFill>
          <a:blip r:embed="rId2"/>
          <a:stretch>
            <a:fillRect/>
          </a:stretch>
        </p:blipFill>
        <p:spPr>
          <a:xfrm>
            <a:off x="546098" y="676997"/>
            <a:ext cx="11099801" cy="3096477"/>
          </a:xfrm>
          <a:prstGeom prst="rect">
            <a:avLst/>
          </a:prstGeom>
        </p:spPr>
      </p:pic>
    </p:spTree>
    <p:extLst>
      <p:ext uri="{BB962C8B-B14F-4D97-AF65-F5344CB8AC3E}">
        <p14:creationId xmlns:p14="http://schemas.microsoft.com/office/powerpoint/2010/main" val="116097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041401" y="3873711"/>
            <a:ext cx="10604499" cy="2554545"/>
          </a:xfrm>
          <a:prstGeom prst="rect">
            <a:avLst/>
          </a:prstGeom>
        </p:spPr>
        <p:txBody>
          <a:bodyPr wrap="square">
            <a:spAutoFit/>
          </a:bodyPr>
          <a:lstStyle/>
          <a:p>
            <a:r>
              <a:rPr lang="en-US" altLang="zh-TW" sz="2000" b="1" dirty="0">
                <a:latin typeface="Söhne"/>
              </a:rPr>
              <a:t>ID: M1028: </a:t>
            </a:r>
            <a:r>
              <a:rPr lang="zh-TW" altLang="en-US" sz="2000" b="1" dirty="0">
                <a:latin typeface="Söhne"/>
              </a:rPr>
              <a:t>操作系統配置</a:t>
            </a:r>
          </a:p>
          <a:p>
            <a:r>
              <a:rPr lang="zh-TW" altLang="en-US" sz="2000" b="1" dirty="0">
                <a:latin typeface="Söhne"/>
              </a:rPr>
              <a:t>描述</a:t>
            </a:r>
            <a:r>
              <a:rPr lang="en-US" altLang="zh-TW" sz="2000" b="1" dirty="0">
                <a:latin typeface="Söhne"/>
              </a:rPr>
              <a:t>:</a:t>
            </a:r>
          </a:p>
          <a:p>
            <a:r>
              <a:rPr lang="zh-TW" altLang="en-US" sz="2000" b="1" dirty="0">
                <a:latin typeface="Söhne"/>
              </a:rPr>
              <a:t>考慮實施技術控制，以防止禁用參與系統恢復的服務或刪除文件。此外，使用以下命令確保 </a:t>
            </a:r>
            <a:r>
              <a:rPr lang="en-US" altLang="zh-TW" sz="2000" b="1" dirty="0">
                <a:latin typeface="Söhne"/>
              </a:rPr>
              <a:t>WinRE </a:t>
            </a:r>
            <a:r>
              <a:rPr lang="zh-TW" altLang="en-US" sz="2000" b="1" dirty="0">
                <a:latin typeface="Söhne"/>
              </a:rPr>
              <a:t>被啟用：</a:t>
            </a:r>
            <a:r>
              <a:rPr lang="en-US" altLang="zh-TW" sz="2000" b="1" dirty="0" err="1">
                <a:latin typeface="Söhne"/>
              </a:rPr>
              <a:t>reagentc</a:t>
            </a:r>
            <a:r>
              <a:rPr lang="en-US" altLang="zh-TW" sz="2000" b="1" dirty="0">
                <a:latin typeface="Söhne"/>
              </a:rPr>
              <a:t> /enable</a:t>
            </a:r>
            <a:r>
              <a:rPr lang="zh-TW" altLang="en-US" sz="2000" b="1" dirty="0">
                <a:latin typeface="Söhne"/>
              </a:rPr>
              <a:t>。</a:t>
            </a:r>
          </a:p>
          <a:p>
            <a:endParaRPr lang="zh-TW" altLang="en-US" sz="2000" b="1" dirty="0">
              <a:latin typeface="Söhne"/>
            </a:endParaRPr>
          </a:p>
          <a:p>
            <a:r>
              <a:rPr lang="en-US" altLang="zh-TW" sz="2000" b="1" dirty="0">
                <a:latin typeface="Söhne"/>
              </a:rPr>
              <a:t>ID: M1018: </a:t>
            </a:r>
            <a:r>
              <a:rPr lang="zh-TW" altLang="en-US" sz="2000" b="1" dirty="0">
                <a:latin typeface="Söhne"/>
              </a:rPr>
              <a:t>用戶賬戶管理</a:t>
            </a:r>
          </a:p>
          <a:p>
            <a:r>
              <a:rPr lang="zh-TW" altLang="en-US" sz="2000" b="1" dirty="0">
                <a:latin typeface="Söhne"/>
              </a:rPr>
              <a:t>描述</a:t>
            </a:r>
            <a:r>
              <a:rPr lang="en-US" altLang="zh-TW" sz="2000" b="1" dirty="0">
                <a:latin typeface="Söhne"/>
              </a:rPr>
              <a:t>:</a:t>
            </a:r>
          </a:p>
          <a:p>
            <a:r>
              <a:rPr lang="zh-TW" altLang="en-US" sz="2000" b="1" dirty="0">
                <a:latin typeface="Söhne"/>
              </a:rPr>
              <a:t>限制對備份擁有訪問權限的用戶賬戶，僅限於需要該訪問權限的賬戶。</a:t>
            </a:r>
          </a:p>
        </p:txBody>
      </p:sp>
      <p:pic>
        <p:nvPicPr>
          <p:cNvPr id="5" name="圖片 4">
            <a:extLst>
              <a:ext uri="{FF2B5EF4-FFF2-40B4-BE49-F238E27FC236}">
                <a16:creationId xmlns:a16="http://schemas.microsoft.com/office/drawing/2014/main" id="{85AFE8D7-4403-49F8-A7F0-4A82C0EFE4FA}"/>
              </a:ext>
            </a:extLst>
          </p:cNvPr>
          <p:cNvPicPr>
            <a:picLocks noChangeAspect="1"/>
          </p:cNvPicPr>
          <p:nvPr/>
        </p:nvPicPr>
        <p:blipFill>
          <a:blip r:embed="rId2"/>
          <a:stretch>
            <a:fillRect/>
          </a:stretch>
        </p:blipFill>
        <p:spPr>
          <a:xfrm>
            <a:off x="546099" y="332523"/>
            <a:ext cx="11099801" cy="3096477"/>
          </a:xfrm>
          <a:prstGeom prst="rect">
            <a:avLst/>
          </a:prstGeom>
        </p:spPr>
      </p:pic>
    </p:spTree>
    <p:extLst>
      <p:ext uri="{BB962C8B-B14F-4D97-AF65-F5344CB8AC3E}">
        <p14:creationId xmlns:p14="http://schemas.microsoft.com/office/powerpoint/2010/main" val="2321831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26F22D8-47EB-47A4-9109-988348EBA192}"/>
              </a:ext>
            </a:extLst>
          </p:cNvPr>
          <p:cNvPicPr>
            <a:picLocks noChangeAspect="1"/>
          </p:cNvPicPr>
          <p:nvPr/>
        </p:nvPicPr>
        <p:blipFill>
          <a:blip r:embed="rId2"/>
          <a:stretch>
            <a:fillRect/>
          </a:stretch>
        </p:blipFill>
        <p:spPr>
          <a:xfrm>
            <a:off x="939800" y="94454"/>
            <a:ext cx="10639163" cy="6669092"/>
          </a:xfrm>
          <a:prstGeom prst="rect">
            <a:avLst/>
          </a:prstGeom>
        </p:spPr>
      </p:pic>
    </p:spTree>
    <p:extLst>
      <p:ext uri="{BB962C8B-B14F-4D97-AF65-F5344CB8AC3E}">
        <p14:creationId xmlns:p14="http://schemas.microsoft.com/office/powerpoint/2010/main" val="41400365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079108" y="1382286"/>
            <a:ext cx="10604499" cy="4093428"/>
          </a:xfrm>
          <a:prstGeom prst="rect">
            <a:avLst/>
          </a:prstGeom>
        </p:spPr>
        <p:txBody>
          <a:bodyPr wrap="square">
            <a:spAutoFit/>
          </a:bodyPr>
          <a:lstStyle/>
          <a:p>
            <a:r>
              <a:rPr lang="en-US" altLang="zh-TW" sz="2000" b="1" dirty="0">
                <a:latin typeface="Söhne"/>
              </a:rPr>
              <a:t>DS0010: </a:t>
            </a:r>
            <a:r>
              <a:rPr lang="zh-TW" altLang="en-US" sz="2000" b="1" dirty="0">
                <a:latin typeface="Söhne"/>
              </a:rPr>
              <a:t>雲存儲</a:t>
            </a:r>
          </a:p>
          <a:p>
            <a:r>
              <a:rPr lang="zh-TW" altLang="en-US" sz="2000" b="1" dirty="0">
                <a:latin typeface="Söhne"/>
              </a:rPr>
              <a:t>雲存儲刪除</a:t>
            </a:r>
            <a:r>
              <a:rPr lang="en-US" altLang="zh-TW" sz="2000" b="1" dirty="0">
                <a:latin typeface="Söhne"/>
              </a:rPr>
              <a:t>:</a:t>
            </a:r>
          </a:p>
          <a:p>
            <a:r>
              <a:rPr lang="zh-TW" altLang="en-US" sz="2000" b="1" dirty="0">
                <a:latin typeface="Söhne"/>
              </a:rPr>
              <a:t>監控意外刪除雲存儲對象的活動（例如：</a:t>
            </a:r>
            <a:r>
              <a:rPr lang="en-US" altLang="zh-TW" sz="2000" b="1" dirty="0">
                <a:latin typeface="Söhne"/>
              </a:rPr>
              <a:t>AWS delete-object</a:t>
            </a:r>
            <a:r>
              <a:rPr lang="zh-TW" altLang="en-US" sz="2000" b="1" dirty="0">
                <a:latin typeface="Söhne"/>
              </a:rPr>
              <a:t>），尤其是那些與雲備份相關的對象。</a:t>
            </a:r>
          </a:p>
          <a:p>
            <a:endParaRPr lang="zh-TW" altLang="en-US" sz="2000" b="1" dirty="0">
              <a:latin typeface="Söhne"/>
            </a:endParaRPr>
          </a:p>
          <a:p>
            <a:r>
              <a:rPr lang="en-US" altLang="zh-TW" sz="2000" b="1" dirty="0">
                <a:latin typeface="Söhne"/>
              </a:rPr>
              <a:t>DS0017: </a:t>
            </a:r>
            <a:r>
              <a:rPr lang="zh-TW" altLang="en-US" sz="2000" b="1" dirty="0">
                <a:latin typeface="Söhne"/>
              </a:rPr>
              <a:t>命令</a:t>
            </a:r>
          </a:p>
          <a:p>
            <a:r>
              <a:rPr lang="zh-TW" altLang="en-US" sz="2000" b="1" dirty="0">
                <a:latin typeface="Söhne"/>
              </a:rPr>
              <a:t>命令執行</a:t>
            </a:r>
            <a:r>
              <a:rPr lang="en-US" altLang="zh-TW" sz="2000" b="1" dirty="0">
                <a:latin typeface="Söhne"/>
              </a:rPr>
              <a:t>:</a:t>
            </a:r>
          </a:p>
          <a:p>
            <a:r>
              <a:rPr lang="zh-TW" altLang="en-US" sz="2000" b="1" dirty="0">
                <a:latin typeface="Söhne"/>
              </a:rPr>
              <a:t>使用過程監控來監視參與抑制系統恢復的二進制文件的執行和命令行參數，如 </a:t>
            </a:r>
            <a:r>
              <a:rPr lang="en-US" altLang="zh-TW" sz="2000" b="1" dirty="0" err="1">
                <a:latin typeface="Söhne"/>
              </a:rPr>
              <a:t>vssadmin</a:t>
            </a:r>
            <a:r>
              <a:rPr lang="zh-TW" altLang="en-US" sz="2000" b="1" dirty="0">
                <a:latin typeface="Söhne"/>
              </a:rPr>
              <a:t>、</a:t>
            </a:r>
            <a:r>
              <a:rPr lang="en-US" altLang="zh-TW" sz="2000" b="1" dirty="0" err="1">
                <a:latin typeface="Söhne"/>
              </a:rPr>
              <a:t>wbadmin</a:t>
            </a:r>
            <a:r>
              <a:rPr lang="en-US" altLang="zh-TW" sz="2000" b="1" dirty="0">
                <a:latin typeface="Söhne"/>
              </a:rPr>
              <a:t> </a:t>
            </a:r>
            <a:r>
              <a:rPr lang="zh-TW" altLang="en-US" sz="2000" b="1" dirty="0">
                <a:latin typeface="Söhne"/>
              </a:rPr>
              <a:t>和 </a:t>
            </a:r>
            <a:r>
              <a:rPr lang="en-US" altLang="zh-TW" sz="2000" b="1" dirty="0" err="1">
                <a:latin typeface="Söhne"/>
              </a:rPr>
              <a:t>bcdedit</a:t>
            </a:r>
            <a:r>
              <a:rPr lang="zh-TW" altLang="en-US" sz="2000" b="1" dirty="0">
                <a:latin typeface="Söhne"/>
              </a:rPr>
              <a:t>。</a:t>
            </a:r>
          </a:p>
          <a:p>
            <a:endParaRPr lang="zh-TW" altLang="en-US" sz="2000" b="1" dirty="0">
              <a:latin typeface="Söhne"/>
            </a:endParaRPr>
          </a:p>
          <a:p>
            <a:r>
              <a:rPr lang="en-US" altLang="zh-TW" sz="2000" b="1" dirty="0">
                <a:latin typeface="Söhne"/>
              </a:rPr>
              <a:t>DS0022: </a:t>
            </a:r>
            <a:r>
              <a:rPr lang="zh-TW" altLang="en-US" sz="2000" b="1" dirty="0">
                <a:latin typeface="Söhne"/>
              </a:rPr>
              <a:t>文件</a:t>
            </a:r>
          </a:p>
          <a:p>
            <a:r>
              <a:rPr lang="zh-TW" altLang="en-US" sz="2000" b="1" dirty="0">
                <a:latin typeface="Söhne"/>
              </a:rPr>
              <a:t>文件刪除</a:t>
            </a:r>
            <a:r>
              <a:rPr lang="en-US" altLang="zh-TW" sz="2000" b="1" dirty="0">
                <a:latin typeface="Söhne"/>
              </a:rPr>
              <a:t>:</a:t>
            </a:r>
          </a:p>
          <a:p>
            <a:r>
              <a:rPr lang="en-US" altLang="zh-TW" sz="2000" b="1" dirty="0">
                <a:latin typeface="Söhne"/>
              </a:rPr>
              <a:t>Windows </a:t>
            </a:r>
            <a:r>
              <a:rPr lang="zh-TW" altLang="en-US" sz="2000" b="1" dirty="0">
                <a:latin typeface="Söhne"/>
              </a:rPr>
              <a:t>事件日誌，例如事件 </a:t>
            </a:r>
            <a:r>
              <a:rPr lang="en-US" altLang="zh-TW" sz="2000" b="1" dirty="0">
                <a:latin typeface="Söhne"/>
              </a:rPr>
              <a:t>ID 524 </a:t>
            </a:r>
            <a:r>
              <a:rPr lang="zh-TW" altLang="en-US" sz="2000" b="1" dirty="0">
                <a:latin typeface="Söhne"/>
              </a:rPr>
              <a:t>指示系統目錄被刪除，可能包含與可疑活動相關的條目。</a:t>
            </a:r>
          </a:p>
        </p:txBody>
      </p:sp>
    </p:spTree>
    <p:extLst>
      <p:ext uri="{BB962C8B-B14F-4D97-AF65-F5344CB8AC3E}">
        <p14:creationId xmlns:p14="http://schemas.microsoft.com/office/powerpoint/2010/main" val="21404469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926708" y="0"/>
            <a:ext cx="10604499" cy="6863417"/>
          </a:xfrm>
          <a:prstGeom prst="rect">
            <a:avLst/>
          </a:prstGeom>
        </p:spPr>
        <p:txBody>
          <a:bodyPr wrap="square">
            <a:spAutoFit/>
          </a:bodyPr>
          <a:lstStyle/>
          <a:p>
            <a:r>
              <a:rPr lang="en-US" altLang="zh-TW" sz="2000" b="1" dirty="0">
                <a:latin typeface="Söhne"/>
              </a:rPr>
              <a:t>DS0009: </a:t>
            </a:r>
            <a:r>
              <a:rPr lang="zh-TW" altLang="en-US" sz="2000" b="1" dirty="0">
                <a:latin typeface="Söhne"/>
              </a:rPr>
              <a:t>過程</a:t>
            </a:r>
          </a:p>
          <a:p>
            <a:r>
              <a:rPr lang="zh-TW" altLang="en-US" sz="2000" b="1" dirty="0">
                <a:latin typeface="Söhne"/>
              </a:rPr>
              <a:t>過程創建</a:t>
            </a:r>
            <a:r>
              <a:rPr lang="en-US" altLang="zh-TW" sz="2000" b="1" dirty="0">
                <a:latin typeface="Söhne"/>
              </a:rPr>
              <a:t>:</a:t>
            </a:r>
          </a:p>
          <a:p>
            <a:r>
              <a:rPr lang="zh-TW" altLang="en-US" sz="2000" b="1" dirty="0">
                <a:latin typeface="Söhne"/>
              </a:rPr>
              <a:t>使用過程監控來監視參與抑制系統恢復的二進制文件的執行和命令行參數。在破壞一個系統網絡之後，威脅行動者常常嘗試刪除</a:t>
            </a:r>
            <a:r>
              <a:rPr lang="en-US" altLang="zh-TW" sz="2000" b="1" dirty="0">
                <a:latin typeface="Söhne"/>
              </a:rPr>
              <a:t>/</a:t>
            </a:r>
            <a:r>
              <a:rPr lang="zh-TW" altLang="en-US" sz="2000" b="1" dirty="0">
                <a:latin typeface="Söhne"/>
              </a:rPr>
              <a:t>調整影子副本，以防止管理員將系統恢復到攻擊前的版本。通常通過 </a:t>
            </a:r>
            <a:r>
              <a:rPr lang="en-US" altLang="zh-TW" sz="2000" b="1" dirty="0" err="1">
                <a:latin typeface="Söhne"/>
              </a:rPr>
              <a:t>vssadmin</a:t>
            </a:r>
            <a:r>
              <a:rPr lang="en-US" altLang="zh-TW" sz="2000" b="1" dirty="0">
                <a:latin typeface="Söhne"/>
              </a:rPr>
              <a:t> </a:t>
            </a:r>
            <a:r>
              <a:rPr lang="zh-TW" altLang="en-US" sz="2000" b="1" dirty="0">
                <a:latin typeface="Söhne"/>
              </a:rPr>
              <a:t>來完成，</a:t>
            </a:r>
            <a:r>
              <a:rPr lang="en-US" altLang="zh-TW" sz="2000" b="1" dirty="0" err="1">
                <a:latin typeface="Söhne"/>
              </a:rPr>
              <a:t>vssadmin</a:t>
            </a:r>
            <a:r>
              <a:rPr lang="en-US" altLang="zh-TW" sz="2000" b="1" dirty="0">
                <a:latin typeface="Söhne"/>
              </a:rPr>
              <a:t> </a:t>
            </a:r>
            <a:r>
              <a:rPr lang="zh-TW" altLang="en-US" sz="2000" b="1" dirty="0">
                <a:latin typeface="Söhne"/>
              </a:rPr>
              <a:t>是一個合法的 </a:t>
            </a:r>
            <a:r>
              <a:rPr lang="en-US" altLang="zh-TW" sz="2000" b="1" dirty="0">
                <a:latin typeface="Söhne"/>
              </a:rPr>
              <a:t>Windows </a:t>
            </a:r>
            <a:r>
              <a:rPr lang="zh-TW" altLang="en-US" sz="2000" b="1" dirty="0">
                <a:latin typeface="Söhne"/>
              </a:rPr>
              <a:t>工具，用於與影子副本交互。</a:t>
            </a:r>
            <a:endParaRPr lang="en-US" altLang="zh-TW" sz="2000" b="1" dirty="0">
              <a:latin typeface="Söhne"/>
            </a:endParaRPr>
          </a:p>
          <a:p>
            <a:endParaRPr lang="en-US" altLang="zh-TW" sz="2000" b="1" dirty="0">
              <a:latin typeface="Söhne"/>
            </a:endParaRPr>
          </a:p>
          <a:p>
            <a:r>
              <a:rPr lang="zh-TW" altLang="en-US" sz="2000" b="1" dirty="0">
                <a:latin typeface="Söhne"/>
              </a:rPr>
              <a:t>這種行動經常被勒索軟件使用，可能導致在攻擊後恢復系統失敗。偽代碼檢測專注於 </a:t>
            </a:r>
            <a:r>
              <a:rPr lang="en-US" altLang="zh-TW" sz="2000" b="1" dirty="0">
                <a:latin typeface="Söhne"/>
              </a:rPr>
              <a:t>Windows </a:t>
            </a:r>
            <a:r>
              <a:rPr lang="zh-TW" altLang="en-US" sz="2000" b="1" dirty="0">
                <a:latin typeface="Söhne"/>
              </a:rPr>
              <a:t>安全和 </a:t>
            </a:r>
            <a:r>
              <a:rPr lang="en-US" altLang="zh-TW" sz="2000" b="1" dirty="0" err="1">
                <a:latin typeface="Söhne"/>
              </a:rPr>
              <a:t>Sysmon</a:t>
            </a:r>
            <a:r>
              <a:rPr lang="en-US" altLang="zh-TW" sz="2000" b="1" dirty="0">
                <a:latin typeface="Söhne"/>
              </a:rPr>
              <a:t> </a:t>
            </a:r>
            <a:r>
              <a:rPr lang="zh-TW" altLang="en-US" sz="2000" b="1" dirty="0">
                <a:latin typeface="Söhne"/>
              </a:rPr>
              <a:t>過程創建（事件 </a:t>
            </a:r>
            <a:r>
              <a:rPr lang="en-US" altLang="zh-TW" sz="2000" b="1" dirty="0">
                <a:latin typeface="Söhne"/>
              </a:rPr>
              <a:t>ID </a:t>
            </a:r>
            <a:r>
              <a:rPr lang="zh-TW" altLang="en-US" sz="2000" b="1" dirty="0">
                <a:latin typeface="Söhne"/>
              </a:rPr>
              <a:t>為 </a:t>
            </a:r>
            <a:r>
              <a:rPr lang="en-US" altLang="zh-TW" sz="2000" b="1" dirty="0">
                <a:latin typeface="Söhne"/>
              </a:rPr>
              <a:t>4688 </a:t>
            </a:r>
            <a:r>
              <a:rPr lang="zh-TW" altLang="en-US" sz="2000" b="1" dirty="0">
                <a:latin typeface="Söhne"/>
              </a:rPr>
              <a:t>和 </a:t>
            </a:r>
            <a:r>
              <a:rPr lang="en-US" altLang="zh-TW" sz="2000" b="1" dirty="0">
                <a:latin typeface="Söhne"/>
              </a:rPr>
              <a:t>1</a:t>
            </a:r>
            <a:r>
              <a:rPr lang="zh-TW" altLang="en-US" sz="2000" b="1" dirty="0">
                <a:latin typeface="Söhne"/>
              </a:rPr>
              <a:t>）。</a:t>
            </a:r>
            <a:endParaRPr lang="en-US" altLang="zh-TW" sz="2000" b="1" dirty="0">
              <a:latin typeface="Söhne"/>
            </a:endParaRPr>
          </a:p>
          <a:p>
            <a:endParaRPr lang="en-US" altLang="zh-TW" sz="2000" b="1" dirty="0">
              <a:latin typeface="Söhne"/>
            </a:endParaRPr>
          </a:p>
          <a:p>
            <a:r>
              <a:rPr lang="zh-TW" altLang="en-US" sz="2000" b="1" dirty="0">
                <a:latin typeface="Söhne"/>
              </a:rPr>
              <a:t>使用 </a:t>
            </a:r>
            <a:r>
              <a:rPr lang="en-US" altLang="zh-TW" sz="2000" b="1" dirty="0">
                <a:latin typeface="Söhne"/>
              </a:rPr>
              <a:t>wmic </a:t>
            </a:r>
            <a:r>
              <a:rPr lang="zh-TW" altLang="en-US" sz="2000" b="1" dirty="0">
                <a:latin typeface="Söhne"/>
              </a:rPr>
              <a:t>刪除影子副本會產生 </a:t>
            </a:r>
            <a:r>
              <a:rPr lang="en-US" altLang="zh-TW" sz="2000" b="1" dirty="0">
                <a:latin typeface="Söhne"/>
              </a:rPr>
              <a:t>WMI-Activity </a:t>
            </a:r>
            <a:r>
              <a:rPr lang="en-US" altLang="zh-TW" sz="2000" b="1" dirty="0" err="1">
                <a:latin typeface="Söhne"/>
              </a:rPr>
              <a:t>Operationnal</a:t>
            </a:r>
            <a:r>
              <a:rPr lang="en-US" altLang="zh-TW" sz="2000" b="1" dirty="0">
                <a:latin typeface="Söhne"/>
              </a:rPr>
              <a:t> 5857 </a:t>
            </a:r>
            <a:r>
              <a:rPr lang="zh-TW" altLang="en-US" sz="2000" b="1" dirty="0">
                <a:latin typeface="Söhne"/>
              </a:rPr>
              <a:t>事件，如果操作失敗，還可能產生 </a:t>
            </a:r>
            <a:r>
              <a:rPr lang="en-US" altLang="zh-TW" sz="2000" b="1" dirty="0">
                <a:latin typeface="Söhne"/>
              </a:rPr>
              <a:t>5858 </a:t>
            </a:r>
            <a:r>
              <a:rPr lang="zh-TW" altLang="en-US" sz="2000" b="1" dirty="0">
                <a:latin typeface="Söhne"/>
              </a:rPr>
              <a:t>事件。當攻擊者使用 </a:t>
            </a:r>
            <a:r>
              <a:rPr lang="en-US" altLang="zh-TW" sz="2000" b="1" dirty="0">
                <a:latin typeface="Söhne"/>
              </a:rPr>
              <a:t>wmic </a:t>
            </a:r>
            <a:r>
              <a:rPr lang="zh-TW" altLang="en-US" sz="2000" b="1" dirty="0">
                <a:latin typeface="Söhne"/>
              </a:rPr>
              <a:t>而沒有過程創建和</a:t>
            </a:r>
            <a:r>
              <a:rPr lang="en-US" altLang="zh-TW" sz="2000" b="1" dirty="0">
                <a:latin typeface="Söhne"/>
              </a:rPr>
              <a:t>/</a:t>
            </a:r>
            <a:r>
              <a:rPr lang="zh-TW" altLang="en-US" sz="2000" b="1" dirty="0">
                <a:latin typeface="Söhne"/>
              </a:rPr>
              <a:t>或用於取證時，這兩個事件 </a:t>
            </a:r>
            <a:r>
              <a:rPr lang="en-US" altLang="zh-TW" sz="2000" b="1" dirty="0">
                <a:latin typeface="Söhne"/>
              </a:rPr>
              <a:t>ID </a:t>
            </a:r>
            <a:r>
              <a:rPr lang="zh-TW" altLang="en-US" sz="2000" b="1" dirty="0">
                <a:latin typeface="Söhne"/>
              </a:rPr>
              <a:t>可能很有趣。</a:t>
            </a:r>
          </a:p>
          <a:p>
            <a:endParaRPr lang="zh-TW" altLang="en-US" sz="2000" b="1" dirty="0">
              <a:latin typeface="Söhne"/>
            </a:endParaRPr>
          </a:p>
          <a:p>
            <a:r>
              <a:rPr lang="zh-TW" altLang="en-US" sz="2000" b="1" dirty="0">
                <a:latin typeface="Söhne"/>
              </a:rPr>
              <a:t>分析 </a:t>
            </a:r>
            <a:r>
              <a:rPr lang="en-US" altLang="zh-TW" sz="2000" b="1" dirty="0">
                <a:latin typeface="Söhne"/>
              </a:rPr>
              <a:t>1 - </a:t>
            </a:r>
            <a:r>
              <a:rPr lang="zh-TW" altLang="en-US" sz="2000" b="1" dirty="0">
                <a:latin typeface="Söhne"/>
              </a:rPr>
              <a:t>檢測影子副本刪除或調整</a:t>
            </a:r>
          </a:p>
          <a:p>
            <a:r>
              <a:rPr lang="en-US" altLang="zh-TW" sz="2000" b="1" dirty="0" err="1">
                <a:latin typeface="Söhne"/>
              </a:rPr>
              <a:t>deleted_copy</a:t>
            </a:r>
            <a:r>
              <a:rPr lang="en-US" altLang="zh-TW" sz="2000" b="1" dirty="0">
                <a:latin typeface="Söhne"/>
              </a:rPr>
              <a:t> = </a:t>
            </a:r>
            <a:r>
              <a:rPr lang="zh-TW" altLang="en-US" sz="2000" b="1" dirty="0">
                <a:latin typeface="Söhne"/>
              </a:rPr>
              <a:t>過濾過程中的 </a:t>
            </a:r>
            <a:r>
              <a:rPr lang="en-US" altLang="zh-TW" sz="2000" b="1" dirty="0">
                <a:latin typeface="Söhne"/>
              </a:rPr>
              <a:t>(</a:t>
            </a:r>
            <a:r>
              <a:rPr lang="zh-TW" altLang="en-US" sz="2000" b="1" dirty="0">
                <a:latin typeface="Söhne"/>
              </a:rPr>
              <a:t>（事件 </a:t>
            </a:r>
            <a:r>
              <a:rPr lang="en-US" altLang="zh-TW" sz="2000" b="1" dirty="0">
                <a:latin typeface="Söhne"/>
              </a:rPr>
              <a:t>ID ="4688" </a:t>
            </a:r>
            <a:r>
              <a:rPr lang="zh-TW" altLang="en-US" sz="2000" b="1" dirty="0">
                <a:latin typeface="Söhne"/>
              </a:rPr>
              <a:t>或 事件 </a:t>
            </a:r>
            <a:r>
              <a:rPr lang="en-US" altLang="zh-TW" sz="2000" b="1" dirty="0">
                <a:latin typeface="Söhne"/>
              </a:rPr>
              <a:t>ID ="1"</a:t>
            </a:r>
            <a:r>
              <a:rPr lang="zh-TW" altLang="en-US" sz="2000" b="1" dirty="0">
                <a:latin typeface="Söhne"/>
              </a:rPr>
              <a:t>）（</a:t>
            </a:r>
            <a:r>
              <a:rPr lang="en-US" altLang="zh-TW" sz="2000" b="1" dirty="0" err="1">
                <a:latin typeface="Söhne"/>
              </a:rPr>
              <a:t>CommandLine</a:t>
            </a:r>
            <a:r>
              <a:rPr lang="en-US" altLang="zh-TW" sz="2000" b="1" dirty="0">
                <a:latin typeface="Söhne"/>
              </a:rPr>
              <a:t>="</a:t>
            </a:r>
            <a:r>
              <a:rPr lang="en-US" altLang="zh-TW" sz="2000" b="1" dirty="0" err="1">
                <a:latin typeface="Söhne"/>
              </a:rPr>
              <a:t>vssadmin</a:t>
            </a:r>
            <a:r>
              <a:rPr lang="en-US" altLang="zh-TW" sz="2000" b="1" dirty="0">
                <a:latin typeface="Söhne"/>
              </a:rPr>
              <a:t> delete shadows" </a:t>
            </a:r>
            <a:r>
              <a:rPr lang="zh-TW" altLang="en-US" sz="2000" b="1" dirty="0">
                <a:latin typeface="Söhne"/>
              </a:rPr>
              <a:t>或 </a:t>
            </a:r>
            <a:r>
              <a:rPr lang="en-US" altLang="zh-TW" sz="2000" b="1" dirty="0" err="1">
                <a:latin typeface="Söhne"/>
              </a:rPr>
              <a:t>CommandLine</a:t>
            </a:r>
            <a:r>
              <a:rPr lang="en-US" altLang="zh-TW" sz="2000" b="1" dirty="0">
                <a:latin typeface="Söhne"/>
              </a:rPr>
              <a:t>="wmic </a:t>
            </a:r>
            <a:r>
              <a:rPr lang="en-US" altLang="zh-TW" sz="2000" b="1" dirty="0" err="1">
                <a:latin typeface="Söhne"/>
              </a:rPr>
              <a:t>shadowcopy</a:t>
            </a:r>
            <a:r>
              <a:rPr lang="en-US" altLang="zh-TW" sz="2000" b="1" dirty="0">
                <a:latin typeface="Söhne"/>
              </a:rPr>
              <a:t> delete" </a:t>
            </a:r>
            <a:r>
              <a:rPr lang="zh-TW" altLang="en-US" sz="2000" b="1" dirty="0">
                <a:latin typeface="Söhne"/>
              </a:rPr>
              <a:t>或 </a:t>
            </a:r>
            <a:r>
              <a:rPr lang="en-US" altLang="zh-TW" sz="2000" b="1" dirty="0" err="1">
                <a:latin typeface="Söhne"/>
              </a:rPr>
              <a:t>CommandLine</a:t>
            </a:r>
            <a:r>
              <a:rPr lang="en-US" altLang="zh-TW" sz="2000" b="1" dirty="0">
                <a:latin typeface="Söhne"/>
              </a:rPr>
              <a:t>="</a:t>
            </a:r>
            <a:r>
              <a:rPr lang="en-US" altLang="zh-TW" sz="2000" b="1" dirty="0" err="1">
                <a:latin typeface="Söhne"/>
              </a:rPr>
              <a:t>vssadmin</a:t>
            </a:r>
            <a:r>
              <a:rPr lang="en-US" altLang="zh-TW" sz="2000" b="1" dirty="0">
                <a:latin typeface="Söhne"/>
              </a:rPr>
              <a:t> resize </a:t>
            </a:r>
            <a:r>
              <a:rPr lang="en-US" altLang="zh-TW" sz="2000" b="1" dirty="0" err="1">
                <a:latin typeface="Söhne"/>
              </a:rPr>
              <a:t>shadowstorage</a:t>
            </a:r>
            <a:r>
              <a:rPr lang="en-US" altLang="zh-TW" sz="2000" b="1" dirty="0">
                <a:latin typeface="Söhne"/>
              </a:rPr>
              <a:t>"</a:t>
            </a:r>
            <a:r>
              <a:rPr lang="zh-TW" altLang="en-US" sz="2000" b="1" dirty="0">
                <a:latin typeface="Söhne"/>
              </a:rPr>
              <a:t>））或（事件 </a:t>
            </a:r>
            <a:r>
              <a:rPr lang="en-US" altLang="zh-TW" sz="2000" b="1" dirty="0">
                <a:latin typeface="Söhne"/>
              </a:rPr>
              <a:t>ID ="5857" </a:t>
            </a:r>
            <a:r>
              <a:rPr lang="zh-TW" altLang="en-US" sz="2000" b="1" dirty="0">
                <a:latin typeface="Söhne"/>
              </a:rPr>
              <a:t>提供者名稱</a:t>
            </a:r>
            <a:r>
              <a:rPr lang="en-US" altLang="zh-TW" sz="2000" b="1" dirty="0">
                <a:latin typeface="Söhne"/>
              </a:rPr>
              <a:t>="MSVSS__PROVIDER"</a:t>
            </a:r>
            <a:r>
              <a:rPr lang="zh-TW" altLang="en-US" sz="2000" b="1" dirty="0">
                <a:latin typeface="Söhne"/>
              </a:rPr>
              <a:t>）或（事件 </a:t>
            </a:r>
            <a:r>
              <a:rPr lang="en-US" altLang="zh-TW" sz="2000" b="1" dirty="0">
                <a:latin typeface="Söhne"/>
              </a:rPr>
              <a:t>ID ="5858" </a:t>
            </a:r>
            <a:r>
              <a:rPr lang="zh-TW" altLang="en-US" sz="2000" b="1" dirty="0">
                <a:latin typeface="Söhne"/>
              </a:rPr>
              <a:t>操作</a:t>
            </a:r>
            <a:r>
              <a:rPr lang="en-US" altLang="zh-TW" sz="2000" b="1" dirty="0">
                <a:latin typeface="Söhne"/>
              </a:rPr>
              <a:t>="Win32_ShadowCopy"</a:t>
            </a:r>
            <a:r>
              <a:rPr lang="zh-TW" altLang="en-US" sz="2000" b="1" dirty="0">
                <a:latin typeface="Söhne"/>
              </a:rPr>
              <a:t>）</a:t>
            </a:r>
          </a:p>
          <a:p>
            <a:endParaRPr lang="zh-TW" altLang="en-US" sz="2000" b="1" dirty="0">
              <a:latin typeface="Söhne"/>
            </a:endParaRPr>
          </a:p>
          <a:p>
            <a:r>
              <a:rPr lang="zh-TW" altLang="en-US" sz="2000" b="1" dirty="0">
                <a:latin typeface="Söhne"/>
              </a:rPr>
              <a:t>分析 </a:t>
            </a:r>
            <a:r>
              <a:rPr lang="en-US" altLang="zh-TW" sz="2000" b="1" dirty="0">
                <a:latin typeface="Söhne"/>
              </a:rPr>
              <a:t>2 - </a:t>
            </a:r>
            <a:r>
              <a:rPr lang="en-US" altLang="zh-TW" sz="2000" b="1" dirty="0" err="1">
                <a:latin typeface="Söhne"/>
              </a:rPr>
              <a:t>BCDEdit</a:t>
            </a:r>
            <a:r>
              <a:rPr lang="en-US" altLang="zh-TW" sz="2000" b="1" dirty="0">
                <a:latin typeface="Söhne"/>
              </a:rPr>
              <a:t> </a:t>
            </a:r>
            <a:r>
              <a:rPr lang="zh-TW" altLang="en-US" sz="2000" b="1" dirty="0">
                <a:latin typeface="Söhne"/>
              </a:rPr>
              <a:t>故障恢復修改</a:t>
            </a:r>
          </a:p>
          <a:p>
            <a:r>
              <a:rPr lang="en-US" altLang="zh-TW" sz="2000" b="1" dirty="0" err="1">
                <a:latin typeface="Söhne"/>
              </a:rPr>
              <a:t>bcdedit_commands</a:t>
            </a:r>
            <a:r>
              <a:rPr lang="en-US" altLang="zh-TW" sz="2000" b="1" dirty="0">
                <a:latin typeface="Söhne"/>
              </a:rPr>
              <a:t> = </a:t>
            </a:r>
            <a:r>
              <a:rPr lang="zh-TW" altLang="en-US" sz="2000" b="1" dirty="0">
                <a:latin typeface="Söhne"/>
              </a:rPr>
              <a:t>過濾過程中的（ </a:t>
            </a:r>
            <a:r>
              <a:rPr lang="en-US" altLang="zh-TW" sz="2000" b="1" dirty="0">
                <a:latin typeface="Söhne"/>
              </a:rPr>
              <a:t>exe = "C:\Windows\System32\bcdedit.exe" </a:t>
            </a:r>
            <a:r>
              <a:rPr lang="zh-TW" altLang="en-US" sz="2000" b="1" dirty="0">
                <a:latin typeface="Söhne"/>
              </a:rPr>
              <a:t>並且命令行包含 </a:t>
            </a:r>
            <a:r>
              <a:rPr lang="en-US" altLang="zh-TW" sz="2000" b="1" dirty="0">
                <a:latin typeface="Söhne"/>
              </a:rPr>
              <a:t>"</a:t>
            </a:r>
            <a:r>
              <a:rPr lang="en-US" altLang="zh-TW" sz="2000" b="1" dirty="0" err="1">
                <a:latin typeface="Söhne"/>
              </a:rPr>
              <a:t>recoveryenabled</a:t>
            </a:r>
            <a:r>
              <a:rPr lang="en-US" altLang="zh-TW" sz="2000" b="1" dirty="0">
                <a:latin typeface="Söhne"/>
              </a:rPr>
              <a:t>"</a:t>
            </a:r>
            <a:r>
              <a:rPr lang="zh-TW" altLang="en-US" sz="2000" b="1" dirty="0">
                <a:latin typeface="Söhne"/>
              </a:rPr>
              <a:t>）</a:t>
            </a:r>
          </a:p>
        </p:txBody>
      </p:sp>
    </p:spTree>
    <p:extLst>
      <p:ext uri="{BB962C8B-B14F-4D97-AF65-F5344CB8AC3E}">
        <p14:creationId xmlns:p14="http://schemas.microsoft.com/office/powerpoint/2010/main" val="18924006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1104508" y="1228397"/>
            <a:ext cx="10604499" cy="4401205"/>
          </a:xfrm>
          <a:prstGeom prst="rect">
            <a:avLst/>
          </a:prstGeom>
        </p:spPr>
        <p:txBody>
          <a:bodyPr wrap="square">
            <a:spAutoFit/>
          </a:bodyPr>
          <a:lstStyle/>
          <a:p>
            <a:r>
              <a:rPr lang="en-US" altLang="zh-TW" sz="2000" b="1" dirty="0">
                <a:latin typeface="Söhne"/>
              </a:rPr>
              <a:t>DS0019: </a:t>
            </a:r>
            <a:r>
              <a:rPr lang="zh-TW" altLang="en-US" sz="2000" b="1" dirty="0">
                <a:latin typeface="Söhne"/>
              </a:rPr>
              <a:t>服務</a:t>
            </a:r>
          </a:p>
          <a:p>
            <a:r>
              <a:rPr lang="zh-TW" altLang="en-US" sz="2000" b="1" dirty="0">
                <a:latin typeface="Söhne"/>
              </a:rPr>
              <a:t>服務元數據</a:t>
            </a:r>
            <a:r>
              <a:rPr lang="en-US" altLang="zh-TW" sz="2000" b="1" dirty="0">
                <a:latin typeface="Söhne"/>
              </a:rPr>
              <a:t>:</a:t>
            </a:r>
          </a:p>
          <a:p>
            <a:r>
              <a:rPr lang="zh-TW" altLang="en-US" sz="2000" b="1" dirty="0">
                <a:latin typeface="Söhne"/>
              </a:rPr>
              <a:t>監控參與系統恢復的服務的狀態。</a:t>
            </a:r>
          </a:p>
          <a:p>
            <a:endParaRPr lang="zh-TW" altLang="en-US" sz="2000" b="1" dirty="0">
              <a:latin typeface="Söhne"/>
            </a:endParaRPr>
          </a:p>
          <a:p>
            <a:r>
              <a:rPr lang="zh-TW" altLang="en-US" sz="2000" b="1" dirty="0">
                <a:latin typeface="Söhne"/>
              </a:rPr>
              <a:t>注意：對於 </a:t>
            </a:r>
            <a:r>
              <a:rPr lang="en-US" altLang="zh-TW" sz="2000" b="1" dirty="0">
                <a:latin typeface="Söhne"/>
              </a:rPr>
              <a:t>Windows</a:t>
            </a:r>
            <a:r>
              <a:rPr lang="zh-TW" altLang="en-US" sz="2000" b="1" dirty="0">
                <a:latin typeface="Söhne"/>
              </a:rPr>
              <a:t>，可以使用事件 </a:t>
            </a:r>
            <a:r>
              <a:rPr lang="en-US" altLang="zh-TW" sz="2000" b="1" dirty="0">
                <a:latin typeface="Söhne"/>
              </a:rPr>
              <a:t>ID 7040 </a:t>
            </a:r>
            <a:r>
              <a:rPr lang="zh-TW" altLang="en-US" sz="2000" b="1" dirty="0">
                <a:latin typeface="Söhne"/>
              </a:rPr>
              <a:t>來提醒服務啟動類型的變化（例如，從啟動時啟用變為禁用），這與系統恢復有關。</a:t>
            </a:r>
          </a:p>
          <a:p>
            <a:endParaRPr lang="zh-TW" altLang="en-US" sz="2000" b="1" dirty="0">
              <a:latin typeface="Söhne"/>
            </a:endParaRPr>
          </a:p>
          <a:p>
            <a:r>
              <a:rPr lang="en-US" altLang="zh-TW" sz="2000" b="1" dirty="0">
                <a:latin typeface="Söhne"/>
              </a:rPr>
              <a:t>DS0020: </a:t>
            </a:r>
            <a:r>
              <a:rPr lang="zh-TW" altLang="en-US" sz="2000" b="1" dirty="0">
                <a:latin typeface="Söhne"/>
              </a:rPr>
              <a:t>快照</a:t>
            </a:r>
          </a:p>
          <a:p>
            <a:r>
              <a:rPr lang="zh-TW" altLang="en-US" sz="2000" b="1" dirty="0">
                <a:latin typeface="Söhne"/>
              </a:rPr>
              <a:t>快照刪除</a:t>
            </a:r>
            <a:r>
              <a:rPr lang="en-US" altLang="zh-TW" sz="2000" b="1" dirty="0">
                <a:latin typeface="Söhne"/>
              </a:rPr>
              <a:t>:</a:t>
            </a:r>
          </a:p>
          <a:p>
            <a:r>
              <a:rPr lang="zh-TW" altLang="en-US" sz="2000" b="1" dirty="0">
                <a:latin typeface="Söhne"/>
              </a:rPr>
              <a:t>監控意外刪除快照的活動（例如：</a:t>
            </a:r>
            <a:r>
              <a:rPr lang="en-US" altLang="zh-TW" sz="2000" b="1" dirty="0">
                <a:latin typeface="Söhne"/>
              </a:rPr>
              <a:t>AWS delete-snapshot</a:t>
            </a:r>
            <a:r>
              <a:rPr lang="zh-TW" altLang="en-US" sz="2000" b="1" dirty="0">
                <a:latin typeface="Söhne"/>
              </a:rPr>
              <a:t>），尤其是那些與雲備份相關的快照。</a:t>
            </a:r>
          </a:p>
          <a:p>
            <a:endParaRPr lang="zh-TW" altLang="en-US" sz="2000" b="1" dirty="0">
              <a:latin typeface="Söhne"/>
            </a:endParaRPr>
          </a:p>
          <a:p>
            <a:r>
              <a:rPr lang="en-US" altLang="zh-TW" sz="2000" b="1" dirty="0">
                <a:latin typeface="Söhne"/>
              </a:rPr>
              <a:t>DS0024: Windows </a:t>
            </a:r>
            <a:r>
              <a:rPr lang="zh-TW" altLang="en-US" sz="2000" b="1" dirty="0">
                <a:latin typeface="Söhne"/>
              </a:rPr>
              <a:t>註冊表</a:t>
            </a:r>
          </a:p>
          <a:p>
            <a:r>
              <a:rPr lang="en-US" altLang="zh-TW" sz="2000" b="1" dirty="0">
                <a:latin typeface="Söhne"/>
              </a:rPr>
              <a:t>Windows </a:t>
            </a:r>
            <a:r>
              <a:rPr lang="zh-TW" altLang="en-US" sz="2000" b="1" dirty="0">
                <a:latin typeface="Söhne"/>
              </a:rPr>
              <a:t>註冊表鍵修改</a:t>
            </a:r>
            <a:r>
              <a:rPr lang="en-US" altLang="zh-TW" sz="2000" b="1" dirty="0">
                <a:latin typeface="Söhne"/>
              </a:rPr>
              <a:t>:</a:t>
            </a:r>
          </a:p>
          <a:p>
            <a:r>
              <a:rPr lang="zh-TW" altLang="en-US" sz="2000" b="1" dirty="0">
                <a:latin typeface="Söhne"/>
              </a:rPr>
              <a:t>監控註冊表中與系統恢復</a:t>
            </a:r>
          </a:p>
        </p:txBody>
      </p:sp>
    </p:spTree>
    <p:extLst>
      <p:ext uri="{BB962C8B-B14F-4D97-AF65-F5344CB8AC3E}">
        <p14:creationId xmlns:p14="http://schemas.microsoft.com/office/powerpoint/2010/main" val="18770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05669" y="224172"/>
            <a:ext cx="11180661" cy="2489096"/>
          </a:xfrm>
          <a:prstGeom prst="rect">
            <a:avLst/>
          </a:prstGeom>
        </p:spPr>
      </p:pic>
      <p:sp>
        <p:nvSpPr>
          <p:cNvPr id="3" name="矩形 2"/>
          <p:cNvSpPr/>
          <p:nvPr/>
        </p:nvSpPr>
        <p:spPr>
          <a:xfrm>
            <a:off x="606517" y="2849160"/>
            <a:ext cx="10978964" cy="3477875"/>
          </a:xfrm>
          <a:prstGeom prst="rect">
            <a:avLst/>
          </a:prstGeom>
        </p:spPr>
        <p:txBody>
          <a:bodyPr wrap="square">
            <a:spAutoFit/>
          </a:bodyPr>
          <a:lstStyle/>
          <a:p>
            <a:r>
              <a:rPr lang="en-US" altLang="zh-TW" sz="2000" b="1" dirty="0">
                <a:latin typeface="Söhne"/>
              </a:rPr>
              <a:t>ID</a:t>
            </a:r>
            <a:r>
              <a:rPr lang="en-US" altLang="zh-TW" sz="2000" dirty="0">
                <a:latin typeface="Söhne"/>
              </a:rPr>
              <a:t>: DS0029</a:t>
            </a:r>
          </a:p>
          <a:p>
            <a:r>
              <a:rPr lang="en-US" altLang="zh-TW" sz="2000" b="1" dirty="0">
                <a:latin typeface="Söhne"/>
              </a:rPr>
              <a:t>Data Source</a:t>
            </a:r>
            <a:r>
              <a:rPr lang="en-US" altLang="zh-TW" sz="2000" dirty="0">
                <a:latin typeface="Söhne"/>
              </a:rPr>
              <a:t>: Network Traffic</a:t>
            </a:r>
            <a:r>
              <a:rPr lang="zh-TW" altLang="en-US" sz="2000" dirty="0">
                <a:latin typeface="Söhne"/>
              </a:rPr>
              <a:t>（網絡流量）</a:t>
            </a:r>
          </a:p>
          <a:p>
            <a:r>
              <a:rPr lang="en-US" altLang="zh-TW" sz="2000" b="1" dirty="0">
                <a:latin typeface="Söhne"/>
              </a:rPr>
              <a:t>Data Component</a:t>
            </a:r>
            <a:r>
              <a:rPr lang="en-US" altLang="zh-TW" sz="2000" dirty="0">
                <a:latin typeface="Söhne"/>
              </a:rPr>
              <a:t>:</a:t>
            </a:r>
          </a:p>
          <a:p>
            <a:pPr lvl="1"/>
            <a:r>
              <a:rPr lang="en-US" altLang="zh-TW" sz="2000" dirty="0">
                <a:latin typeface="Söhne"/>
              </a:rPr>
              <a:t>Network Traffic Content</a:t>
            </a:r>
            <a:r>
              <a:rPr lang="zh-TW" altLang="en-US" sz="2000" dirty="0">
                <a:latin typeface="Söhne"/>
              </a:rPr>
              <a:t>（網絡流量內容）</a:t>
            </a:r>
          </a:p>
          <a:p>
            <a:pPr lvl="1"/>
            <a:r>
              <a:rPr lang="en-US" altLang="zh-TW" sz="2000" dirty="0">
                <a:latin typeface="Söhne"/>
              </a:rPr>
              <a:t>Network Traffic Flow</a:t>
            </a:r>
            <a:r>
              <a:rPr lang="zh-TW" altLang="en-US" sz="2000" dirty="0">
                <a:latin typeface="Söhne"/>
              </a:rPr>
              <a:t>（網絡流量流動）</a:t>
            </a:r>
          </a:p>
          <a:p>
            <a:r>
              <a:rPr lang="en-US" altLang="zh-TW" sz="2000" b="1" dirty="0">
                <a:latin typeface="Söhne"/>
              </a:rPr>
              <a:t>Detects</a:t>
            </a:r>
            <a:r>
              <a:rPr lang="en-US" altLang="zh-TW" sz="2000" dirty="0">
                <a:latin typeface="Söhne"/>
              </a:rPr>
              <a:t>:</a:t>
            </a:r>
          </a:p>
          <a:p>
            <a:pPr lvl="1"/>
            <a:r>
              <a:rPr lang="zh-TW" altLang="en-US" sz="2000" dirty="0">
                <a:latin typeface="Söhne"/>
              </a:rPr>
              <a:t>監視和分析與未符合預期協議標準和流量流向的協議相關的流量模式和封包檢查。考慮與進程監控和命令行相關，以檢測與流量模式相關的異常進程執行和命令行參數。</a:t>
            </a:r>
            <a:endParaRPr lang="en-US" altLang="zh-TW" sz="2000" dirty="0">
              <a:latin typeface="Söhne"/>
            </a:endParaRPr>
          </a:p>
          <a:p>
            <a:pPr lvl="1"/>
            <a:endParaRPr lang="en-US" altLang="zh-TW" sz="2000" dirty="0">
              <a:latin typeface="Söhne"/>
            </a:endParaRPr>
          </a:p>
          <a:p>
            <a:pPr lvl="1"/>
            <a:r>
              <a:rPr lang="zh-TW" altLang="en-US" sz="2000" dirty="0">
                <a:latin typeface="Söhne"/>
              </a:rPr>
              <a:t>監視網絡數據以檢測不常見的數據流。對網絡進行使用，通常不進行網絡通信或以前從未見過的進程是可疑的。</a:t>
            </a:r>
            <a:endParaRPr lang="en-US" altLang="zh-TW" sz="2000" dirty="0">
              <a:latin typeface="Söhne"/>
            </a:endParaRPr>
          </a:p>
        </p:txBody>
      </p:sp>
    </p:spTree>
    <p:extLst>
      <p:ext uri="{BB962C8B-B14F-4D97-AF65-F5344CB8AC3E}">
        <p14:creationId xmlns:p14="http://schemas.microsoft.com/office/powerpoint/2010/main" val="14851725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0F622B-4048-4F18-96A1-328277A1B6A7}"/>
              </a:ext>
            </a:extLst>
          </p:cNvPr>
          <p:cNvSpPr/>
          <p:nvPr/>
        </p:nvSpPr>
        <p:spPr>
          <a:xfrm>
            <a:off x="4584308" y="1094720"/>
            <a:ext cx="7163191" cy="2677656"/>
          </a:xfrm>
          <a:prstGeom prst="rect">
            <a:avLst/>
          </a:prstGeom>
        </p:spPr>
        <p:txBody>
          <a:bodyPr wrap="square">
            <a:spAutoFit/>
          </a:bodyPr>
          <a:lstStyle/>
          <a:p>
            <a:r>
              <a:rPr lang="en-US" altLang="zh-TW" sz="2800" b="1" dirty="0">
                <a:latin typeface="Söhne"/>
              </a:rPr>
              <a:t>ID</a:t>
            </a:r>
            <a:r>
              <a:rPr lang="zh-TW" altLang="en-US" sz="2800" b="1" dirty="0">
                <a:latin typeface="Söhne"/>
              </a:rPr>
              <a:t>：</a:t>
            </a:r>
            <a:r>
              <a:rPr lang="en-US" altLang="zh-TW" sz="2800" b="1" dirty="0">
                <a:latin typeface="Söhne"/>
              </a:rPr>
              <a:t>T1490</a:t>
            </a:r>
          </a:p>
          <a:p>
            <a:r>
              <a:rPr lang="zh-TW" altLang="en-US" sz="2800" b="1" dirty="0">
                <a:latin typeface="Söhne"/>
              </a:rPr>
              <a:t>子技術：無</a:t>
            </a:r>
          </a:p>
          <a:p>
            <a:r>
              <a:rPr lang="zh-TW" altLang="en-US" sz="2800" b="1" dirty="0">
                <a:latin typeface="Söhne"/>
              </a:rPr>
              <a:t>戰術：影響</a:t>
            </a:r>
          </a:p>
          <a:p>
            <a:r>
              <a:rPr lang="zh-TW" altLang="en-US" sz="2800" b="1" dirty="0">
                <a:latin typeface="Söhne"/>
              </a:rPr>
              <a:t>平台：容器</a:t>
            </a:r>
            <a:r>
              <a:rPr lang="en-US" altLang="zh-TW" sz="2800" b="1" dirty="0">
                <a:latin typeface="Söhne"/>
              </a:rPr>
              <a:t>, IaaS, Linux, </a:t>
            </a:r>
            <a:r>
              <a:rPr lang="zh-TW" altLang="en-US" sz="2800" b="1" dirty="0">
                <a:latin typeface="Söhne"/>
              </a:rPr>
              <a:t>網絡</a:t>
            </a:r>
            <a:r>
              <a:rPr lang="en-US" altLang="zh-TW" sz="2800" b="1" dirty="0">
                <a:latin typeface="Söhne"/>
              </a:rPr>
              <a:t>, Windows, macOS</a:t>
            </a:r>
          </a:p>
          <a:p>
            <a:r>
              <a:rPr lang="zh-TW" altLang="en-US" sz="2800" b="1" dirty="0">
                <a:latin typeface="Söhne"/>
              </a:rPr>
              <a:t>影響類型：可用性</a:t>
            </a:r>
          </a:p>
        </p:txBody>
      </p:sp>
      <p:pic>
        <p:nvPicPr>
          <p:cNvPr id="3" name="圖片 2">
            <a:extLst>
              <a:ext uri="{FF2B5EF4-FFF2-40B4-BE49-F238E27FC236}">
                <a16:creationId xmlns:a16="http://schemas.microsoft.com/office/drawing/2014/main" id="{01CE6DE3-F4CD-4202-A3D6-6CF9FA14140F}"/>
              </a:ext>
            </a:extLst>
          </p:cNvPr>
          <p:cNvPicPr>
            <a:picLocks noChangeAspect="1"/>
          </p:cNvPicPr>
          <p:nvPr/>
        </p:nvPicPr>
        <p:blipFill>
          <a:blip r:embed="rId2"/>
          <a:stretch>
            <a:fillRect/>
          </a:stretch>
        </p:blipFill>
        <p:spPr>
          <a:xfrm>
            <a:off x="229901" y="528282"/>
            <a:ext cx="4086795" cy="3810532"/>
          </a:xfrm>
          <a:prstGeom prst="rect">
            <a:avLst/>
          </a:prstGeom>
        </p:spPr>
      </p:pic>
    </p:spTree>
    <p:extLst>
      <p:ext uri="{BB962C8B-B14F-4D97-AF65-F5344CB8AC3E}">
        <p14:creationId xmlns:p14="http://schemas.microsoft.com/office/powerpoint/2010/main" val="100341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40189" y="1474246"/>
            <a:ext cx="11140579" cy="255454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攻擊者可能掃描受害者的</a:t>
            </a:r>
            <a:r>
              <a:rPr lang="en-US" altLang="zh-TW" sz="2000" dirty="0">
                <a:latin typeface="標楷體" panose="03000509000000000000" pitchFamily="65" charset="-120"/>
                <a:ea typeface="標楷體" panose="03000509000000000000" pitchFamily="65" charset="-120"/>
              </a:rPr>
              <a:t>IP</a:t>
            </a:r>
            <a:r>
              <a:rPr lang="zh-TW" altLang="en-US" sz="2000" dirty="0">
                <a:latin typeface="標楷體" panose="03000509000000000000" pitchFamily="65" charset="-120"/>
                <a:ea typeface="標楷體" panose="03000509000000000000" pitchFamily="65" charset="-120"/>
              </a:rPr>
              <a:t>區塊，以收集在選定目標過程中可以使用的信息。公共</a:t>
            </a:r>
            <a:r>
              <a:rPr lang="en-US" altLang="zh-TW" sz="2000" dirty="0">
                <a:latin typeface="標楷體" panose="03000509000000000000" pitchFamily="65" charset="-120"/>
                <a:ea typeface="標楷體" panose="03000509000000000000" pitchFamily="65" charset="-120"/>
              </a:rPr>
              <a:t>IP</a:t>
            </a:r>
            <a:r>
              <a:rPr lang="zh-TW" altLang="en-US" sz="2000" dirty="0">
                <a:latin typeface="標楷體" panose="03000509000000000000" pitchFamily="65" charset="-120"/>
                <a:ea typeface="標楷體" panose="03000509000000000000" pitchFamily="65" charset="-120"/>
              </a:rPr>
              <a:t>地址可能按區塊或一系列連續地址分配給組織。</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攻擊者可能掃描</a:t>
            </a:r>
            <a:r>
              <a:rPr lang="en-US" altLang="zh-TW" sz="2000" dirty="0">
                <a:latin typeface="標楷體" panose="03000509000000000000" pitchFamily="65" charset="-120"/>
                <a:ea typeface="標楷體" panose="03000509000000000000" pitchFamily="65" charset="-120"/>
              </a:rPr>
              <a:t>IP</a:t>
            </a:r>
            <a:r>
              <a:rPr lang="zh-TW" altLang="en-US" sz="2000" dirty="0">
                <a:latin typeface="標楷體" panose="03000509000000000000" pitchFamily="65" charset="-120"/>
                <a:ea typeface="標楷體" panose="03000509000000000000" pitchFamily="65" charset="-120"/>
              </a:rPr>
              <a:t>區塊以收集受害者的網絡信息，例如哪些</a:t>
            </a:r>
            <a:r>
              <a:rPr lang="en-US" altLang="zh-TW" sz="2000" dirty="0">
                <a:latin typeface="標楷體" panose="03000509000000000000" pitchFamily="65" charset="-120"/>
                <a:ea typeface="標楷體" panose="03000509000000000000" pitchFamily="65" charset="-120"/>
              </a:rPr>
              <a:t>IP</a:t>
            </a:r>
            <a:r>
              <a:rPr lang="zh-TW" altLang="en-US" sz="2000" dirty="0">
                <a:latin typeface="標楷體" panose="03000509000000000000" pitchFamily="65" charset="-120"/>
                <a:ea typeface="標楷體" panose="03000509000000000000" pitchFamily="65" charset="-120"/>
              </a:rPr>
              <a:t>地址正在使用以及分配這些地址的主機的更詳細信息。掃描範圍可能從簡單的</a:t>
            </a:r>
            <a:r>
              <a:rPr lang="en-US" altLang="zh-TW" sz="2000" dirty="0">
                <a:latin typeface="標楷體" panose="03000509000000000000" pitchFamily="65" charset="-120"/>
                <a:ea typeface="標楷體" panose="03000509000000000000" pitchFamily="65" charset="-120"/>
              </a:rPr>
              <a:t>ping</a:t>
            </a:r>
            <a:r>
              <a:rPr lang="zh-TW" altLang="en-US" sz="2000" dirty="0">
                <a:latin typeface="標楷體" panose="03000509000000000000" pitchFamily="65" charset="-120"/>
                <a:ea typeface="標楷體" panose="03000509000000000000" pitchFamily="65" charset="-120"/>
              </a:rPr>
              <a:t>到更複雜的掃描</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這些掃描可能通過伺服器橫額或其他網絡藝術品顯示主機軟件</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版本等信息。從這些掃描中獲得的信息可能揭示了其他形式的偵察機會，建立操作資源，以或初始訪問（例如：外部遠程服務）。</a:t>
            </a:r>
          </a:p>
        </p:txBody>
      </p:sp>
      <p:sp>
        <p:nvSpPr>
          <p:cNvPr id="8" name="矩形 7"/>
          <p:cNvSpPr/>
          <p:nvPr/>
        </p:nvSpPr>
        <p:spPr>
          <a:xfrm>
            <a:off x="1519532" y="615353"/>
            <a:ext cx="6896440"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Active Scanning:</a:t>
            </a:r>
            <a:r>
              <a:rPr lang="zh-TW" altLang="en-US" sz="2800" dirty="0"/>
              <a:t>掃描 </a:t>
            </a:r>
            <a:r>
              <a:rPr lang="en-US" altLang="zh-TW" sz="2800" dirty="0"/>
              <a:t>IP </a:t>
            </a:r>
            <a:r>
              <a:rPr lang="zh-TW" altLang="en-US" sz="2800" dirty="0"/>
              <a:t>區塊</a:t>
            </a:r>
            <a:r>
              <a:rPr lang="en-US" altLang="zh-TW" sz="2800" dirty="0"/>
              <a:t>(T1595.001)</a:t>
            </a:r>
            <a:endParaRPr lang="en-US" altLang="zh-TW" sz="3200" dirty="0"/>
          </a:p>
        </p:txBody>
      </p:sp>
      <p:pic>
        <p:nvPicPr>
          <p:cNvPr id="2" name="圖片 1"/>
          <p:cNvPicPr>
            <a:picLocks noChangeAspect="1"/>
          </p:cNvPicPr>
          <p:nvPr/>
        </p:nvPicPr>
        <p:blipFill>
          <a:blip r:embed="rId2"/>
          <a:stretch>
            <a:fillRect/>
          </a:stretch>
        </p:blipFill>
        <p:spPr>
          <a:xfrm>
            <a:off x="565363" y="4057271"/>
            <a:ext cx="9231779" cy="1369622"/>
          </a:xfrm>
          <a:prstGeom prst="rect">
            <a:avLst/>
          </a:prstGeom>
        </p:spPr>
      </p:pic>
      <p:sp>
        <p:nvSpPr>
          <p:cNvPr id="3" name="矩形 2"/>
          <p:cNvSpPr/>
          <p:nvPr/>
        </p:nvSpPr>
        <p:spPr>
          <a:xfrm>
            <a:off x="1291771" y="5463264"/>
            <a:ext cx="9927771" cy="1200329"/>
          </a:xfrm>
          <a:prstGeom prst="rect">
            <a:avLst/>
          </a:prstGeom>
        </p:spPr>
        <p:txBody>
          <a:bodyPr wrap="square">
            <a:spAutoFit/>
          </a:bodyPr>
          <a:lstStyle/>
          <a:p>
            <a:r>
              <a:rPr lang="en-US" altLang="zh-TW" b="1" dirty="0">
                <a:solidFill>
                  <a:srgbClr val="374151"/>
                </a:solidFill>
                <a:latin typeface="標楷體" panose="03000509000000000000" pitchFamily="65" charset="-120"/>
                <a:ea typeface="標楷體" panose="03000509000000000000" pitchFamily="65" charset="-120"/>
              </a:rPr>
              <a:t>ID</a:t>
            </a:r>
            <a:r>
              <a:rPr lang="en-US" altLang="zh-TW" dirty="0">
                <a:solidFill>
                  <a:srgbClr val="374151"/>
                </a:solidFill>
                <a:latin typeface="標楷體" panose="03000509000000000000" pitchFamily="65" charset="-120"/>
                <a:ea typeface="標楷體" panose="03000509000000000000" pitchFamily="65" charset="-120"/>
              </a:rPr>
              <a:t>: G0139</a:t>
            </a:r>
          </a:p>
          <a:p>
            <a:r>
              <a:rPr lang="en-US" altLang="zh-TW" b="1" dirty="0">
                <a:solidFill>
                  <a:srgbClr val="374151"/>
                </a:solidFill>
                <a:latin typeface="標楷體" panose="03000509000000000000" pitchFamily="65" charset="-120"/>
                <a:ea typeface="標楷體" panose="03000509000000000000" pitchFamily="65" charset="-120"/>
              </a:rPr>
              <a:t>Name</a:t>
            </a:r>
            <a:r>
              <a:rPr lang="en-US" altLang="zh-TW" dirty="0">
                <a:solidFill>
                  <a:srgbClr val="374151"/>
                </a:solidFill>
                <a:latin typeface="標楷體" panose="03000509000000000000" pitchFamily="65" charset="-120"/>
                <a:ea typeface="標楷體" panose="03000509000000000000" pitchFamily="65" charset="-120"/>
              </a:rPr>
              <a:t>: </a:t>
            </a:r>
            <a:r>
              <a:rPr lang="en-US" altLang="zh-TW" dirty="0" err="1">
                <a:solidFill>
                  <a:srgbClr val="374151"/>
                </a:solidFill>
                <a:latin typeface="標楷體" panose="03000509000000000000" pitchFamily="65" charset="-120"/>
                <a:ea typeface="標楷體" panose="03000509000000000000" pitchFamily="65" charset="-120"/>
              </a:rPr>
              <a:t>TeamTNT</a:t>
            </a:r>
            <a:endParaRPr lang="en-US" altLang="zh-TW" dirty="0">
              <a:solidFill>
                <a:srgbClr val="374151"/>
              </a:solidFill>
              <a:latin typeface="標楷體" panose="03000509000000000000" pitchFamily="65" charset="-120"/>
              <a:ea typeface="標楷體" panose="03000509000000000000" pitchFamily="65" charset="-120"/>
            </a:endParaRPr>
          </a:p>
          <a:p>
            <a:r>
              <a:rPr lang="en-US" altLang="zh-TW" b="1" dirty="0">
                <a:solidFill>
                  <a:srgbClr val="374151"/>
                </a:solidFill>
                <a:latin typeface="標楷體" panose="03000509000000000000" pitchFamily="65" charset="-120"/>
                <a:ea typeface="標楷體" panose="03000509000000000000" pitchFamily="65" charset="-120"/>
              </a:rPr>
              <a:t>Description</a:t>
            </a:r>
            <a:r>
              <a:rPr lang="en-US" altLang="zh-TW" dirty="0">
                <a:solidFill>
                  <a:srgbClr val="374151"/>
                </a:solidFill>
                <a:latin typeface="標楷體" panose="03000509000000000000" pitchFamily="65" charset="-120"/>
                <a:ea typeface="標楷體" panose="03000509000000000000" pitchFamily="65" charset="-120"/>
              </a:rPr>
              <a:t>: </a:t>
            </a:r>
            <a:r>
              <a:rPr lang="en-US" altLang="zh-TW" dirty="0" err="1">
                <a:solidFill>
                  <a:srgbClr val="374151"/>
                </a:solidFill>
                <a:latin typeface="標楷體" panose="03000509000000000000" pitchFamily="65" charset="-120"/>
                <a:ea typeface="標楷體" panose="03000509000000000000" pitchFamily="65" charset="-120"/>
              </a:rPr>
              <a:t>TeamTNT</a:t>
            </a:r>
            <a:r>
              <a:rPr lang="zh-TW" altLang="en-US" dirty="0">
                <a:solidFill>
                  <a:srgbClr val="374151"/>
                </a:solidFill>
                <a:latin typeface="標楷體" panose="03000509000000000000" pitchFamily="65" charset="-120"/>
                <a:ea typeface="標楷體" panose="03000509000000000000" pitchFamily="65" charset="-120"/>
              </a:rPr>
              <a:t>已掃描特定的目標</a:t>
            </a:r>
            <a:r>
              <a:rPr lang="en-US" altLang="zh-TW" dirty="0">
                <a:solidFill>
                  <a:srgbClr val="374151"/>
                </a:solidFill>
                <a:latin typeface="標楷體" panose="03000509000000000000" pitchFamily="65" charset="-120"/>
                <a:ea typeface="標楷體" panose="03000509000000000000" pitchFamily="65" charset="-120"/>
              </a:rPr>
              <a:t>IP</a:t>
            </a:r>
            <a:r>
              <a:rPr lang="zh-TW" altLang="en-US" dirty="0">
                <a:solidFill>
                  <a:srgbClr val="374151"/>
                </a:solidFill>
                <a:latin typeface="標楷體" panose="03000509000000000000" pitchFamily="65" charset="-120"/>
                <a:ea typeface="標楷體" panose="03000509000000000000" pitchFamily="65" charset="-120"/>
              </a:rPr>
              <a:t>地址列表。攻擊者</a:t>
            </a:r>
            <a:r>
              <a:rPr lang="en-US" altLang="zh-TW" dirty="0" err="1">
                <a:solidFill>
                  <a:srgbClr val="374151"/>
                </a:solidFill>
                <a:latin typeface="標楷體" panose="03000509000000000000" pitchFamily="65" charset="-120"/>
                <a:ea typeface="標楷體" panose="03000509000000000000" pitchFamily="65" charset="-120"/>
              </a:rPr>
              <a:t>TeamTNT</a:t>
            </a:r>
            <a:r>
              <a:rPr lang="zh-TW" altLang="en-US" dirty="0">
                <a:solidFill>
                  <a:srgbClr val="374151"/>
                </a:solidFill>
                <a:latin typeface="標楷體" panose="03000509000000000000" pitchFamily="65" charset="-120"/>
                <a:ea typeface="標楷體" panose="03000509000000000000" pitchFamily="65" charset="-120"/>
              </a:rPr>
              <a:t>採取了掃描特定目標</a:t>
            </a:r>
            <a:r>
              <a:rPr lang="en-US" altLang="zh-TW" dirty="0">
                <a:solidFill>
                  <a:srgbClr val="374151"/>
                </a:solidFill>
                <a:latin typeface="標楷體" panose="03000509000000000000" pitchFamily="65" charset="-120"/>
                <a:ea typeface="標楷體" panose="03000509000000000000" pitchFamily="65" charset="-120"/>
              </a:rPr>
              <a:t>IP</a:t>
            </a:r>
            <a:r>
              <a:rPr lang="zh-TW" altLang="en-US" dirty="0">
                <a:solidFill>
                  <a:srgbClr val="374151"/>
                </a:solidFill>
                <a:latin typeface="標楷體" panose="03000509000000000000" pitchFamily="65" charset="-120"/>
                <a:ea typeface="標楷體" panose="03000509000000000000" pitchFamily="65" charset="-120"/>
              </a:rPr>
              <a:t>地址的行動。</a:t>
            </a:r>
            <a:endParaRPr lang="zh-TW" altLang="en-US" b="0" i="0" dirty="0">
              <a:solidFill>
                <a:srgbClr val="374151"/>
              </a:solidFill>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6656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3B2640-8A10-474A-9C80-0F11137EDFE7}"/>
              </a:ext>
            </a:extLst>
          </p:cNvPr>
          <p:cNvSpPr>
            <a:spLocks noGrp="1"/>
          </p:cNvSpPr>
          <p:nvPr>
            <p:ph type="title"/>
          </p:nvPr>
        </p:nvSpPr>
        <p:spPr/>
        <p:txBody>
          <a:bodyPr/>
          <a:lstStyle/>
          <a:p>
            <a:r>
              <a:rPr lang="en-US" altLang="zh-TW" dirty="0"/>
              <a:t>Threat Modelling </a:t>
            </a:r>
            <a:r>
              <a:rPr lang="zh-TW" altLang="en-US" dirty="0"/>
              <a:t>威脅建模</a:t>
            </a:r>
          </a:p>
        </p:txBody>
      </p:sp>
      <p:sp>
        <p:nvSpPr>
          <p:cNvPr id="3" name="內容版面配置區 2">
            <a:extLst>
              <a:ext uri="{FF2B5EF4-FFF2-40B4-BE49-F238E27FC236}">
                <a16:creationId xmlns:a16="http://schemas.microsoft.com/office/drawing/2014/main" id="{FDE77D4D-8E20-4D89-936E-AAC5DC5B5DCA}"/>
              </a:ext>
            </a:extLst>
          </p:cNvPr>
          <p:cNvSpPr>
            <a:spLocks noGrp="1"/>
          </p:cNvSpPr>
          <p:nvPr>
            <p:ph idx="1"/>
          </p:nvPr>
        </p:nvSpPr>
        <p:spPr>
          <a:xfrm>
            <a:off x="2227262" y="1905000"/>
            <a:ext cx="8915400" cy="3777622"/>
          </a:xfrm>
        </p:spPr>
        <p:txBody>
          <a:bodyPr>
            <a:normAutofit/>
          </a:bodyPr>
          <a:lstStyle/>
          <a:p>
            <a:pPr marL="0" indent="0">
              <a:buNone/>
            </a:pPr>
            <a:r>
              <a:rPr lang="en-US" altLang="zh-TW" sz="2800" dirty="0"/>
              <a:t>Attack Tree</a:t>
            </a:r>
            <a:r>
              <a:rPr lang="zh-TW" altLang="en-US" sz="2800" dirty="0"/>
              <a:t>攻擊樹</a:t>
            </a:r>
            <a:endParaRPr lang="en-US" altLang="zh-TW" sz="3000" dirty="0"/>
          </a:p>
          <a:p>
            <a:pPr marL="0" indent="0">
              <a:buNone/>
            </a:pPr>
            <a:r>
              <a:rPr lang="en-US" altLang="zh-TW" sz="2800" dirty="0"/>
              <a:t>Cyber Killing Chain</a:t>
            </a:r>
          </a:p>
          <a:p>
            <a:pPr marL="0" indent="0">
              <a:buNone/>
            </a:pPr>
            <a:r>
              <a:rPr lang="en-US" altLang="zh-TW" sz="2800" dirty="0"/>
              <a:t>MITRE ATT&amp;CK</a:t>
            </a:r>
            <a:endParaRPr lang="zh-TW" altLang="en-US" sz="2800" dirty="0"/>
          </a:p>
        </p:txBody>
      </p:sp>
    </p:spTree>
    <p:extLst>
      <p:ext uri="{BB962C8B-B14F-4D97-AF65-F5344CB8AC3E}">
        <p14:creationId xmlns:p14="http://schemas.microsoft.com/office/powerpoint/2010/main" val="327708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59737" y="3375835"/>
            <a:ext cx="11187119" cy="1938992"/>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M1056</a:t>
            </a:r>
          </a:p>
          <a:p>
            <a:r>
              <a:rPr lang="en-US" altLang="zh-TW" sz="2400" dirty="0">
                <a:latin typeface="標楷體" panose="03000509000000000000" pitchFamily="65" charset="-120"/>
                <a:ea typeface="標楷體" panose="03000509000000000000" pitchFamily="65" charset="-120"/>
              </a:rPr>
              <a:t>Mitigation: Pre-compromise</a:t>
            </a:r>
            <a:r>
              <a:rPr lang="zh-TW" altLang="en-US" sz="2400" dirty="0">
                <a:latin typeface="標楷體" panose="03000509000000000000" pitchFamily="65" charset="-120"/>
                <a:ea typeface="標楷體" panose="03000509000000000000" pitchFamily="65" charset="-120"/>
              </a:rPr>
              <a:t>（事前防範）</a:t>
            </a:r>
          </a:p>
          <a:p>
            <a:r>
              <a:rPr lang="en-US" altLang="zh-TW" sz="2400" dirty="0">
                <a:latin typeface="標楷體" panose="03000509000000000000" pitchFamily="65" charset="-120"/>
                <a:ea typeface="標楷體" panose="03000509000000000000" pitchFamily="65" charset="-120"/>
              </a:rPr>
              <a:t>Description: </a:t>
            </a:r>
            <a:r>
              <a:rPr lang="zh-TW" altLang="en-US" sz="2400" dirty="0">
                <a:latin typeface="標楷體" panose="03000509000000000000" pitchFamily="65" charset="-120"/>
                <a:ea typeface="標楷體" panose="03000509000000000000" pitchFamily="65" charset="-120"/>
              </a:rPr>
              <a:t>這種技巧無法輕松通過預防性控制來緩解，因為它基於在企業的防禦和控制範圍之外執行的行為。因此，應將努力集中在減少對外部方可用數據的量和敏感性。</a:t>
            </a:r>
            <a:endParaRPr lang="en-US" altLang="zh-TW" sz="2400"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rotWithShape="1">
          <a:blip r:embed="rId2"/>
          <a:srcRect b="50232"/>
          <a:stretch/>
        </p:blipFill>
        <p:spPr>
          <a:xfrm>
            <a:off x="309381" y="1042616"/>
            <a:ext cx="11737475" cy="2333219"/>
          </a:xfrm>
          <a:prstGeom prst="rect">
            <a:avLst/>
          </a:prstGeom>
        </p:spPr>
      </p:pic>
    </p:spTree>
    <p:extLst>
      <p:ext uri="{BB962C8B-B14F-4D97-AF65-F5344CB8AC3E}">
        <p14:creationId xmlns:p14="http://schemas.microsoft.com/office/powerpoint/2010/main" val="2441473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2858" y="4203150"/>
            <a:ext cx="11506434" cy="1938992"/>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DS0029</a:t>
            </a:r>
          </a:p>
          <a:p>
            <a:r>
              <a:rPr lang="en-US" altLang="zh-TW" sz="2400" dirty="0">
                <a:latin typeface="標楷體" panose="03000509000000000000" pitchFamily="65" charset="-120"/>
                <a:ea typeface="標楷體" panose="03000509000000000000" pitchFamily="65" charset="-120"/>
              </a:rPr>
              <a:t>Data Source: Network Traffic</a:t>
            </a:r>
            <a:r>
              <a:rPr lang="zh-TW" altLang="en-US" sz="2400" dirty="0">
                <a:latin typeface="標楷體" panose="03000509000000000000" pitchFamily="65" charset="-120"/>
                <a:ea typeface="標楷體" panose="03000509000000000000" pitchFamily="65" charset="-120"/>
              </a:rPr>
              <a:t>（網絡流量）</a:t>
            </a:r>
          </a:p>
          <a:p>
            <a:r>
              <a:rPr lang="en-US" altLang="zh-TW" sz="2400" dirty="0">
                <a:latin typeface="標楷體" panose="03000509000000000000" pitchFamily="65" charset="-120"/>
                <a:ea typeface="標楷體" panose="03000509000000000000" pitchFamily="65" charset="-120"/>
              </a:rPr>
              <a:t>Data Component: Network Traffic Flow</a:t>
            </a:r>
            <a:r>
              <a:rPr lang="zh-TW" altLang="en-US" sz="2400" dirty="0">
                <a:latin typeface="標楷體" panose="03000509000000000000" pitchFamily="65" charset="-120"/>
                <a:ea typeface="標楷體" panose="03000509000000000000" pitchFamily="65" charset="-120"/>
              </a:rPr>
              <a:t>（網絡流量流動）</a:t>
            </a:r>
          </a:p>
          <a:p>
            <a:r>
              <a:rPr lang="en-US" altLang="zh-TW" sz="2400" dirty="0">
                <a:latin typeface="標楷體" panose="03000509000000000000" pitchFamily="65" charset="-120"/>
                <a:ea typeface="標楷體" panose="03000509000000000000" pitchFamily="65" charset="-120"/>
              </a:rPr>
              <a:t>Detects: </a:t>
            </a:r>
            <a:r>
              <a:rPr lang="zh-TW" altLang="en-US" sz="2400" dirty="0">
                <a:latin typeface="標楷體" panose="03000509000000000000" pitchFamily="65" charset="-120"/>
                <a:ea typeface="標楷體" panose="03000509000000000000" pitchFamily="65" charset="-120"/>
              </a:rPr>
              <a:t>監視網絡數據以檢測不常見的數據流。對網絡進行使用，通常不進行網絡通信或以前從未見過的進程是可疑的。</a:t>
            </a:r>
            <a:endParaRPr lang="zh-TW" altLang="en-US" sz="2400" i="0" dirty="0">
              <a:effectLst/>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rotWithShape="1">
          <a:blip r:embed="rId2"/>
          <a:srcRect t="50136"/>
          <a:stretch/>
        </p:blipFill>
        <p:spPr>
          <a:xfrm>
            <a:off x="508000" y="1277257"/>
            <a:ext cx="11441292" cy="2278743"/>
          </a:xfrm>
          <a:prstGeom prst="rect">
            <a:avLst/>
          </a:prstGeom>
        </p:spPr>
      </p:pic>
    </p:spTree>
    <p:extLst>
      <p:ext uri="{BB962C8B-B14F-4D97-AF65-F5344CB8AC3E}">
        <p14:creationId xmlns:p14="http://schemas.microsoft.com/office/powerpoint/2010/main" val="3283755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209560" y="1194949"/>
            <a:ext cx="6472593" cy="5262979"/>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攻擊者可能掃描受害者以尋找可能在針對性攻擊中使用的漏洞。</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漏洞掃描通常檢查目標主機</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應用程序的配置，以確定它是否與攻擊者可能尋求使用的特定攻擊利用的目標相符。</a:t>
            </a:r>
          </a:p>
          <a:p>
            <a:endParaRPr lang="zh-TW" altLang="en-US"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掃描可能還包括更廣泛的嘗試，以收集受害者主機信息，以識別更常見的、可利用的漏洞。漏洞掃描通常通過伺服器橫額、監聽端口或其他網絡藝術品收集運行的軟件和版本號。</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從這些掃描中獲得的信息可能揭示了其他形式的偵察機會，建立操作資源，以及</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或初始訪問。</a:t>
            </a:r>
          </a:p>
        </p:txBody>
      </p:sp>
      <p:sp>
        <p:nvSpPr>
          <p:cNvPr id="8" name="矩形 7"/>
          <p:cNvSpPr/>
          <p:nvPr/>
        </p:nvSpPr>
        <p:spPr>
          <a:xfrm>
            <a:off x="1482271" y="671729"/>
            <a:ext cx="6402715"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Active Scanning:</a:t>
            </a:r>
            <a:r>
              <a:rPr lang="zh-TW" altLang="en-US" sz="2800" dirty="0"/>
              <a:t>漏洞掃描</a:t>
            </a:r>
            <a:r>
              <a:rPr lang="en-US" altLang="zh-TW" sz="2800" dirty="0"/>
              <a:t>(T1595.002)</a:t>
            </a:r>
            <a:endParaRPr lang="en-US" altLang="zh-TW" sz="3200" dirty="0"/>
          </a:p>
        </p:txBody>
      </p:sp>
      <p:pic>
        <p:nvPicPr>
          <p:cNvPr id="5" name="圖片 4"/>
          <p:cNvPicPr>
            <a:picLocks noChangeAspect="1"/>
          </p:cNvPicPr>
          <p:nvPr/>
        </p:nvPicPr>
        <p:blipFill>
          <a:blip r:embed="rId2"/>
          <a:stretch>
            <a:fillRect/>
          </a:stretch>
        </p:blipFill>
        <p:spPr>
          <a:xfrm>
            <a:off x="6459520" y="1503656"/>
            <a:ext cx="5597530" cy="3631051"/>
          </a:xfrm>
          <a:prstGeom prst="rect">
            <a:avLst/>
          </a:prstGeom>
        </p:spPr>
      </p:pic>
    </p:spTree>
    <p:extLst>
      <p:ext uri="{BB962C8B-B14F-4D97-AF65-F5344CB8AC3E}">
        <p14:creationId xmlns:p14="http://schemas.microsoft.com/office/powerpoint/2010/main" val="339990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00" y="487025"/>
            <a:ext cx="11010900" cy="6370975"/>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G0007</a:t>
            </a:r>
          </a:p>
          <a:p>
            <a:r>
              <a:rPr lang="en-US" altLang="zh-TW" sz="2400" dirty="0">
                <a:latin typeface="標楷體" panose="03000509000000000000" pitchFamily="65" charset="-120"/>
                <a:ea typeface="標楷體" panose="03000509000000000000" pitchFamily="65" charset="-120"/>
              </a:rPr>
              <a:t>Name: APT28</a:t>
            </a:r>
          </a:p>
          <a:p>
            <a:r>
              <a:rPr lang="en-US" altLang="zh-TW" sz="2400" dirty="0">
                <a:latin typeface="標楷體" panose="03000509000000000000" pitchFamily="65" charset="-120"/>
                <a:ea typeface="標楷體" panose="03000509000000000000" pitchFamily="65" charset="-120"/>
              </a:rPr>
              <a:t>Description: APT28</a:t>
            </a:r>
            <a:r>
              <a:rPr lang="zh-TW" altLang="en-US" sz="2400" dirty="0">
                <a:latin typeface="標楷體" panose="03000509000000000000" pitchFamily="65" charset="-120"/>
                <a:ea typeface="標楷體" panose="03000509000000000000" pitchFamily="65" charset="-120"/>
              </a:rPr>
              <a:t>曾嘗試執行大規模掃描，以尋找易受攻擊的伺服器。</a:t>
            </a: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G0016</a:t>
            </a:r>
          </a:p>
          <a:p>
            <a:r>
              <a:rPr lang="en-US" altLang="zh-TW" sz="2400" dirty="0">
                <a:latin typeface="標楷體" panose="03000509000000000000" pitchFamily="65" charset="-120"/>
                <a:ea typeface="標楷體" panose="03000509000000000000" pitchFamily="65" charset="-120"/>
              </a:rPr>
              <a:t>Name: APT29</a:t>
            </a:r>
          </a:p>
          <a:p>
            <a:r>
              <a:rPr lang="en-US" altLang="zh-TW" sz="2400" dirty="0">
                <a:latin typeface="標楷體" panose="03000509000000000000" pitchFamily="65" charset="-120"/>
                <a:ea typeface="標楷體" panose="03000509000000000000" pitchFamily="65" charset="-120"/>
              </a:rPr>
              <a:t>Description: APT29</a:t>
            </a:r>
            <a:r>
              <a:rPr lang="zh-TW" altLang="en-US" sz="2400" dirty="0">
                <a:latin typeface="標楷體" panose="03000509000000000000" pitchFamily="65" charset="-120"/>
                <a:ea typeface="標楷體" panose="03000509000000000000" pitchFamily="65" charset="-120"/>
              </a:rPr>
              <a:t>曾對目標環境進行廣泛的掃描，以識別可利用的漏洞。</a:t>
            </a: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G0143</a:t>
            </a:r>
          </a:p>
          <a:p>
            <a:r>
              <a:rPr lang="en-US" altLang="zh-TW" sz="2400" dirty="0">
                <a:latin typeface="標楷體" panose="03000509000000000000" pitchFamily="65" charset="-120"/>
                <a:ea typeface="標楷體" panose="03000509000000000000" pitchFamily="65" charset="-120"/>
              </a:rPr>
              <a:t>Name: Aquatic Panda</a:t>
            </a:r>
          </a:p>
          <a:p>
            <a:r>
              <a:rPr lang="en-US" altLang="zh-TW" sz="2400" dirty="0">
                <a:latin typeface="標楷體" panose="03000509000000000000" pitchFamily="65" charset="-120"/>
                <a:ea typeface="標楷體" panose="03000509000000000000" pitchFamily="65" charset="-120"/>
              </a:rPr>
              <a:t>Description: Aquatic Panda</a:t>
            </a:r>
            <a:r>
              <a:rPr lang="zh-TW" altLang="en-US" sz="2400" dirty="0">
                <a:latin typeface="標楷體" panose="03000509000000000000" pitchFamily="65" charset="-120"/>
                <a:ea typeface="標楷體" panose="03000509000000000000" pitchFamily="65" charset="-120"/>
              </a:rPr>
              <a:t>曾使用公開可訪問的</a:t>
            </a:r>
            <a:r>
              <a:rPr lang="en-US" altLang="zh-TW" sz="2400" dirty="0">
                <a:latin typeface="標楷體" panose="03000509000000000000" pitchFamily="65" charset="-120"/>
                <a:ea typeface="標楷體" panose="03000509000000000000" pitchFamily="65" charset="-120"/>
              </a:rPr>
              <a:t>DNS</a:t>
            </a:r>
            <a:r>
              <a:rPr lang="zh-TW" altLang="en-US" sz="2400" dirty="0">
                <a:latin typeface="標楷體" panose="03000509000000000000" pitchFamily="65" charset="-120"/>
                <a:ea typeface="標楷體" panose="03000509000000000000" pitchFamily="65" charset="-120"/>
              </a:rPr>
              <a:t>日誌服務，以識別對</a:t>
            </a:r>
            <a:r>
              <a:rPr lang="en-US" altLang="zh-TW" sz="2400" dirty="0">
                <a:latin typeface="標楷體" panose="03000509000000000000" pitchFamily="65" charset="-120"/>
                <a:ea typeface="標楷體" panose="03000509000000000000" pitchFamily="65" charset="-120"/>
              </a:rPr>
              <a:t>Log4j</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CVE 2021-44228</a:t>
            </a:r>
            <a:r>
              <a:rPr lang="zh-TW" altLang="en-US" sz="2400" dirty="0">
                <a:latin typeface="標楷體" panose="03000509000000000000" pitchFamily="65" charset="-120"/>
                <a:ea typeface="標楷體" panose="03000509000000000000" pitchFamily="65" charset="-120"/>
              </a:rPr>
              <a:t>）易受攻擊的伺服器。</a:t>
            </a: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G0035</a:t>
            </a:r>
          </a:p>
          <a:p>
            <a:r>
              <a:rPr lang="en-US" altLang="zh-TW" sz="2400" dirty="0">
                <a:latin typeface="標楷體" panose="03000509000000000000" pitchFamily="65" charset="-120"/>
                <a:ea typeface="標楷體" panose="03000509000000000000" pitchFamily="65" charset="-120"/>
              </a:rPr>
              <a:t>Name: Dragonfly</a:t>
            </a:r>
          </a:p>
          <a:p>
            <a:r>
              <a:rPr lang="en-US" altLang="zh-TW" sz="2400" dirty="0">
                <a:latin typeface="標楷體" panose="03000509000000000000" pitchFamily="65" charset="-120"/>
                <a:ea typeface="標楷體" panose="03000509000000000000" pitchFamily="65" charset="-120"/>
              </a:rPr>
              <a:t>Description: Dragonfly</a:t>
            </a:r>
            <a:r>
              <a:rPr lang="zh-TW" altLang="en-US" sz="2400" dirty="0">
                <a:latin typeface="標楷體" panose="03000509000000000000" pitchFamily="65" charset="-120"/>
                <a:ea typeface="標楷體" panose="03000509000000000000" pitchFamily="65" charset="-120"/>
              </a:rPr>
              <a:t>曾對特定系統進行掃描，以尋找易受攻擊的</a:t>
            </a:r>
            <a:r>
              <a:rPr lang="en-US" altLang="zh-TW" sz="2400" dirty="0">
                <a:latin typeface="標楷體" panose="03000509000000000000" pitchFamily="65" charset="-120"/>
                <a:ea typeface="標楷體" panose="03000509000000000000" pitchFamily="65" charset="-120"/>
              </a:rPr>
              <a:t>Citrix</a:t>
            </a:r>
            <a:r>
              <a:rPr lang="zh-TW" altLang="en-US" sz="2400" dirty="0">
                <a:latin typeface="標楷體" panose="03000509000000000000" pitchFamily="65" charset="-120"/>
                <a:ea typeface="標楷體" panose="03000509000000000000" pitchFamily="65" charset="-120"/>
              </a:rPr>
              <a:t>和</a:t>
            </a:r>
            <a:r>
              <a:rPr lang="en-US" altLang="zh-TW" sz="2400" dirty="0">
                <a:latin typeface="標楷體" panose="03000509000000000000" pitchFamily="65" charset="-120"/>
                <a:ea typeface="標楷體" panose="03000509000000000000" pitchFamily="65" charset="-120"/>
              </a:rPr>
              <a:t>Microsoft Exchange</a:t>
            </a:r>
            <a:r>
              <a:rPr lang="zh-TW" altLang="en-US" sz="2400" dirty="0">
                <a:latin typeface="標楷體" panose="03000509000000000000" pitchFamily="65" charset="-120"/>
                <a:ea typeface="標楷體" panose="03000509000000000000" pitchFamily="65" charset="-120"/>
              </a:rPr>
              <a:t>服務。</a:t>
            </a:r>
          </a:p>
        </p:txBody>
      </p:sp>
    </p:spTree>
    <p:extLst>
      <p:ext uri="{BB962C8B-B14F-4D97-AF65-F5344CB8AC3E}">
        <p14:creationId xmlns:p14="http://schemas.microsoft.com/office/powerpoint/2010/main" val="237566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7700" y="571500"/>
            <a:ext cx="11544300" cy="5632311"/>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G1006</a:t>
            </a:r>
          </a:p>
          <a:p>
            <a:r>
              <a:rPr lang="en-US" altLang="zh-TW" sz="2400" dirty="0">
                <a:latin typeface="標楷體" panose="03000509000000000000" pitchFamily="65" charset="-120"/>
                <a:ea typeface="標楷體" panose="03000509000000000000" pitchFamily="65" charset="-120"/>
              </a:rPr>
              <a:t>Name: Earth </a:t>
            </a:r>
            <a:r>
              <a:rPr lang="en-US" altLang="zh-TW" sz="2400" dirty="0" err="1">
                <a:latin typeface="標楷體" panose="03000509000000000000" pitchFamily="65" charset="-120"/>
                <a:ea typeface="標楷體" panose="03000509000000000000" pitchFamily="65" charset="-120"/>
              </a:rPr>
              <a:t>Lusca</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Description: Earth </a:t>
            </a:r>
            <a:r>
              <a:rPr lang="en-US" altLang="zh-TW" sz="2400" dirty="0" err="1">
                <a:latin typeface="標楷體" panose="03000509000000000000" pitchFamily="65" charset="-120"/>
                <a:ea typeface="標楷體" panose="03000509000000000000" pitchFamily="65" charset="-120"/>
              </a:rPr>
              <a:t>Lusca</a:t>
            </a:r>
            <a:r>
              <a:rPr lang="zh-TW" altLang="en-US" sz="2400" dirty="0">
                <a:latin typeface="標楷體" panose="03000509000000000000" pitchFamily="65" charset="-120"/>
                <a:ea typeface="標楷體" panose="03000509000000000000" pitchFamily="65" charset="-120"/>
              </a:rPr>
              <a:t>曾對其目標的面向公眾的伺服器進行漏洞掃描。</a:t>
            </a: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G0059</a:t>
            </a:r>
          </a:p>
          <a:p>
            <a:r>
              <a:rPr lang="en-US" altLang="zh-TW" sz="2400" dirty="0">
                <a:latin typeface="標楷體" panose="03000509000000000000" pitchFamily="65" charset="-120"/>
                <a:ea typeface="標楷體" panose="03000509000000000000" pitchFamily="65" charset="-120"/>
              </a:rPr>
              <a:t>Name: Magic Hound</a:t>
            </a:r>
          </a:p>
          <a:p>
            <a:r>
              <a:rPr lang="en-US" altLang="zh-TW" sz="2400" dirty="0">
                <a:latin typeface="標楷體" panose="03000509000000000000" pitchFamily="65" charset="-120"/>
                <a:ea typeface="標楷體" panose="03000509000000000000" pitchFamily="65" charset="-120"/>
              </a:rPr>
              <a:t>Description: Magic Hound</a:t>
            </a:r>
            <a:r>
              <a:rPr lang="zh-TW" altLang="en-US" sz="2400" dirty="0">
                <a:latin typeface="標楷體" panose="03000509000000000000" pitchFamily="65" charset="-120"/>
                <a:ea typeface="標楷體" panose="03000509000000000000" pitchFamily="65" charset="-120"/>
              </a:rPr>
              <a:t>曾進行廣泛的掃描，以識別</a:t>
            </a:r>
            <a:r>
              <a:rPr lang="en-US" altLang="zh-TW" sz="2400" dirty="0">
                <a:latin typeface="標楷體" panose="03000509000000000000" pitchFamily="65" charset="-120"/>
                <a:ea typeface="標楷體" panose="03000509000000000000" pitchFamily="65" charset="-120"/>
              </a:rPr>
              <a:t>Log4j</a:t>
            </a:r>
            <a:r>
              <a:rPr lang="zh-TW" altLang="en-US" sz="2400" dirty="0">
                <a:latin typeface="標楷體" panose="03000509000000000000" pitchFamily="65" charset="-120"/>
                <a:ea typeface="標楷體" panose="03000509000000000000" pitchFamily="65" charset="-120"/>
              </a:rPr>
              <a:t>和</a:t>
            </a:r>
            <a:r>
              <a:rPr lang="en-US" altLang="zh-TW" sz="2400" dirty="0" err="1">
                <a:latin typeface="標楷體" panose="03000509000000000000" pitchFamily="65" charset="-120"/>
                <a:ea typeface="標楷體" panose="03000509000000000000" pitchFamily="65" charset="-120"/>
              </a:rPr>
              <a:t>ProxyShell</a:t>
            </a:r>
            <a:r>
              <a:rPr lang="zh-TW" altLang="en-US" sz="2400" dirty="0">
                <a:latin typeface="標楷體" panose="03000509000000000000" pitchFamily="65" charset="-120"/>
                <a:ea typeface="標楷體" panose="03000509000000000000" pitchFamily="65" charset="-120"/>
              </a:rPr>
              <a:t>漏洞（</a:t>
            </a:r>
            <a:r>
              <a:rPr lang="en-US" altLang="zh-TW" sz="2400" dirty="0">
                <a:latin typeface="標楷體" panose="03000509000000000000" pitchFamily="65" charset="-120"/>
                <a:ea typeface="標楷體" panose="03000509000000000000" pitchFamily="65" charset="-120"/>
              </a:rPr>
              <a:t>CVE-2021-44228</a:t>
            </a:r>
            <a:r>
              <a:rPr lang="zh-TW" altLang="en-US" sz="2400" dirty="0">
                <a:latin typeface="標楷體" panose="03000509000000000000" pitchFamily="65" charset="-120"/>
                <a:ea typeface="標楷體" panose="03000509000000000000" pitchFamily="65" charset="-120"/>
              </a:rPr>
              <a:t>）易受攻擊的面向公眾的系統，以及在本地</a:t>
            </a:r>
            <a:r>
              <a:rPr lang="en-US" altLang="zh-TW" sz="2400" dirty="0">
                <a:latin typeface="標楷體" panose="03000509000000000000" pitchFamily="65" charset="-120"/>
                <a:ea typeface="標楷體" panose="03000509000000000000" pitchFamily="65" charset="-120"/>
              </a:rPr>
              <a:t>MS Exchange</a:t>
            </a:r>
            <a:r>
              <a:rPr lang="zh-TW" altLang="en-US" sz="2400" dirty="0">
                <a:latin typeface="標楷體" panose="03000509000000000000" pitchFamily="65" charset="-120"/>
                <a:ea typeface="標楷體" panose="03000509000000000000" pitchFamily="65" charset="-120"/>
              </a:rPr>
              <a:t>伺服器中的</a:t>
            </a:r>
            <a:r>
              <a:rPr lang="en-US" altLang="zh-TW" sz="2400" dirty="0">
                <a:latin typeface="標楷體" panose="03000509000000000000" pitchFamily="65" charset="-120"/>
                <a:ea typeface="標楷體" panose="03000509000000000000" pitchFamily="65" charset="-120"/>
              </a:rPr>
              <a:t>CVE-2021-26855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CVE-2021-26857</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CVE-2021-26858</a:t>
            </a:r>
            <a:r>
              <a:rPr lang="zh-TW" altLang="en-US" sz="2400" dirty="0">
                <a:latin typeface="標楷體" panose="03000509000000000000" pitchFamily="65" charset="-120"/>
                <a:ea typeface="標楷體" panose="03000509000000000000" pitchFamily="65" charset="-120"/>
              </a:rPr>
              <a:t>和</a:t>
            </a:r>
            <a:r>
              <a:rPr lang="en-US" altLang="zh-TW" sz="2400" dirty="0">
                <a:latin typeface="標楷體" panose="03000509000000000000" pitchFamily="65" charset="-120"/>
                <a:ea typeface="標楷體" panose="03000509000000000000" pitchFamily="65" charset="-120"/>
              </a:rPr>
              <a:t>CVE-2021-27065</a:t>
            </a:r>
            <a:r>
              <a:rPr lang="zh-TW" altLang="en-US" sz="2400" dirty="0">
                <a:latin typeface="標楷體" panose="03000509000000000000" pitchFamily="65" charset="-120"/>
                <a:ea typeface="標楷體" panose="03000509000000000000" pitchFamily="65" charset="-120"/>
              </a:rPr>
              <a:t>，以及</a:t>
            </a:r>
            <a:r>
              <a:rPr lang="en-US" altLang="zh-TW" sz="2400" dirty="0">
                <a:latin typeface="標楷體" panose="03000509000000000000" pitchFamily="65" charset="-120"/>
                <a:ea typeface="標楷體" panose="03000509000000000000" pitchFamily="65" charset="-120"/>
              </a:rPr>
              <a:t>Fortinet </a:t>
            </a:r>
            <a:r>
              <a:rPr lang="en-US" altLang="zh-TW" sz="2400" dirty="0" err="1">
                <a:latin typeface="標楷體" panose="03000509000000000000" pitchFamily="65" charset="-120"/>
                <a:ea typeface="標楷體" panose="03000509000000000000" pitchFamily="65" charset="-120"/>
              </a:rPr>
              <a:t>FortiOS</a:t>
            </a:r>
            <a:r>
              <a:rPr lang="en-US" altLang="zh-TW" sz="2400" dirty="0">
                <a:latin typeface="標楷體" panose="03000509000000000000" pitchFamily="65" charset="-120"/>
                <a:ea typeface="標楷體" panose="03000509000000000000" pitchFamily="65" charset="-120"/>
              </a:rPr>
              <a:t> SSL VPNs</a:t>
            </a:r>
            <a:r>
              <a:rPr lang="zh-TW" altLang="en-US" sz="2400" dirty="0">
                <a:latin typeface="標楷體" panose="03000509000000000000" pitchFamily="65" charset="-120"/>
                <a:ea typeface="標楷體" panose="03000509000000000000" pitchFamily="65" charset="-120"/>
              </a:rPr>
              <a:t>中的</a:t>
            </a:r>
            <a:r>
              <a:rPr lang="en-US" altLang="zh-TW" sz="2400" dirty="0">
                <a:latin typeface="標楷體" panose="03000509000000000000" pitchFamily="65" charset="-120"/>
                <a:ea typeface="標楷體" panose="03000509000000000000" pitchFamily="65" charset="-120"/>
              </a:rPr>
              <a:t>CVE-2018-13379</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G0034</a:t>
            </a:r>
          </a:p>
          <a:p>
            <a:r>
              <a:rPr lang="en-US" altLang="zh-TW" sz="2400" dirty="0">
                <a:latin typeface="標楷體" panose="03000509000000000000" pitchFamily="65" charset="-120"/>
                <a:ea typeface="標楷體" panose="03000509000000000000" pitchFamily="65" charset="-120"/>
              </a:rPr>
              <a:t>Name: Sandworm Team</a:t>
            </a:r>
          </a:p>
          <a:p>
            <a:r>
              <a:rPr lang="en-US" altLang="zh-TW" sz="2400" dirty="0">
                <a:latin typeface="標楷體" panose="03000509000000000000" pitchFamily="65" charset="-120"/>
                <a:ea typeface="標楷體" panose="03000509000000000000" pitchFamily="65" charset="-120"/>
              </a:rPr>
              <a:t>Description: Sandworm Team</a:t>
            </a:r>
            <a:r>
              <a:rPr lang="zh-TW" altLang="en-US" sz="2400" dirty="0">
                <a:latin typeface="標楷體" panose="03000509000000000000" pitchFamily="65" charset="-120"/>
                <a:ea typeface="標楷體" panose="03000509000000000000" pitchFamily="65" charset="-120"/>
              </a:rPr>
              <a:t>曾對網絡基礎設施進行漏洞掃描，作為其操作計劃的一部分。</a:t>
            </a:r>
          </a:p>
        </p:txBody>
      </p:sp>
    </p:spTree>
    <p:extLst>
      <p:ext uri="{BB962C8B-B14F-4D97-AF65-F5344CB8AC3E}">
        <p14:creationId xmlns:p14="http://schemas.microsoft.com/office/powerpoint/2010/main" val="290365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7700" y="2076450"/>
            <a:ext cx="11544300" cy="3046988"/>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G0139</a:t>
            </a:r>
          </a:p>
          <a:p>
            <a:r>
              <a:rPr lang="en-US" altLang="zh-TW" sz="2400" dirty="0">
                <a:latin typeface="標楷體" panose="03000509000000000000" pitchFamily="65" charset="-120"/>
                <a:ea typeface="標楷體" panose="03000509000000000000" pitchFamily="65" charset="-120"/>
              </a:rPr>
              <a:t>Name: </a:t>
            </a:r>
            <a:r>
              <a:rPr lang="en-US" altLang="zh-TW" sz="2400" dirty="0" err="1">
                <a:latin typeface="標楷體" panose="03000509000000000000" pitchFamily="65" charset="-120"/>
                <a:ea typeface="標楷體" panose="03000509000000000000" pitchFamily="65" charset="-120"/>
              </a:rPr>
              <a:t>TeamTNT</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Description: </a:t>
            </a:r>
            <a:r>
              <a:rPr lang="en-US" altLang="zh-TW" sz="2400" dirty="0" err="1">
                <a:latin typeface="標楷體" panose="03000509000000000000" pitchFamily="65" charset="-120"/>
                <a:ea typeface="標楷體" panose="03000509000000000000" pitchFamily="65" charset="-120"/>
              </a:rPr>
              <a:t>TeamTNT</a:t>
            </a:r>
            <a:r>
              <a:rPr lang="zh-TW" altLang="en-US" sz="2400" dirty="0">
                <a:latin typeface="標楷體" panose="03000509000000000000" pitchFamily="65" charset="-120"/>
                <a:ea typeface="標楷體" panose="03000509000000000000" pitchFamily="65" charset="-120"/>
              </a:rPr>
              <a:t>曾對物聯網設備和其他相關資源（如</a:t>
            </a:r>
            <a:r>
              <a:rPr lang="en-US" altLang="zh-TW" sz="2400" dirty="0">
                <a:latin typeface="標楷體" panose="03000509000000000000" pitchFamily="65" charset="-120"/>
                <a:ea typeface="標楷體" panose="03000509000000000000" pitchFamily="65" charset="-120"/>
              </a:rPr>
              <a:t>Docker API</a:t>
            </a:r>
            <a:r>
              <a:rPr lang="zh-TW" altLang="en-US" sz="2400" dirty="0">
                <a:latin typeface="標楷體" panose="03000509000000000000" pitchFamily="65" charset="-120"/>
                <a:ea typeface="標楷體" panose="03000509000000000000" pitchFamily="65" charset="-120"/>
              </a:rPr>
              <a:t>）進行漏洞掃描。</a:t>
            </a: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G0123</a:t>
            </a:r>
          </a:p>
          <a:p>
            <a:r>
              <a:rPr lang="en-US" altLang="zh-TW" sz="2400" dirty="0">
                <a:latin typeface="標楷體" panose="03000509000000000000" pitchFamily="65" charset="-120"/>
                <a:ea typeface="標楷體" panose="03000509000000000000" pitchFamily="65" charset="-120"/>
              </a:rPr>
              <a:t>Name: Volatile Cedar</a:t>
            </a:r>
          </a:p>
          <a:p>
            <a:r>
              <a:rPr lang="en-US" altLang="zh-TW" sz="2400" dirty="0">
                <a:latin typeface="標楷體" panose="03000509000000000000" pitchFamily="65" charset="-120"/>
                <a:ea typeface="標楷體" panose="03000509000000000000" pitchFamily="65" charset="-120"/>
              </a:rPr>
              <a:t>Description: Volatile Cedar</a:t>
            </a:r>
            <a:r>
              <a:rPr lang="zh-TW" altLang="en-US" sz="2400" dirty="0">
                <a:latin typeface="標楷體" panose="03000509000000000000" pitchFamily="65" charset="-120"/>
                <a:ea typeface="標楷體" panose="03000509000000000000" pitchFamily="65" charset="-120"/>
              </a:rPr>
              <a:t>曾對目標伺服器執行漏洞掃描</a:t>
            </a:r>
            <a:endParaRPr lang="en-US" altLang="zh-TW"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65923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813" y="4393650"/>
            <a:ext cx="11506434" cy="1938992"/>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M1056</a:t>
            </a:r>
          </a:p>
          <a:p>
            <a:r>
              <a:rPr lang="en-US" altLang="zh-TW" sz="2400" dirty="0">
                <a:latin typeface="標楷體" panose="03000509000000000000" pitchFamily="65" charset="-120"/>
                <a:ea typeface="標楷體" panose="03000509000000000000" pitchFamily="65" charset="-120"/>
              </a:rPr>
              <a:t>Mitigation: Pre-compromise</a:t>
            </a:r>
            <a:r>
              <a:rPr lang="zh-TW" altLang="en-US" sz="2400" dirty="0">
                <a:latin typeface="標楷體" panose="03000509000000000000" pitchFamily="65" charset="-120"/>
                <a:ea typeface="標楷體" panose="03000509000000000000" pitchFamily="65" charset="-120"/>
              </a:rPr>
              <a:t>（事前防範）</a:t>
            </a:r>
          </a:p>
          <a:p>
            <a:r>
              <a:rPr lang="en-US" altLang="zh-TW" sz="2400" dirty="0">
                <a:latin typeface="標楷體" panose="03000509000000000000" pitchFamily="65" charset="-120"/>
                <a:ea typeface="標楷體" panose="03000509000000000000" pitchFamily="65" charset="-120"/>
              </a:rPr>
              <a:t>Description: </a:t>
            </a:r>
            <a:r>
              <a:rPr lang="zh-TW" altLang="en-US" sz="2400" dirty="0">
                <a:latin typeface="標楷體" panose="03000509000000000000" pitchFamily="65" charset="-120"/>
                <a:ea typeface="標楷體" panose="03000509000000000000" pitchFamily="65" charset="-120"/>
              </a:rPr>
              <a:t>這種技巧無法輕松通過預防性控制來緩解，因為它基於在企業的防禦和控制範圍之外執行的行為。因此，應將努力集中在減少外部方可用數據的量和敏感性。</a:t>
            </a:r>
            <a:endParaRPr lang="zh-TW" altLang="en-US" sz="2400" i="0" dirty="0">
              <a:effectLst/>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947279" y="1471514"/>
            <a:ext cx="10603502" cy="2262285"/>
          </a:xfrm>
          <a:prstGeom prst="rect">
            <a:avLst/>
          </a:prstGeom>
        </p:spPr>
      </p:pic>
    </p:spTree>
    <p:extLst>
      <p:ext uri="{BB962C8B-B14F-4D97-AF65-F5344CB8AC3E}">
        <p14:creationId xmlns:p14="http://schemas.microsoft.com/office/powerpoint/2010/main" val="3471695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634541" y="1104900"/>
            <a:ext cx="11195053" cy="4165600"/>
          </a:xfrm>
          <a:prstGeom prst="rect">
            <a:avLst/>
          </a:prstGeom>
        </p:spPr>
      </p:pic>
    </p:spTree>
    <p:extLst>
      <p:ext uri="{BB962C8B-B14F-4D97-AF65-F5344CB8AC3E}">
        <p14:creationId xmlns:p14="http://schemas.microsoft.com/office/powerpoint/2010/main" val="389283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9708" y="1813129"/>
            <a:ext cx="11145892" cy="3416320"/>
          </a:xfrm>
          <a:prstGeom prst="rect">
            <a:avLst/>
          </a:prstGeom>
        </p:spPr>
        <p:txBody>
          <a:bodyPr wrap="square">
            <a:spAutoFit/>
          </a:bodyPr>
          <a:lstStyle/>
          <a:p>
            <a:r>
              <a:rPr lang="en-US" altLang="zh-TW" b="1" dirty="0">
                <a:latin typeface="Söhne"/>
              </a:rPr>
              <a:t>ID</a:t>
            </a:r>
            <a:r>
              <a:rPr lang="en-US" altLang="zh-TW" dirty="0">
                <a:latin typeface="Söhne"/>
              </a:rPr>
              <a:t>: DS0029</a:t>
            </a:r>
          </a:p>
          <a:p>
            <a:r>
              <a:rPr lang="en-US" altLang="zh-TW" b="1" dirty="0">
                <a:latin typeface="Söhne"/>
              </a:rPr>
              <a:t>Data Source</a:t>
            </a:r>
            <a:r>
              <a:rPr lang="en-US" altLang="zh-TW" dirty="0">
                <a:latin typeface="Söhne"/>
              </a:rPr>
              <a:t>: Network Traffic</a:t>
            </a:r>
            <a:r>
              <a:rPr lang="zh-TW" altLang="en-US" dirty="0">
                <a:latin typeface="Söhne"/>
              </a:rPr>
              <a:t>（網絡流量）</a:t>
            </a:r>
          </a:p>
          <a:p>
            <a:r>
              <a:rPr lang="en-US" altLang="zh-TW" b="1" dirty="0">
                <a:latin typeface="Söhne"/>
              </a:rPr>
              <a:t>Data Component</a:t>
            </a:r>
            <a:r>
              <a:rPr lang="en-US" altLang="zh-TW" dirty="0">
                <a:latin typeface="Söhne"/>
              </a:rPr>
              <a:t>:</a:t>
            </a:r>
          </a:p>
          <a:p>
            <a:pPr lvl="1"/>
            <a:r>
              <a:rPr lang="en-US" altLang="zh-TW" dirty="0">
                <a:latin typeface="Söhne"/>
              </a:rPr>
              <a:t>Network Traffic Content</a:t>
            </a:r>
            <a:r>
              <a:rPr lang="zh-TW" altLang="en-US" dirty="0">
                <a:latin typeface="Söhne"/>
              </a:rPr>
              <a:t>（網絡流量內容）</a:t>
            </a:r>
          </a:p>
          <a:p>
            <a:pPr lvl="1"/>
            <a:r>
              <a:rPr lang="en-US" altLang="zh-TW" dirty="0">
                <a:latin typeface="Söhne"/>
              </a:rPr>
              <a:t>Network Traffic Flow</a:t>
            </a:r>
            <a:r>
              <a:rPr lang="zh-TW" altLang="en-US" dirty="0">
                <a:latin typeface="Söhne"/>
              </a:rPr>
              <a:t>（網絡流量流動）</a:t>
            </a:r>
          </a:p>
          <a:p>
            <a:r>
              <a:rPr lang="en-US" altLang="zh-TW" b="1" dirty="0">
                <a:latin typeface="Söhne"/>
              </a:rPr>
              <a:t>Detects</a:t>
            </a:r>
            <a:r>
              <a:rPr lang="en-US" altLang="zh-TW" dirty="0">
                <a:latin typeface="Söhne"/>
              </a:rPr>
              <a:t>:</a:t>
            </a:r>
          </a:p>
          <a:p>
            <a:pPr lvl="1"/>
            <a:r>
              <a:rPr lang="zh-TW" altLang="en-US" dirty="0">
                <a:latin typeface="Söhne"/>
              </a:rPr>
              <a:t>監視和分析與未符合預期協議標準和流量流向相關的流量模式和封包檢查。這些流量模式和封包檢查可能涉及到未遵循預期協議標準和流量流向的協議。建議考慮與進程監控和命令行進行相關性分析，以檢測與流量模式相關的異常進程執行和與流量模式相關的命令行參數。</a:t>
            </a:r>
            <a:endParaRPr lang="en-US" altLang="zh-TW" dirty="0">
              <a:latin typeface="Söhne"/>
            </a:endParaRPr>
          </a:p>
          <a:p>
            <a:pPr lvl="1"/>
            <a:endParaRPr lang="zh-TW" altLang="en-US" dirty="0">
              <a:latin typeface="Söhne"/>
            </a:endParaRPr>
          </a:p>
          <a:p>
            <a:pPr lvl="1"/>
            <a:r>
              <a:rPr lang="zh-TW" altLang="en-US" dirty="0">
                <a:latin typeface="Söhne"/>
              </a:rPr>
              <a:t>監視網絡數據，以檢測不常見的數據流。對網絡進行使用，通常不進行網絡通信或以前從未見過的進程是可疑的。</a:t>
            </a:r>
            <a:endParaRPr lang="zh-TW" altLang="en-US" b="0" i="0" dirty="0">
              <a:effectLst/>
              <a:latin typeface="Söhne"/>
            </a:endParaRPr>
          </a:p>
        </p:txBody>
      </p:sp>
    </p:spTree>
    <p:extLst>
      <p:ext uri="{BB962C8B-B14F-4D97-AF65-F5344CB8AC3E}">
        <p14:creationId xmlns:p14="http://schemas.microsoft.com/office/powerpoint/2010/main" val="4215332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40189" y="1474246"/>
            <a:ext cx="11643726" cy="347787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攻擊者可能使用暴力破解和爬行技術來迭代性地探查基礎設施。</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雖然這種技巧使用了類似於暴力破解的方法，但其目標是識別內容和基礎設施，而不是發現有效的憑據。</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在這些掃描中使用的字詞列表可能包含通用的、常用的名稱和文件擴展名，或特定於特定軟體的術語。攻擊者還可能使用從其他偵察技術中收集的數據來創建自定義的、針對特定目標的字詞列表。</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由於雲存儲解決方案通常使用全局唯一的名稱，攻擊者還可能使用針對特定目標的字詞列表和工具</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例如 </a:t>
            </a:r>
            <a:r>
              <a:rPr lang="en-US" altLang="zh-TW" sz="2000" dirty="0">
                <a:latin typeface="標楷體" panose="03000509000000000000" pitchFamily="65" charset="-120"/>
                <a:ea typeface="標楷體" panose="03000509000000000000" pitchFamily="65" charset="-120"/>
              </a:rPr>
              <a:t>s3recon </a:t>
            </a:r>
            <a:r>
              <a:rPr lang="zh-TW" altLang="en-US" sz="2000" dirty="0">
                <a:latin typeface="標楷體" panose="03000509000000000000" pitchFamily="65" charset="-120"/>
                <a:ea typeface="標楷體" panose="03000509000000000000" pitchFamily="65" charset="-120"/>
              </a:rPr>
              <a:t>和 </a:t>
            </a:r>
            <a:r>
              <a:rPr lang="en-US" altLang="zh-TW" sz="2000" dirty="0" err="1">
                <a:latin typeface="標楷體" panose="03000509000000000000" pitchFamily="65" charset="-120"/>
                <a:ea typeface="標楷體" panose="03000509000000000000" pitchFamily="65" charset="-120"/>
              </a:rPr>
              <a:t>GCPBucketBrute</a:t>
            </a:r>
            <a:r>
              <a:rPr lang="zh-TW" altLang="en-US" sz="2000" dirty="0">
                <a:latin typeface="標楷體" panose="03000509000000000000" pitchFamily="65" charset="-120"/>
                <a:ea typeface="標楷體" panose="03000509000000000000" pitchFamily="65" charset="-120"/>
              </a:rPr>
              <a:t>，來列舉雲基礎設施上的公共和私有存儲桶。一旦發現存儲對象，攻擊者可能利用雲存儲中的數據來訪問有價值的信息，該信息可以被外泄或用於提升權限和進行橫向移動。</a:t>
            </a:r>
          </a:p>
        </p:txBody>
      </p:sp>
      <p:sp>
        <p:nvSpPr>
          <p:cNvPr id="8" name="矩形 7"/>
          <p:cNvSpPr/>
          <p:nvPr/>
        </p:nvSpPr>
        <p:spPr>
          <a:xfrm>
            <a:off x="1519532" y="615353"/>
            <a:ext cx="6402715"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Active Scanning:</a:t>
            </a:r>
            <a:r>
              <a:rPr lang="zh-TW" altLang="en-US" sz="2800" dirty="0"/>
              <a:t>字典掃描</a:t>
            </a:r>
            <a:r>
              <a:rPr lang="en-US" altLang="zh-TW" sz="2800" dirty="0"/>
              <a:t>(T1595.003)</a:t>
            </a:r>
            <a:endParaRPr lang="en-US" altLang="zh-TW" sz="3200" dirty="0"/>
          </a:p>
        </p:txBody>
      </p:sp>
    </p:spTree>
    <p:extLst>
      <p:ext uri="{BB962C8B-B14F-4D97-AF65-F5344CB8AC3E}">
        <p14:creationId xmlns:p14="http://schemas.microsoft.com/office/powerpoint/2010/main" val="194778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3549" y="0"/>
            <a:ext cx="7528283" cy="709075"/>
          </a:xfrm>
        </p:spPr>
        <p:txBody>
          <a:bodyPr/>
          <a:lstStyle/>
          <a:p>
            <a:r>
              <a:rPr lang="zh-TW" altLang="en-US" b="1" dirty="0"/>
              <a:t>威脅建模</a:t>
            </a:r>
          </a:p>
        </p:txBody>
      </p:sp>
      <p:sp>
        <p:nvSpPr>
          <p:cNvPr id="5" name="矩形 4">
            <a:extLst>
              <a:ext uri="{FF2B5EF4-FFF2-40B4-BE49-F238E27FC236}">
                <a16:creationId xmlns:a16="http://schemas.microsoft.com/office/drawing/2014/main" id="{AECE2A94-3B45-4864-804A-BB1BF0633004}"/>
              </a:ext>
            </a:extLst>
          </p:cNvPr>
          <p:cNvSpPr/>
          <p:nvPr/>
        </p:nvSpPr>
        <p:spPr>
          <a:xfrm>
            <a:off x="554735" y="671691"/>
            <a:ext cx="11443715" cy="5632311"/>
          </a:xfrm>
          <a:prstGeom prst="rect">
            <a:avLst/>
          </a:prstGeom>
        </p:spPr>
        <p:txBody>
          <a:bodyPr wrap="square">
            <a:spAutoFit/>
          </a:bodyPr>
          <a:lstStyle/>
          <a:p>
            <a:r>
              <a:rPr lang="zh-TW" altLang="en-US" b="1" dirty="0"/>
              <a:t>威脅建模（Threat Modeling）一種在早期開發階段識別潛在安全問題的系統化方法</a:t>
            </a:r>
            <a:endParaRPr lang="en-US" altLang="zh-TW" b="1" dirty="0"/>
          </a:p>
          <a:p>
            <a:endParaRPr lang="en-US" altLang="zh-TW" b="1" dirty="0"/>
          </a:p>
          <a:p>
            <a:r>
              <a:rPr lang="zh-TW" altLang="en-US" b="1" dirty="0"/>
              <a:t>它允許團隊提前考慮到安全性問題，並整合到產品設計中，而不是在系統開發完成後才處理安全問題。</a:t>
            </a:r>
            <a:endParaRPr lang="en-US" altLang="zh-TW" b="1" dirty="0"/>
          </a:p>
          <a:p>
            <a:r>
              <a:rPr lang="zh-TW" altLang="en-US" b="1" dirty="0"/>
              <a:t>威脅建模通常包括以下步驟：</a:t>
            </a:r>
          </a:p>
          <a:p>
            <a:endParaRPr lang="zh-TW" altLang="en-US" b="1" dirty="0"/>
          </a:p>
          <a:p>
            <a:r>
              <a:rPr lang="zh-TW" altLang="en-US" b="1" dirty="0"/>
              <a:t>1. 識別資產（Identify Assets）- 確定需要保護的資產，例如數據、系統、硬件等。</a:t>
            </a:r>
          </a:p>
          <a:p>
            <a:endParaRPr lang="zh-TW" altLang="en-US" b="1" dirty="0"/>
          </a:p>
          <a:p>
            <a:r>
              <a:rPr lang="zh-TW" altLang="en-US" b="1" dirty="0"/>
              <a:t>2. 創建架構（Create an Architecture） - 描繪系統架構的概要，包括所有組件、數據流以及交互界面。</a:t>
            </a:r>
          </a:p>
          <a:p>
            <a:endParaRPr lang="zh-TW" altLang="en-US" b="1" dirty="0"/>
          </a:p>
          <a:p>
            <a:r>
              <a:rPr lang="zh-TW" altLang="en-US" b="1" dirty="0"/>
              <a:t>3. 確定和評估威脅（Identify and Evaluate Threats）- 使用不同的技術來確定系統可能面臨的威脅。</a:t>
            </a:r>
          </a:p>
          <a:p>
            <a:endParaRPr lang="zh-TW" altLang="en-US" b="1" dirty="0"/>
          </a:p>
          <a:p>
            <a:r>
              <a:rPr lang="zh-TW" altLang="en-US" b="1" dirty="0"/>
              <a:t>4. 確定弱點（Identify Vulnerabilities）- 考慮哪些部分最可能被威脅利用。</a:t>
            </a:r>
          </a:p>
          <a:p>
            <a:endParaRPr lang="zh-TW" altLang="en-US" b="1" dirty="0"/>
          </a:p>
          <a:p>
            <a:r>
              <a:rPr lang="zh-TW" altLang="en-US" b="1" dirty="0"/>
              <a:t>5. 確定風險（Determine Risks） - 評估由於威脅和弱點所導致的風險程度。</a:t>
            </a:r>
          </a:p>
          <a:p>
            <a:endParaRPr lang="zh-TW" altLang="en-US" b="1" dirty="0"/>
          </a:p>
          <a:p>
            <a:r>
              <a:rPr lang="zh-TW" altLang="en-US" b="1" dirty="0"/>
              <a:t>6. 提出緩解措施（Propose Mitigations）- 為潛在的威脅和弱點提供解決方案和緩解策略。</a:t>
            </a:r>
          </a:p>
          <a:p>
            <a:endParaRPr lang="zh-TW" altLang="en-US" b="1" dirty="0"/>
          </a:p>
          <a:p>
            <a:r>
              <a:rPr lang="zh-TW" altLang="en-US" b="1" dirty="0"/>
              <a:t>7. 文件和溝通（Document and Communicate） - 記錄威脅建模過程和結果，與相關利益相關者進行溝通。</a:t>
            </a:r>
          </a:p>
          <a:p>
            <a:endParaRPr lang="zh-TW" altLang="en-US" b="1" dirty="0"/>
          </a:p>
          <a:p>
            <a:r>
              <a:rPr lang="zh-TW" altLang="en-US" b="1" dirty="0"/>
              <a:t>8. 評估安全控制（Evaluate Security Controls）- 確定現有安全控制的效用，並提出增強措施。</a:t>
            </a:r>
          </a:p>
        </p:txBody>
      </p:sp>
    </p:spTree>
    <p:extLst>
      <p:ext uri="{BB962C8B-B14F-4D97-AF65-F5344CB8AC3E}">
        <p14:creationId xmlns:p14="http://schemas.microsoft.com/office/powerpoint/2010/main" val="1968357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3002" y="3969393"/>
            <a:ext cx="11187119" cy="1569660"/>
          </a:xfrm>
          <a:prstGeom prst="rect">
            <a:avLst/>
          </a:prstGeom>
        </p:spPr>
        <p:txBody>
          <a:bodyPr wrap="square">
            <a:spAutoFit/>
          </a:bodyPr>
          <a:lstStyle/>
          <a:p>
            <a:r>
              <a:rPr lang="en-US" altLang="zh-TW" sz="2400" b="1" dirty="0">
                <a:latin typeface="標楷體" panose="03000509000000000000" pitchFamily="65" charset="-120"/>
                <a:ea typeface="標楷體" panose="03000509000000000000" pitchFamily="65" charset="-120"/>
              </a:rPr>
              <a:t>ID</a:t>
            </a:r>
            <a:r>
              <a:rPr lang="en-US" altLang="zh-TW" sz="2400" dirty="0">
                <a:latin typeface="標楷體" panose="03000509000000000000" pitchFamily="65" charset="-120"/>
                <a:ea typeface="標楷體" panose="03000509000000000000" pitchFamily="65" charset="-120"/>
              </a:rPr>
              <a:t>: G0123</a:t>
            </a:r>
          </a:p>
          <a:p>
            <a:r>
              <a:rPr lang="en-US" altLang="zh-TW" sz="2400" b="1" dirty="0">
                <a:latin typeface="標楷體" panose="03000509000000000000" pitchFamily="65" charset="-120"/>
                <a:ea typeface="標楷體" panose="03000509000000000000" pitchFamily="65" charset="-120"/>
              </a:rPr>
              <a:t>Name</a:t>
            </a:r>
            <a:r>
              <a:rPr lang="en-US" altLang="zh-TW" sz="2400" dirty="0">
                <a:latin typeface="標楷體" panose="03000509000000000000" pitchFamily="65" charset="-120"/>
                <a:ea typeface="標楷體" panose="03000509000000000000" pitchFamily="65" charset="-120"/>
              </a:rPr>
              <a:t>: Volatile Cedar</a:t>
            </a:r>
          </a:p>
          <a:p>
            <a:r>
              <a:rPr lang="en-US" altLang="zh-TW" sz="2400" b="1" dirty="0">
                <a:latin typeface="標楷體" panose="03000509000000000000" pitchFamily="65" charset="-120"/>
                <a:ea typeface="標楷體" panose="03000509000000000000" pitchFamily="65" charset="-120"/>
              </a:rPr>
              <a:t>Description</a:t>
            </a:r>
            <a:r>
              <a:rPr lang="en-US" altLang="zh-TW" sz="2400" dirty="0">
                <a:latin typeface="標楷體" panose="03000509000000000000" pitchFamily="65" charset="-120"/>
                <a:ea typeface="標楷體" panose="03000509000000000000" pitchFamily="65" charset="-120"/>
              </a:rPr>
              <a:t>: Volatile Cedar</a:t>
            </a:r>
            <a:r>
              <a:rPr lang="zh-TW" altLang="en-US" sz="2400" dirty="0">
                <a:latin typeface="標楷體" panose="03000509000000000000" pitchFamily="65" charset="-120"/>
                <a:ea typeface="標楷體" panose="03000509000000000000" pitchFamily="65" charset="-120"/>
              </a:rPr>
              <a:t>曾使用</a:t>
            </a:r>
            <a:r>
              <a:rPr lang="en-US" altLang="zh-TW" sz="2400" dirty="0" err="1">
                <a:latin typeface="標楷體" panose="03000509000000000000" pitchFamily="65" charset="-120"/>
                <a:ea typeface="標楷體" panose="03000509000000000000" pitchFamily="65" charset="-120"/>
              </a:rPr>
              <a:t>DirBuster</a:t>
            </a:r>
            <a:r>
              <a:rPr lang="zh-TW" altLang="en-US" sz="2400" dirty="0">
                <a:latin typeface="標楷體" panose="03000509000000000000" pitchFamily="65" charset="-120"/>
                <a:ea typeface="標楷體" panose="03000509000000000000" pitchFamily="65" charset="-120"/>
              </a:rPr>
              <a:t>和</a:t>
            </a:r>
            <a:r>
              <a:rPr lang="en-US" altLang="zh-TW" sz="2400" dirty="0" err="1">
                <a:latin typeface="標楷體" panose="03000509000000000000" pitchFamily="65" charset="-120"/>
                <a:ea typeface="標楷體" panose="03000509000000000000" pitchFamily="65" charset="-120"/>
              </a:rPr>
              <a:t>GoBuster</a:t>
            </a:r>
            <a:r>
              <a:rPr lang="zh-TW" altLang="en-US" sz="2400" dirty="0">
                <a:latin typeface="標楷體" panose="03000509000000000000" pitchFamily="65" charset="-120"/>
                <a:ea typeface="標楷體" panose="03000509000000000000" pitchFamily="65" charset="-120"/>
              </a:rPr>
              <a:t>工具對 </a:t>
            </a:r>
            <a:r>
              <a:rPr lang="en-US" altLang="zh-TW" sz="2400" dirty="0">
                <a:latin typeface="標楷體" panose="03000509000000000000" pitchFamily="65" charset="-120"/>
                <a:ea typeface="標楷體" panose="03000509000000000000" pitchFamily="65" charset="-120"/>
              </a:rPr>
              <a:t>Web </a:t>
            </a:r>
            <a:r>
              <a:rPr lang="zh-TW" altLang="en-US" sz="2400" dirty="0">
                <a:latin typeface="標楷體" panose="03000509000000000000" pitchFamily="65" charset="-120"/>
                <a:ea typeface="標楷體" panose="03000509000000000000" pitchFamily="65" charset="-120"/>
              </a:rPr>
              <a:t>目錄和 </a:t>
            </a:r>
            <a:r>
              <a:rPr lang="en-US" altLang="zh-TW" sz="2400" dirty="0">
                <a:latin typeface="標楷體" panose="03000509000000000000" pitchFamily="65" charset="-120"/>
                <a:ea typeface="標楷體" panose="03000509000000000000" pitchFamily="65" charset="-120"/>
              </a:rPr>
              <a:t>DNS </a:t>
            </a:r>
            <a:r>
              <a:rPr lang="zh-TW" altLang="en-US" sz="2400" dirty="0">
                <a:latin typeface="標楷體" panose="03000509000000000000" pitchFamily="65" charset="-120"/>
                <a:ea typeface="標楷體" panose="03000509000000000000" pitchFamily="65" charset="-120"/>
              </a:rPr>
              <a:t>子域進行暴力破解。</a:t>
            </a:r>
            <a:endParaRPr lang="zh-TW" altLang="en-US" sz="2400" b="0" i="0" dirty="0">
              <a:effectLst/>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443002" y="1345800"/>
            <a:ext cx="11603854" cy="1691524"/>
          </a:xfrm>
          <a:prstGeom prst="rect">
            <a:avLst/>
          </a:prstGeom>
        </p:spPr>
      </p:pic>
    </p:spTree>
    <p:extLst>
      <p:ext uri="{BB962C8B-B14F-4D97-AF65-F5344CB8AC3E}">
        <p14:creationId xmlns:p14="http://schemas.microsoft.com/office/powerpoint/2010/main" val="2911195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2858" y="4203150"/>
            <a:ext cx="11506434" cy="1754326"/>
          </a:xfrm>
          <a:prstGeom prst="rect">
            <a:avLst/>
          </a:prstGeom>
        </p:spPr>
        <p:txBody>
          <a:bodyPr wrap="square">
            <a:spAutoFit/>
          </a:bodyPr>
          <a:lstStyle/>
          <a:p>
            <a:r>
              <a:rPr lang="en-US" altLang="zh-TW" b="1" dirty="0">
                <a:latin typeface="標楷體" panose="03000509000000000000" pitchFamily="65" charset="-120"/>
                <a:ea typeface="標楷體" panose="03000509000000000000" pitchFamily="65" charset="-120"/>
              </a:rPr>
              <a:t>M1042 - Disable or Remove Feature or Program</a:t>
            </a:r>
            <a:r>
              <a:rPr lang="zh-TW" altLang="en-US" dirty="0">
                <a:latin typeface="標楷體" panose="03000509000000000000" pitchFamily="65" charset="-120"/>
                <a:ea typeface="標楷體" panose="03000509000000000000" pitchFamily="65" charset="-120"/>
              </a:rPr>
              <a:t>（停用或刪除功能或程式）</a:t>
            </a:r>
          </a:p>
          <a:p>
            <a:pPr lvl="1"/>
            <a:r>
              <a:rPr lang="en-US" altLang="zh-TW" b="1" dirty="0">
                <a:latin typeface="標楷體" panose="03000509000000000000" pitchFamily="65" charset="-120"/>
                <a:ea typeface="標楷體" panose="03000509000000000000" pitchFamily="65" charset="-120"/>
              </a:rPr>
              <a:t>Description</a:t>
            </a:r>
            <a:r>
              <a:rPr lang="zh-TW" altLang="en-US" dirty="0">
                <a:latin typeface="標楷體" panose="03000509000000000000" pitchFamily="65" charset="-120"/>
                <a:ea typeface="標楷體" panose="03000509000000000000" pitchFamily="65" charset="-120"/>
              </a:rPr>
              <a:t>：移除或停用那些不需要在外部環境中可用的系統、資源和基礎設施的訪問權限。這是為了降低不必要的攻擊面，減少可能受到攻擊的目標。</a:t>
            </a:r>
          </a:p>
          <a:p>
            <a:r>
              <a:rPr lang="en-US" altLang="zh-TW" b="1" dirty="0">
                <a:latin typeface="標楷體" panose="03000509000000000000" pitchFamily="65" charset="-120"/>
                <a:ea typeface="標楷體" panose="03000509000000000000" pitchFamily="65" charset="-120"/>
              </a:rPr>
              <a:t>M1056 - Pre-compromise</a:t>
            </a:r>
            <a:r>
              <a:rPr lang="zh-TW" altLang="en-US" dirty="0">
                <a:latin typeface="標楷體" panose="03000509000000000000" pitchFamily="65" charset="-120"/>
                <a:ea typeface="標楷體" panose="03000509000000000000" pitchFamily="65" charset="-120"/>
              </a:rPr>
              <a:t>（事前防範）</a:t>
            </a:r>
          </a:p>
          <a:p>
            <a:pPr lvl="1"/>
            <a:r>
              <a:rPr lang="en-US" altLang="zh-TW" b="1" dirty="0">
                <a:latin typeface="標楷體" panose="03000509000000000000" pitchFamily="65" charset="-120"/>
                <a:ea typeface="標楷體" panose="03000509000000000000" pitchFamily="65" charset="-120"/>
              </a:rPr>
              <a:t>Description</a:t>
            </a:r>
            <a:r>
              <a:rPr lang="zh-TW" altLang="en-US" dirty="0">
                <a:latin typeface="標楷體" panose="03000509000000000000" pitchFamily="65" charset="-120"/>
                <a:ea typeface="標楷體" panose="03000509000000000000" pitchFamily="65" charset="-120"/>
              </a:rPr>
              <a:t>：這種技巧無法輕松通過預防性控制來緩解，因為它基於在企業的防禦和控制範圍之外執行的行為。因此，應將努力集中在減少外部方可用數據的量和敏感性。</a:t>
            </a:r>
            <a:endParaRPr lang="zh-TW" altLang="en-US" b="0" i="0" dirty="0">
              <a:effectLst/>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788874" y="553830"/>
            <a:ext cx="11404443" cy="3151896"/>
          </a:xfrm>
          <a:prstGeom prst="rect">
            <a:avLst/>
          </a:prstGeom>
        </p:spPr>
      </p:pic>
    </p:spTree>
    <p:extLst>
      <p:ext uri="{BB962C8B-B14F-4D97-AF65-F5344CB8AC3E}">
        <p14:creationId xmlns:p14="http://schemas.microsoft.com/office/powerpoint/2010/main" val="2366563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2858" y="4203150"/>
            <a:ext cx="11506434" cy="1938992"/>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DS0029</a:t>
            </a:r>
          </a:p>
          <a:p>
            <a:r>
              <a:rPr lang="en-US" altLang="zh-TW" sz="2400" dirty="0">
                <a:latin typeface="標楷體" panose="03000509000000000000" pitchFamily="65" charset="-120"/>
                <a:ea typeface="標楷體" panose="03000509000000000000" pitchFamily="65" charset="-120"/>
              </a:rPr>
              <a:t>Data Source: Network Traffic</a:t>
            </a:r>
            <a:r>
              <a:rPr lang="zh-TW" altLang="en-US" sz="2400" dirty="0">
                <a:latin typeface="標楷體" panose="03000509000000000000" pitchFamily="65" charset="-120"/>
                <a:ea typeface="標楷體" panose="03000509000000000000" pitchFamily="65" charset="-120"/>
              </a:rPr>
              <a:t>（網絡流量）</a:t>
            </a:r>
          </a:p>
          <a:p>
            <a:r>
              <a:rPr lang="en-US" altLang="zh-TW" sz="2400" dirty="0">
                <a:latin typeface="標楷體" panose="03000509000000000000" pitchFamily="65" charset="-120"/>
                <a:ea typeface="標楷體" panose="03000509000000000000" pitchFamily="65" charset="-120"/>
              </a:rPr>
              <a:t>Data Component: Network Traffic Content</a:t>
            </a:r>
            <a:r>
              <a:rPr lang="zh-TW" altLang="en-US" sz="2400" dirty="0">
                <a:latin typeface="標楷體" panose="03000509000000000000" pitchFamily="65" charset="-120"/>
                <a:ea typeface="標楷體" panose="03000509000000000000" pitchFamily="65" charset="-120"/>
              </a:rPr>
              <a:t>（網絡流量內容）</a:t>
            </a:r>
          </a:p>
          <a:p>
            <a:r>
              <a:rPr lang="en-US" altLang="zh-TW" sz="2400" dirty="0">
                <a:latin typeface="標楷體" panose="03000509000000000000" pitchFamily="65" charset="-120"/>
                <a:ea typeface="標楷體" panose="03000509000000000000" pitchFamily="65" charset="-120"/>
              </a:rPr>
              <a:t>Detects: </a:t>
            </a:r>
            <a:r>
              <a:rPr lang="zh-TW" altLang="en-US" sz="2400" dirty="0">
                <a:latin typeface="標楷體" panose="03000509000000000000" pitchFamily="65" charset="-120"/>
                <a:ea typeface="標楷體" panose="03000509000000000000" pitchFamily="65" charset="-120"/>
              </a:rPr>
              <a:t>監視可疑的網絡流量，這些流量可能表明正在進行掃描，例如大量流量源自單一來源（尤其是如果已知該來源與攻擊者</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殭屍網絡有關）。</a:t>
            </a:r>
            <a:endParaRPr lang="zh-TW" altLang="en-US" sz="2400" i="0" dirty="0">
              <a:effectLst/>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2"/>
          <a:stretch>
            <a:fillRect/>
          </a:stretch>
        </p:blipFill>
        <p:spPr>
          <a:xfrm>
            <a:off x="783873" y="1323129"/>
            <a:ext cx="10824404" cy="2190091"/>
          </a:xfrm>
          <a:prstGeom prst="rect">
            <a:avLst/>
          </a:prstGeom>
        </p:spPr>
      </p:pic>
    </p:spTree>
    <p:extLst>
      <p:ext uri="{BB962C8B-B14F-4D97-AF65-F5344CB8AC3E}">
        <p14:creationId xmlns:p14="http://schemas.microsoft.com/office/powerpoint/2010/main" val="802973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1055618" y="1311214"/>
            <a:ext cx="10526782" cy="5016758"/>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資源開發</a:t>
            </a:r>
            <a:r>
              <a:rPr lang="en-US" altLang="zh-TW" sz="3200" b="1" dirty="0">
                <a:latin typeface="標楷體" panose="03000509000000000000" pitchFamily="65" charset="-120"/>
                <a:ea typeface="標楷體" panose="03000509000000000000" pitchFamily="65" charset="-120"/>
              </a:rPr>
              <a:t>Resource Development</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8</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Acquire Access</a:t>
            </a:r>
            <a:r>
              <a:rPr lang="zh-TW" altLang="en-US" sz="3200" dirty="0">
                <a:latin typeface="標楷體" panose="03000509000000000000" pitchFamily="65" charset="-120"/>
                <a:ea typeface="標楷體" panose="03000509000000000000" pitchFamily="65" charset="-120"/>
              </a:rPr>
              <a:t>獲取訪問權限</a:t>
            </a:r>
            <a:endParaRPr lang="en-US" altLang="zh-TW" sz="3200" dirty="0">
              <a:latin typeface="標楷體" panose="03000509000000000000" pitchFamily="65" charset="-120"/>
              <a:ea typeface="標楷體" panose="03000509000000000000" pitchFamily="65" charset="-120"/>
            </a:endParaRP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Acquire Infrastructure (</a:t>
            </a:r>
            <a:r>
              <a:rPr lang="zh-TW" altLang="en-US" sz="3200" dirty="0">
                <a:latin typeface="標楷體" panose="03000509000000000000" pitchFamily="65" charset="-120"/>
                <a:ea typeface="標楷體" panose="03000509000000000000" pitchFamily="65" charset="-120"/>
              </a:rPr>
              <a:t>獲取基礎設施</a:t>
            </a:r>
            <a:r>
              <a:rPr lang="en-US" altLang="zh-TW" sz="3200" dirty="0">
                <a:latin typeface="標楷體" panose="03000509000000000000" pitchFamily="65" charset="-120"/>
                <a:ea typeface="標楷體" panose="03000509000000000000" pitchFamily="65" charset="-120"/>
              </a:rPr>
              <a:t>) - 8</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Compromise Accounts (</a:t>
            </a:r>
            <a:r>
              <a:rPr lang="zh-TW" altLang="en-US" sz="3200" dirty="0">
                <a:latin typeface="標楷體" panose="03000509000000000000" pitchFamily="65" charset="-120"/>
                <a:ea typeface="標楷體" panose="03000509000000000000" pitchFamily="65" charset="-120"/>
              </a:rPr>
              <a:t>侵入帳戶</a:t>
            </a:r>
            <a:r>
              <a:rPr lang="en-US" altLang="zh-TW" sz="3200" dirty="0">
                <a:latin typeface="標楷體" panose="03000509000000000000" pitchFamily="65" charset="-120"/>
                <a:ea typeface="標楷體" panose="03000509000000000000" pitchFamily="65" charset="-120"/>
              </a:rPr>
              <a:t>) - 3</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Compromise Infrastructure (</a:t>
            </a:r>
            <a:r>
              <a:rPr lang="zh-TW" altLang="en-US" sz="3200" dirty="0">
                <a:latin typeface="標楷體" panose="03000509000000000000" pitchFamily="65" charset="-120"/>
                <a:ea typeface="標楷體" panose="03000509000000000000" pitchFamily="65" charset="-120"/>
              </a:rPr>
              <a:t>侵入基礎設施</a:t>
            </a:r>
            <a:r>
              <a:rPr lang="en-US" altLang="zh-TW" sz="3200" dirty="0">
                <a:latin typeface="標楷體" panose="03000509000000000000" pitchFamily="65" charset="-120"/>
                <a:ea typeface="標楷體" panose="03000509000000000000" pitchFamily="65" charset="-120"/>
              </a:rPr>
              <a:t>) - 7</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Develop Capabilities (</a:t>
            </a:r>
            <a:r>
              <a:rPr lang="zh-TW" altLang="en-US" sz="3200" dirty="0">
                <a:latin typeface="標楷體" panose="03000509000000000000" pitchFamily="65" charset="-120"/>
                <a:ea typeface="標楷體" panose="03000509000000000000" pitchFamily="65" charset="-120"/>
              </a:rPr>
              <a:t>開發能力</a:t>
            </a:r>
            <a:r>
              <a:rPr lang="en-US" altLang="zh-TW" sz="3200" dirty="0">
                <a:latin typeface="標楷體" panose="03000509000000000000" pitchFamily="65" charset="-120"/>
                <a:ea typeface="標楷體" panose="03000509000000000000" pitchFamily="65" charset="-120"/>
              </a:rPr>
              <a:t>) - 4</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Establish Accounts (</a:t>
            </a:r>
            <a:r>
              <a:rPr lang="zh-TW" altLang="en-US" sz="3200" dirty="0">
                <a:latin typeface="標楷體" panose="03000509000000000000" pitchFamily="65" charset="-120"/>
                <a:ea typeface="標楷體" panose="03000509000000000000" pitchFamily="65" charset="-120"/>
              </a:rPr>
              <a:t>建立帳戶</a:t>
            </a:r>
            <a:r>
              <a:rPr lang="en-US" altLang="zh-TW" sz="3200" dirty="0">
                <a:latin typeface="標楷體" panose="03000509000000000000" pitchFamily="65" charset="-120"/>
                <a:ea typeface="標楷體" panose="03000509000000000000" pitchFamily="65" charset="-120"/>
              </a:rPr>
              <a:t>) - 3</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Obtain Capabilities (</a:t>
            </a:r>
            <a:r>
              <a:rPr lang="zh-TW" altLang="en-US" sz="3200" dirty="0">
                <a:latin typeface="標楷體" panose="03000509000000000000" pitchFamily="65" charset="-120"/>
                <a:ea typeface="標楷體" panose="03000509000000000000" pitchFamily="65" charset="-120"/>
              </a:rPr>
              <a:t>獲得能力</a:t>
            </a:r>
            <a:r>
              <a:rPr lang="en-US" altLang="zh-TW" sz="3200" dirty="0">
                <a:latin typeface="標楷體" panose="03000509000000000000" pitchFamily="65" charset="-120"/>
                <a:ea typeface="標楷體" panose="03000509000000000000" pitchFamily="65" charset="-120"/>
              </a:rPr>
              <a:t>) - 6</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Stage Capabilities (</a:t>
            </a:r>
            <a:r>
              <a:rPr lang="zh-TW" altLang="en-US" sz="3200" dirty="0">
                <a:latin typeface="標楷體" panose="03000509000000000000" pitchFamily="65" charset="-120"/>
                <a:ea typeface="標楷體" panose="03000509000000000000" pitchFamily="65" charset="-120"/>
              </a:rPr>
              <a:t>部署能力</a:t>
            </a:r>
            <a:r>
              <a:rPr lang="en-US" altLang="zh-TW" sz="3200" dirty="0">
                <a:latin typeface="標楷體" panose="03000509000000000000" pitchFamily="65" charset="-120"/>
                <a:ea typeface="標楷體" panose="03000509000000000000" pitchFamily="65" charset="-120"/>
              </a:rPr>
              <a:t>) - 6</a:t>
            </a:r>
            <a:r>
              <a:rPr lang="zh-TW" altLang="en-US" sz="3200" dirty="0">
                <a:latin typeface="標楷體" panose="03000509000000000000" pitchFamily="65" charset="-120"/>
                <a:ea typeface="標楷體" panose="03000509000000000000" pitchFamily="65" charset="-120"/>
              </a:rPr>
              <a:t>個技巧</a:t>
            </a:r>
          </a:p>
        </p:txBody>
      </p:sp>
    </p:spTree>
    <p:extLst>
      <p:ext uri="{BB962C8B-B14F-4D97-AF65-F5344CB8AC3E}">
        <p14:creationId xmlns:p14="http://schemas.microsoft.com/office/powerpoint/2010/main" val="2630938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40189" y="1169447"/>
            <a:ext cx="11691390" cy="341632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攻擊者可能侵入可以在定向攻擊中使用的帳戶。對於涉及社交工程的操作，使用在線虛擬身份可能很重要。攻擊者可能不會建立和培養帳戶（即建立帳戶），而是侵入現有帳戶。如果潛在受害者與被侵入的虛擬身份有關係或了解，則使用現有虛擬身份可能會在潛在受害者中建立一定程度的信任。</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有多種方法可用於侵入帳戶，例如通過釣魚攻擊來收集認證信息、從第三方網站購買認證信息、以暴力方式破解認證信息或支付員工、供應商或業務夥伴以獲得認證信息的訪問權限。在侵入帳戶之前，攻擊者可能進行偵察，以決定應侵入哪些帳戶以推進其操作。</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虛擬身份可能存在於單個網站或跨越多個網站。侵入的帳戶可能需要進一步開發，這可能包括填寫或修改個人資料，進一步發展社交網絡或加入照片。</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攻擊者可能直接利用被侵入的電子郵件帳戶來進行信息釣魚攻擊或釣魚攻擊。</a:t>
            </a:r>
          </a:p>
        </p:txBody>
      </p:sp>
      <p:graphicFrame>
        <p:nvGraphicFramePr>
          <p:cNvPr id="9" name="表格 8">
            <a:extLst>
              <a:ext uri="{FF2B5EF4-FFF2-40B4-BE49-F238E27FC236}">
                <a16:creationId xmlns:a16="http://schemas.microsoft.com/office/drawing/2014/main" id="{8DBB6E38-86CE-400F-8D66-C3A7088CE50B}"/>
              </a:ext>
            </a:extLst>
          </p:cNvPr>
          <p:cNvGraphicFramePr>
            <a:graphicFrameLocks noGrp="1"/>
          </p:cNvGraphicFramePr>
          <p:nvPr>
            <p:extLst>
              <p:ext uri="{D42A27DB-BD31-4B8C-83A1-F6EECF244321}">
                <p14:modId xmlns:p14="http://schemas.microsoft.com/office/powerpoint/2010/main" val="4125203653"/>
              </p:ext>
            </p:extLst>
          </p:nvPr>
        </p:nvGraphicFramePr>
        <p:xfrm>
          <a:off x="5882524" y="4601809"/>
          <a:ext cx="6149055" cy="2164080"/>
        </p:xfrm>
        <a:graphic>
          <a:graphicData uri="http://schemas.openxmlformats.org/drawingml/2006/table">
            <a:tbl>
              <a:tblPr/>
              <a:tblGrid>
                <a:gridCol w="1423753">
                  <a:extLst>
                    <a:ext uri="{9D8B030D-6E8A-4147-A177-3AD203B41FA5}">
                      <a16:colId xmlns:a16="http://schemas.microsoft.com/office/drawing/2014/main" val="2340207979"/>
                    </a:ext>
                  </a:extLst>
                </a:gridCol>
                <a:gridCol w="2362651">
                  <a:extLst>
                    <a:ext uri="{9D8B030D-6E8A-4147-A177-3AD203B41FA5}">
                      <a16:colId xmlns:a16="http://schemas.microsoft.com/office/drawing/2014/main" val="3916782922"/>
                    </a:ext>
                  </a:extLst>
                </a:gridCol>
                <a:gridCol w="2362651">
                  <a:extLst>
                    <a:ext uri="{9D8B030D-6E8A-4147-A177-3AD203B41FA5}">
                      <a16:colId xmlns:a16="http://schemas.microsoft.com/office/drawing/2014/main" val="2076987356"/>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Sub-techniques (3)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Arial" panose="020B0604020202020204" pitchFamily="34" charset="0"/>
                          <a:ea typeface="Roboto-Regular"/>
                        </a:rPr>
                        <a:t>中文</a:t>
                      </a:r>
                      <a:endParaRPr kumimoji="0" lang="zh-TW" altLang="zh-TW" sz="2000" b="0" i="0" u="none" strike="noStrike" cap="none" normalizeH="0" baseline="0" dirty="0">
                        <a:ln>
                          <a:noFill/>
                        </a:ln>
                        <a:solidFill>
                          <a:schemeClr val="tx1"/>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solidFill>
                            <a:schemeClr val="tx1"/>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solidFill>
                            <a:schemeClr val="tx1"/>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endParaRPr lang="en-US" sz="2000" dirty="0">
                        <a:solidFill>
                          <a:schemeClr val="tx1"/>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u="none" strike="noStrike" dirty="0">
                          <a:solidFill>
                            <a:srgbClr val="4F7CAC"/>
                          </a:solidFill>
                          <a:effectLst/>
                          <a:hlinkClick r:id="rId2"/>
                        </a:rPr>
                        <a:t>T1586.001</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a:solidFill>
                            <a:srgbClr val="4F7CAC"/>
                          </a:solidFill>
                          <a:effectLst/>
                          <a:hlinkClick r:id="rId2"/>
                        </a:rPr>
                        <a:t>Social Media Accounts</a:t>
                      </a:r>
                      <a:endParaRPr lang="en-US">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社交媒體帳戶</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u="none" strike="noStrike">
                          <a:solidFill>
                            <a:srgbClr val="4F7CAC"/>
                          </a:solidFill>
                          <a:effectLst/>
                          <a:hlinkClick r:id="rId3"/>
                        </a:rPr>
                        <a:t>T1586.002</a:t>
                      </a:r>
                      <a:endParaRPr lang="en-US">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Email Accounts</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電子郵件帳戶</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r h="0">
                <a:tc>
                  <a:txBody>
                    <a:bodyPr/>
                    <a:lstStyle/>
                    <a:p>
                      <a:pPr fontAlgn="t"/>
                      <a:r>
                        <a:rPr lang="en-US" u="none" strike="noStrike">
                          <a:solidFill>
                            <a:srgbClr val="4F7CAC"/>
                          </a:solidFill>
                          <a:effectLst/>
                          <a:hlinkClick r:id="rId4"/>
                        </a:rPr>
                        <a:t>T1586.003</a:t>
                      </a:r>
                      <a:endParaRPr lang="en-US">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4"/>
                        </a:rPr>
                        <a:t>Cloud Accounts</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雲端帳戶</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967100"/>
                  </a:ext>
                </a:extLst>
              </a:tr>
            </a:tbl>
          </a:graphicData>
        </a:graphic>
      </p:graphicFrame>
      <p:sp>
        <p:nvSpPr>
          <p:cNvPr id="8" name="矩形 7"/>
          <p:cNvSpPr/>
          <p:nvPr/>
        </p:nvSpPr>
        <p:spPr>
          <a:xfrm>
            <a:off x="1519532" y="615353"/>
            <a:ext cx="5032147"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Compromise Accounts</a:t>
            </a:r>
            <a:r>
              <a:rPr lang="zh-TW" altLang="en-US" sz="2800" dirty="0">
                <a:latin typeface="標楷體" panose="03000509000000000000" pitchFamily="65" charset="-120"/>
                <a:ea typeface="標楷體" panose="03000509000000000000" pitchFamily="65" charset="-120"/>
              </a:rPr>
              <a:t>侵入帳戶</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59510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8323" y="3461484"/>
            <a:ext cx="10806023" cy="1815882"/>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M1056 - Pre-compromise</a:t>
            </a:r>
            <a:r>
              <a:rPr lang="zh-TW" altLang="en-US" sz="2800" dirty="0">
                <a:latin typeface="標楷體" panose="03000509000000000000" pitchFamily="65" charset="-120"/>
                <a:ea typeface="標楷體" panose="03000509000000000000" pitchFamily="65" charset="-120"/>
              </a:rPr>
              <a:t>（事前防範）</a:t>
            </a:r>
            <a:endParaRPr lang="en-US" altLang="zh-TW" sz="2800" dirty="0">
              <a:latin typeface="標楷體" panose="03000509000000000000" pitchFamily="65" charset="-120"/>
              <a:ea typeface="標楷體" panose="03000509000000000000" pitchFamily="65" charset="-120"/>
            </a:endParaRPr>
          </a:p>
          <a:p>
            <a:r>
              <a:rPr lang="en-US" altLang="zh-TW" sz="2800" b="1" dirty="0">
                <a:latin typeface="標楷體" panose="03000509000000000000" pitchFamily="65" charset="-120"/>
                <a:ea typeface="標楷體" panose="03000509000000000000" pitchFamily="65" charset="-120"/>
              </a:rPr>
              <a:t>Description</a:t>
            </a:r>
            <a:r>
              <a:rPr lang="zh-TW" altLang="en-US" sz="2800" dirty="0">
                <a:latin typeface="標楷體" panose="03000509000000000000" pitchFamily="65" charset="-120"/>
                <a:ea typeface="標楷體" panose="03000509000000000000" pitchFamily="65" charset="-120"/>
              </a:rPr>
              <a:t>：這種技巧難以透過預防性控制輕松緩解，因為它基於企業防禦和控制範圍之外執行的行為。因此，緩解此技巧需要更多的關注於減少外部方可獲取的數據量和敏感性。</a:t>
            </a:r>
            <a:endParaRPr lang="zh-TW" altLang="en-US" sz="2800" b="0" i="0" dirty="0">
              <a:effectLst/>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2"/>
          <a:stretch>
            <a:fillRect/>
          </a:stretch>
        </p:blipFill>
        <p:spPr>
          <a:xfrm>
            <a:off x="810173" y="1149183"/>
            <a:ext cx="10710048" cy="1962985"/>
          </a:xfrm>
          <a:prstGeom prst="rect">
            <a:avLst/>
          </a:prstGeom>
        </p:spPr>
      </p:pic>
    </p:spTree>
    <p:extLst>
      <p:ext uri="{BB962C8B-B14F-4D97-AF65-F5344CB8AC3E}">
        <p14:creationId xmlns:p14="http://schemas.microsoft.com/office/powerpoint/2010/main" val="391746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991707" y="131886"/>
            <a:ext cx="8038981" cy="3565010"/>
          </a:xfrm>
          <a:prstGeom prst="rect">
            <a:avLst/>
          </a:prstGeom>
        </p:spPr>
      </p:pic>
      <p:sp>
        <p:nvSpPr>
          <p:cNvPr id="3" name="矩形 2"/>
          <p:cNvSpPr/>
          <p:nvPr/>
        </p:nvSpPr>
        <p:spPr>
          <a:xfrm>
            <a:off x="333955" y="2615148"/>
            <a:ext cx="10978964" cy="4247317"/>
          </a:xfrm>
          <a:prstGeom prst="rect">
            <a:avLst/>
          </a:prstGeom>
        </p:spPr>
        <p:txBody>
          <a:bodyPr wrap="square">
            <a:spAutoFit/>
          </a:bodyPr>
          <a:lstStyle/>
          <a:p>
            <a:pPr>
              <a:lnSpc>
                <a:spcPct val="150000"/>
              </a:lnSpc>
            </a:pPr>
            <a:r>
              <a:rPr lang="en-US" altLang="zh-TW" sz="2000" b="1" dirty="0">
                <a:latin typeface="Söhne"/>
              </a:rPr>
              <a:t>ID: DS0029</a:t>
            </a:r>
          </a:p>
          <a:p>
            <a:pPr>
              <a:lnSpc>
                <a:spcPct val="150000"/>
              </a:lnSpc>
            </a:pPr>
            <a:r>
              <a:rPr lang="en-US" altLang="zh-TW" sz="2000" b="1" dirty="0">
                <a:latin typeface="Söhne"/>
              </a:rPr>
              <a:t>Data Source: Network Traffic</a:t>
            </a:r>
            <a:r>
              <a:rPr lang="zh-TW" altLang="en-US" sz="2000" b="1" dirty="0">
                <a:latin typeface="Söhne"/>
              </a:rPr>
              <a:t>（網絡流量）</a:t>
            </a:r>
          </a:p>
          <a:p>
            <a:pPr>
              <a:lnSpc>
                <a:spcPct val="150000"/>
              </a:lnSpc>
            </a:pPr>
            <a:r>
              <a:rPr lang="en-US" altLang="zh-TW" sz="2000" b="1" dirty="0">
                <a:latin typeface="Söhne"/>
              </a:rPr>
              <a:t>Data Component: Network Traffic Content</a:t>
            </a:r>
            <a:r>
              <a:rPr lang="zh-TW" altLang="en-US" sz="2000" b="1" dirty="0">
                <a:latin typeface="Söhne"/>
              </a:rPr>
              <a:t>（網絡流量內容）</a:t>
            </a:r>
          </a:p>
          <a:p>
            <a:pPr>
              <a:lnSpc>
                <a:spcPct val="150000"/>
              </a:lnSpc>
            </a:pPr>
            <a:r>
              <a:rPr lang="en-US" altLang="zh-TW" sz="2000" b="1" dirty="0">
                <a:latin typeface="Söhne"/>
              </a:rPr>
              <a:t>Detects: </a:t>
            </a:r>
            <a:r>
              <a:rPr lang="zh-TW" altLang="en-US" sz="2000" b="1" dirty="0">
                <a:latin typeface="Söhne"/>
              </a:rPr>
              <a:t>監視並分析流量模式以及與不符合預期協議標準和流量流程的封包檢查相關的行為。</a:t>
            </a:r>
            <a:endParaRPr lang="en-US" altLang="zh-TW" sz="2000" b="1" dirty="0">
              <a:latin typeface="Söhne"/>
            </a:endParaRPr>
          </a:p>
          <a:p>
            <a:pPr>
              <a:lnSpc>
                <a:spcPct val="150000"/>
              </a:lnSpc>
            </a:pPr>
            <a:endParaRPr lang="en-US" altLang="zh-TW" sz="2000" b="1" dirty="0">
              <a:latin typeface="Söhne"/>
            </a:endParaRPr>
          </a:p>
          <a:p>
            <a:pPr>
              <a:lnSpc>
                <a:spcPct val="150000"/>
              </a:lnSpc>
            </a:pPr>
            <a:r>
              <a:rPr lang="zh-TW" altLang="en-US" sz="2000" b="1" dirty="0">
                <a:latin typeface="Söhne"/>
              </a:rPr>
              <a:t>這包括不屬於已建立流程的不必要封包、不尋常的或異常的流量模式、異常的語法或結構。</a:t>
            </a:r>
            <a:endParaRPr lang="en-US" altLang="zh-TW" sz="2000" b="1" dirty="0">
              <a:latin typeface="Söhne"/>
            </a:endParaRPr>
          </a:p>
          <a:p>
            <a:pPr>
              <a:lnSpc>
                <a:spcPct val="150000"/>
              </a:lnSpc>
            </a:pPr>
            <a:endParaRPr lang="en-US" altLang="zh-TW" sz="2000" b="1" dirty="0">
              <a:latin typeface="Söhne"/>
            </a:endParaRPr>
          </a:p>
          <a:p>
            <a:pPr>
              <a:lnSpc>
                <a:spcPct val="150000"/>
              </a:lnSpc>
            </a:pPr>
            <a:r>
              <a:rPr lang="zh-TW" altLang="en-US" sz="2000" b="1" dirty="0">
                <a:latin typeface="Söhne"/>
              </a:rPr>
              <a:t>應考慮與進程監控和命令行相關，以檢測與流量模式相關的異常進程執行和命令行引數（例如，監視不正常使用文件的異常，這些文件通常不會針對相應的協議啟動連接）。</a:t>
            </a:r>
            <a:endParaRPr lang="en-US" altLang="zh-TW" sz="2000" dirty="0">
              <a:latin typeface="Söhne"/>
            </a:endParaRPr>
          </a:p>
        </p:txBody>
      </p:sp>
    </p:spTree>
    <p:extLst>
      <p:ext uri="{BB962C8B-B14F-4D97-AF65-F5344CB8AC3E}">
        <p14:creationId xmlns:p14="http://schemas.microsoft.com/office/powerpoint/2010/main" val="1885862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147493" y="161724"/>
            <a:ext cx="8874367" cy="3935475"/>
          </a:xfrm>
          <a:prstGeom prst="rect">
            <a:avLst/>
          </a:prstGeom>
        </p:spPr>
      </p:pic>
      <p:sp>
        <p:nvSpPr>
          <p:cNvPr id="3" name="矩形 2"/>
          <p:cNvSpPr/>
          <p:nvPr/>
        </p:nvSpPr>
        <p:spPr>
          <a:xfrm>
            <a:off x="492215" y="2321153"/>
            <a:ext cx="10978964" cy="4247317"/>
          </a:xfrm>
          <a:prstGeom prst="rect">
            <a:avLst/>
          </a:prstGeom>
        </p:spPr>
        <p:txBody>
          <a:bodyPr wrap="square">
            <a:spAutoFit/>
          </a:bodyPr>
          <a:lstStyle/>
          <a:p>
            <a:pPr>
              <a:lnSpc>
                <a:spcPct val="150000"/>
              </a:lnSpc>
            </a:pPr>
            <a:r>
              <a:rPr lang="en-US" altLang="zh-TW" b="1" dirty="0">
                <a:latin typeface="Söhne"/>
              </a:rPr>
              <a:t>ID: DS0021</a:t>
            </a:r>
          </a:p>
          <a:p>
            <a:pPr>
              <a:lnSpc>
                <a:spcPct val="150000"/>
              </a:lnSpc>
            </a:pPr>
            <a:endParaRPr lang="en-US" altLang="zh-TW" b="1" dirty="0">
              <a:latin typeface="Söhne"/>
            </a:endParaRPr>
          </a:p>
          <a:p>
            <a:pPr>
              <a:lnSpc>
                <a:spcPct val="150000"/>
              </a:lnSpc>
            </a:pPr>
            <a:r>
              <a:rPr lang="en-US" altLang="zh-TW" b="1" dirty="0">
                <a:latin typeface="Söhne"/>
              </a:rPr>
              <a:t>Data Source: Persona</a:t>
            </a:r>
            <a:r>
              <a:rPr lang="zh-TW" altLang="en-US" b="1" dirty="0">
                <a:latin typeface="Söhne"/>
              </a:rPr>
              <a:t>（虛擬身份）</a:t>
            </a:r>
          </a:p>
          <a:p>
            <a:pPr>
              <a:lnSpc>
                <a:spcPct val="150000"/>
              </a:lnSpc>
            </a:pPr>
            <a:r>
              <a:rPr lang="en-US" altLang="zh-TW" b="1" dirty="0">
                <a:latin typeface="Söhne"/>
              </a:rPr>
              <a:t>Data Component: Social Media</a:t>
            </a:r>
            <a:r>
              <a:rPr lang="zh-TW" altLang="en-US" b="1" dirty="0">
                <a:latin typeface="Söhne"/>
              </a:rPr>
              <a:t>（社交媒體）</a:t>
            </a:r>
            <a:endParaRPr lang="en-US" altLang="zh-TW" b="1" dirty="0">
              <a:latin typeface="Söhne"/>
            </a:endParaRPr>
          </a:p>
          <a:p>
            <a:pPr>
              <a:lnSpc>
                <a:spcPct val="150000"/>
              </a:lnSpc>
            </a:pPr>
            <a:endParaRPr lang="zh-TW" altLang="en-US" b="1" dirty="0">
              <a:latin typeface="Söhne"/>
            </a:endParaRPr>
          </a:p>
          <a:p>
            <a:pPr>
              <a:lnSpc>
                <a:spcPct val="150000"/>
              </a:lnSpc>
            </a:pPr>
            <a:r>
              <a:rPr lang="en-US" altLang="zh-TW" b="1" dirty="0">
                <a:latin typeface="Söhne"/>
              </a:rPr>
              <a:t>Detects: </a:t>
            </a:r>
            <a:r>
              <a:rPr lang="zh-TW" altLang="en-US" b="1" dirty="0">
                <a:latin typeface="Söhne"/>
              </a:rPr>
              <a:t>考慮監控與組織相關的社交媒體活動。</a:t>
            </a:r>
            <a:endParaRPr lang="en-US" altLang="zh-TW" b="1" dirty="0">
              <a:latin typeface="Söhne"/>
            </a:endParaRPr>
          </a:p>
          <a:p>
            <a:pPr>
              <a:lnSpc>
                <a:spcPct val="150000"/>
              </a:lnSpc>
            </a:pPr>
            <a:r>
              <a:rPr lang="zh-TW" altLang="en-US" b="1" dirty="0">
                <a:latin typeface="Söhne"/>
              </a:rPr>
              <a:t>可疑活動可能包括聲稱在您的組織工作的虛擬身份，或最近修改的帳戶對與您的組織相關的帳戶提出大量連接請求。</a:t>
            </a:r>
            <a:endParaRPr lang="en-US" altLang="zh-TW" b="1" dirty="0">
              <a:latin typeface="Söhne"/>
            </a:endParaRPr>
          </a:p>
          <a:p>
            <a:pPr>
              <a:lnSpc>
                <a:spcPct val="150000"/>
              </a:lnSpc>
            </a:pPr>
            <a:r>
              <a:rPr lang="zh-TW" altLang="en-US" b="1" dirty="0">
                <a:latin typeface="Söhne"/>
              </a:rPr>
              <a:t>許多這些活動將發生在目標組織的可見性範圍之外，這使得難以檢測到這種行為。檢測工作可能要集中在攻擊者生命週期的相關階段，例如在初始訪問階段（例如：釣魚攻擊）。</a:t>
            </a:r>
            <a:endParaRPr lang="en-US" altLang="zh-TW" dirty="0">
              <a:latin typeface="Söhne"/>
            </a:endParaRPr>
          </a:p>
        </p:txBody>
      </p:sp>
    </p:spTree>
    <p:extLst>
      <p:ext uri="{BB962C8B-B14F-4D97-AF65-F5344CB8AC3E}">
        <p14:creationId xmlns:p14="http://schemas.microsoft.com/office/powerpoint/2010/main" val="2701351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40189" y="1474246"/>
            <a:ext cx="11691390" cy="4708981"/>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侵入社交媒體帳戶，以在定向攻擊中使用。對於涉及社交工程的操作，利用線上虛擬身份可能至關重要。與創建和培養社交媒體個人資料不同，攻擊者可能會侵入現有的社交媒體帳戶。如果潛在受害者與被侵入的虛擬身份有關係或了解，則使用現有虛擬身份可能會在潛在受害者中建立一定程度的信任。</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有多種方法可以侵入社交媒體帳戶，例如通過釣魚攻擊收集憑據、從第三方網站購買憑據，或通過暴力破解憑據（例如，從洩漏的憑據資料中重複使用密碼）。在侵入社交媒體帳戶之前，攻擊者可能會進行偵察，以決定應侵入哪些帳戶以推進其操作。</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虛擬身份可能存在於單個網站或跨越多個網站（例如：</a:t>
            </a:r>
            <a:r>
              <a:rPr lang="en-US" altLang="zh-TW" sz="2000" dirty="0">
                <a:latin typeface="標楷體" panose="03000509000000000000" pitchFamily="65" charset="-120"/>
                <a:ea typeface="標楷體" panose="03000509000000000000" pitchFamily="65" charset="-120"/>
              </a:rPr>
              <a:t>Facebook</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LinkedIn</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Twitter</a:t>
            </a:r>
            <a:r>
              <a:rPr lang="zh-TW" altLang="en-US" sz="2000" dirty="0">
                <a:latin typeface="標楷體" panose="03000509000000000000" pitchFamily="65" charset="-120"/>
                <a:ea typeface="標楷體" panose="03000509000000000000" pitchFamily="65" charset="-120"/>
              </a:rPr>
              <a:t>等）。侵入的社交媒體帳戶可能需要進一步開發，這可能包括填寫或修改個人資料、進一步發展社交網絡，或加入照片。</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以使用侵入的社交媒體個人資料來建立新的聯繫，或劫持現有聯繫，以聯繫感興趣的目標。這些聯繫可以是直接的，也可以包括嘗試通過其他人建立聯繫。侵入的個人資料可以在攻擊者生命週期的其他階段中使用，例如在初始訪問階段（例如：通過服務的魚叉式釣魚攻擊）。</a:t>
            </a:r>
          </a:p>
        </p:txBody>
      </p:sp>
      <p:sp>
        <p:nvSpPr>
          <p:cNvPr id="8" name="矩形 7"/>
          <p:cNvSpPr/>
          <p:nvPr/>
        </p:nvSpPr>
        <p:spPr>
          <a:xfrm>
            <a:off x="1519532" y="615353"/>
            <a:ext cx="7839005"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Compromise Accounts:</a:t>
            </a:r>
            <a:r>
              <a:rPr lang="zh-TW" altLang="en-US" sz="2800" dirty="0"/>
              <a:t>社交媒體帳戶</a:t>
            </a:r>
            <a:r>
              <a:rPr lang="en-US" altLang="zh-TW" sz="2800" dirty="0"/>
              <a:t>(T1586.001)</a:t>
            </a:r>
            <a:endParaRPr lang="en-US" altLang="zh-TW" sz="3200" dirty="0"/>
          </a:p>
        </p:txBody>
      </p:sp>
    </p:spTree>
    <p:extLst>
      <p:ext uri="{BB962C8B-B14F-4D97-AF65-F5344CB8AC3E}">
        <p14:creationId xmlns:p14="http://schemas.microsoft.com/office/powerpoint/2010/main" val="1227471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b="79225"/>
          <a:stretch/>
        </p:blipFill>
        <p:spPr>
          <a:xfrm>
            <a:off x="442857" y="947695"/>
            <a:ext cx="11095207" cy="1862007"/>
          </a:xfrm>
          <a:prstGeom prst="rect">
            <a:avLst/>
          </a:prstGeom>
        </p:spPr>
      </p:pic>
      <p:sp>
        <p:nvSpPr>
          <p:cNvPr id="5" name="矩形 4"/>
          <p:cNvSpPr/>
          <p:nvPr/>
        </p:nvSpPr>
        <p:spPr>
          <a:xfrm>
            <a:off x="1480350" y="4211942"/>
            <a:ext cx="11506434" cy="1200329"/>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G0065</a:t>
            </a:r>
          </a:p>
          <a:p>
            <a:r>
              <a:rPr lang="en-US" altLang="zh-TW" sz="2400" dirty="0">
                <a:latin typeface="標楷體" panose="03000509000000000000" pitchFamily="65" charset="-120"/>
                <a:ea typeface="標楷體" panose="03000509000000000000" pitchFamily="65" charset="-120"/>
              </a:rPr>
              <a:t>Name :Leviathan</a:t>
            </a:r>
            <a:r>
              <a:rPr lang="zh-TW" altLang="en-US" sz="2400" dirty="0">
                <a:latin typeface="標楷體" panose="03000509000000000000" pitchFamily="65" charset="-120"/>
                <a:ea typeface="標楷體" panose="03000509000000000000" pitchFamily="65" charset="-120"/>
              </a:rPr>
              <a:t>（利維坦）</a:t>
            </a:r>
          </a:p>
          <a:p>
            <a:r>
              <a:rPr lang="en-US" altLang="zh-TW" sz="2400" dirty="0">
                <a:latin typeface="標楷體" panose="03000509000000000000" pitchFamily="65" charset="-120"/>
                <a:ea typeface="標楷體" panose="03000509000000000000" pitchFamily="65" charset="-120"/>
              </a:rPr>
              <a:t>Detects:</a:t>
            </a:r>
            <a:r>
              <a:rPr lang="zh-TW" altLang="en-US" sz="2400" dirty="0">
                <a:latin typeface="標楷體" panose="03000509000000000000" pitchFamily="65" charset="-120"/>
                <a:ea typeface="標楷體" panose="03000509000000000000" pitchFamily="65" charset="-120"/>
              </a:rPr>
              <a:t>已經侵入社交媒體帳戶，以進行社交工程攻擊。</a:t>
            </a:r>
            <a:endParaRPr lang="zh-TW" altLang="en-US" sz="240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9342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C81527-AEF1-4456-81D9-63786532EAC7}"/>
              </a:ext>
            </a:extLst>
          </p:cNvPr>
          <p:cNvSpPr>
            <a:spLocks noGrp="1"/>
          </p:cNvSpPr>
          <p:nvPr>
            <p:ph type="title"/>
          </p:nvPr>
        </p:nvSpPr>
        <p:spPr>
          <a:xfrm>
            <a:off x="78179" y="50424"/>
            <a:ext cx="9304317" cy="644322"/>
          </a:xfrm>
        </p:spPr>
        <p:txBody>
          <a:bodyPr>
            <a:normAutofit/>
          </a:bodyPr>
          <a:lstStyle/>
          <a:p>
            <a:r>
              <a:rPr lang="en-US" altLang="zh-TW" sz="3200" b="1" dirty="0">
                <a:latin typeface="標楷體" panose="03000509000000000000" pitchFamily="65" charset="-120"/>
                <a:ea typeface="標楷體" panose="03000509000000000000" pitchFamily="65" charset="-120"/>
              </a:rPr>
              <a:t>Threat Modelling</a:t>
            </a:r>
            <a:r>
              <a:rPr lang="zh-TW" altLang="en-US" sz="3200" b="1" dirty="0">
                <a:latin typeface="標楷體" panose="03000509000000000000" pitchFamily="65" charset="-120"/>
                <a:ea typeface="標楷體" panose="03000509000000000000" pitchFamily="65" charset="-120"/>
              </a:rPr>
              <a:t>威脅建模</a:t>
            </a:r>
            <a:r>
              <a:rPr lang="en-US" altLang="zh-TW" sz="3200" b="1" dirty="0">
                <a:latin typeface="標楷體" panose="03000509000000000000" pitchFamily="65" charset="-120"/>
                <a:ea typeface="標楷體" panose="03000509000000000000" pitchFamily="65" charset="-120"/>
              </a:rPr>
              <a:t>:  Stride | DREAD</a:t>
            </a:r>
            <a:endParaRPr lang="zh-TW" altLang="en-US" sz="3200" b="1" dirty="0">
              <a:latin typeface="標楷體" panose="03000509000000000000" pitchFamily="65" charset="-120"/>
              <a:ea typeface="標楷體" panose="03000509000000000000" pitchFamily="65" charset="-120"/>
            </a:endParaRPr>
          </a:p>
        </p:txBody>
      </p:sp>
      <p:sp>
        <p:nvSpPr>
          <p:cNvPr id="6" name="矩形 5"/>
          <p:cNvSpPr/>
          <p:nvPr/>
        </p:nvSpPr>
        <p:spPr>
          <a:xfrm>
            <a:off x="156359" y="6504926"/>
            <a:ext cx="9147958" cy="338554"/>
          </a:xfrm>
          <a:prstGeom prst="rect">
            <a:avLst/>
          </a:prstGeom>
        </p:spPr>
        <p:txBody>
          <a:bodyPr wrap="square">
            <a:spAutoFit/>
          </a:bodyPr>
          <a:lstStyle/>
          <a:p>
            <a:r>
              <a:rPr lang="en-US" altLang="zh-TW" sz="16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https://learn.microsoft.com/en-us/azure/security/develop/threat-modeling-tool-threats</a:t>
            </a:r>
            <a:endParaRPr lang="zh-TW" altLang="en-US" sz="16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7" name="矩形 6"/>
          <p:cNvSpPr/>
          <p:nvPr/>
        </p:nvSpPr>
        <p:spPr>
          <a:xfrm>
            <a:off x="250371" y="694746"/>
            <a:ext cx="11691257" cy="1384995"/>
          </a:xfrm>
          <a:prstGeom prst="rect">
            <a:avLst/>
          </a:prstGeom>
        </p:spPr>
        <p:txBody>
          <a:bodyPr wrap="square">
            <a:spAutoFit/>
          </a:bodyPr>
          <a:lstStyle/>
          <a:p>
            <a:pPr marL="342900" indent="-342900">
              <a:buFont typeface="+mj-lt"/>
              <a:buAutoNum type="arabicPeriod"/>
            </a:pPr>
            <a:r>
              <a:rPr lang="en-US" altLang="zh-TW" sz="1400" b="1" dirty="0">
                <a:latin typeface="標楷體" panose="03000509000000000000" pitchFamily="65" charset="-120"/>
                <a:ea typeface="標楷體" panose="03000509000000000000" pitchFamily="65" charset="-120"/>
              </a:rPr>
              <a:t>STRIDE</a:t>
            </a:r>
            <a:r>
              <a:rPr lang="zh-TW" altLang="en-US" sz="1400" b="1" dirty="0">
                <a:latin typeface="標楷體" panose="03000509000000000000" pitchFamily="65" charset="-120"/>
                <a:ea typeface="標楷體" panose="03000509000000000000" pitchFamily="65" charset="-120"/>
              </a:rPr>
              <a:t>是微軟的</a:t>
            </a:r>
            <a:r>
              <a:rPr lang="en-US" altLang="zh-TW" sz="1400" b="1" dirty="0" err="1">
                <a:latin typeface="標楷體" panose="03000509000000000000" pitchFamily="65" charset="-120"/>
                <a:ea typeface="標楷體" panose="03000509000000000000" pitchFamily="65" charset="-120"/>
              </a:rPr>
              <a:t>Praerit</a:t>
            </a:r>
            <a:r>
              <a:rPr lang="en-US" altLang="zh-TW" sz="1400" b="1" dirty="0">
                <a:latin typeface="標楷體" panose="03000509000000000000" pitchFamily="65" charset="-120"/>
                <a:ea typeface="標楷體" panose="03000509000000000000" pitchFamily="65" charset="-120"/>
              </a:rPr>
              <a:t> Garg</a:t>
            </a:r>
            <a:r>
              <a:rPr lang="zh-TW" altLang="en-US" sz="1400" b="1" dirty="0">
                <a:latin typeface="標楷體" panose="03000509000000000000" pitchFamily="65" charset="-120"/>
                <a:ea typeface="標楷體" panose="03000509000000000000" pitchFamily="65" charset="-120"/>
              </a:rPr>
              <a:t>和</a:t>
            </a:r>
            <a:r>
              <a:rPr lang="en-US" altLang="zh-TW" sz="1400" b="1" dirty="0">
                <a:latin typeface="標楷體" panose="03000509000000000000" pitchFamily="65" charset="-120"/>
                <a:ea typeface="標楷體" panose="03000509000000000000" pitchFamily="65" charset="-120"/>
              </a:rPr>
              <a:t>Loren </a:t>
            </a:r>
            <a:r>
              <a:rPr lang="en-US" altLang="zh-TW" sz="1400" b="1" dirty="0" err="1">
                <a:latin typeface="標楷體" panose="03000509000000000000" pitchFamily="65" charset="-120"/>
                <a:ea typeface="標楷體" panose="03000509000000000000" pitchFamily="65" charset="-120"/>
              </a:rPr>
              <a:t>Kohnfelder</a:t>
            </a:r>
            <a:r>
              <a:rPr lang="zh-TW" altLang="en-US" sz="1400" b="1" dirty="0">
                <a:latin typeface="標楷體" panose="03000509000000000000" pitchFamily="65" charset="-120"/>
                <a:ea typeface="標楷體" panose="03000509000000000000" pitchFamily="65" charset="-120"/>
              </a:rPr>
              <a:t>建立的威脅模型</a:t>
            </a:r>
            <a:endParaRPr lang="en-US" altLang="zh-TW" sz="1400" b="1" dirty="0">
              <a:latin typeface="標楷體" panose="03000509000000000000" pitchFamily="65" charset="-120"/>
              <a:ea typeface="標楷體" panose="03000509000000000000" pitchFamily="65" charset="-120"/>
            </a:endParaRPr>
          </a:p>
          <a:p>
            <a:pPr marL="342900" indent="-342900">
              <a:buFont typeface="+mj-lt"/>
              <a:buAutoNum type="arabicPeriod"/>
            </a:pPr>
            <a:r>
              <a:rPr lang="zh-TW" altLang="en-US" sz="1400" b="1" dirty="0">
                <a:latin typeface="標楷體" panose="03000509000000000000" pitchFamily="65" charset="-120"/>
                <a:ea typeface="標楷體" panose="03000509000000000000" pitchFamily="65" charset="-120"/>
              </a:rPr>
              <a:t>目的是在找出電腦安全上的威脅。 是六種安全威脅分類英文的字首組成</a:t>
            </a:r>
            <a:endParaRPr lang="en-US" altLang="zh-TW" sz="1400" b="1" dirty="0">
              <a:latin typeface="標楷體" panose="03000509000000000000" pitchFamily="65" charset="-120"/>
              <a:ea typeface="標楷體" panose="03000509000000000000" pitchFamily="65" charset="-120"/>
            </a:endParaRPr>
          </a:p>
          <a:p>
            <a:pPr marL="342900" indent="-342900">
              <a:buFont typeface="+mj-lt"/>
              <a:buAutoNum type="arabicPeriod"/>
            </a:pPr>
            <a:r>
              <a:rPr lang="en-US" altLang="zh-TW" sz="1400" b="1" dirty="0">
                <a:latin typeface="標楷體" panose="03000509000000000000" pitchFamily="65" charset="-120"/>
                <a:ea typeface="標楷體" panose="03000509000000000000" pitchFamily="65" charset="-120"/>
              </a:rPr>
              <a:t>STRIDE</a:t>
            </a:r>
            <a:r>
              <a:rPr lang="zh-TW" altLang="en-US" sz="1400" b="1" dirty="0">
                <a:latin typeface="標楷體" panose="03000509000000000000" pitchFamily="65" charset="-120"/>
                <a:ea typeface="標楷體" panose="03000509000000000000" pitchFamily="65" charset="-120"/>
              </a:rPr>
              <a:t>一開始是設計作為威脅模型分析程序的部份。</a:t>
            </a:r>
            <a:r>
              <a:rPr lang="en-US" altLang="zh-TW" sz="1400" b="1" dirty="0">
                <a:latin typeface="標楷體" panose="03000509000000000000" pitchFamily="65" charset="-120"/>
                <a:ea typeface="標楷體" panose="03000509000000000000" pitchFamily="65" charset="-120"/>
              </a:rPr>
              <a:t>STRIDE</a:t>
            </a:r>
            <a:r>
              <a:rPr lang="zh-TW" altLang="en-US" sz="1400" b="1" dirty="0">
                <a:latin typeface="標楷體" panose="03000509000000000000" pitchFamily="65" charset="-120"/>
                <a:ea typeface="標楷體" panose="03000509000000000000" pitchFamily="65" charset="-120"/>
              </a:rPr>
              <a:t>是威脅模型，讓分析者可以理解威脅系統的方式，並設法找出威脅。</a:t>
            </a:r>
            <a:endParaRPr lang="en-US" altLang="zh-TW" sz="1400" b="1" dirty="0">
              <a:latin typeface="標楷體" panose="03000509000000000000" pitchFamily="65" charset="-120"/>
              <a:ea typeface="標楷體" panose="03000509000000000000" pitchFamily="65" charset="-120"/>
            </a:endParaRPr>
          </a:p>
          <a:p>
            <a:pPr marL="342900" indent="-342900">
              <a:buFont typeface="+mj-lt"/>
              <a:buAutoNum type="arabicPeriod"/>
            </a:pPr>
            <a:r>
              <a:rPr lang="en-US" altLang="zh-TW" sz="1400" b="1" dirty="0">
                <a:latin typeface="標楷體" panose="03000509000000000000" pitchFamily="65" charset="-120"/>
                <a:ea typeface="標楷體" panose="03000509000000000000" pitchFamily="65" charset="-120"/>
              </a:rPr>
              <a:t>STRIDE</a:t>
            </a:r>
            <a:r>
              <a:rPr lang="zh-TW" altLang="en-US" sz="1400" b="1" dirty="0">
                <a:latin typeface="標楷體" panose="03000509000000000000" pitchFamily="65" charset="-120"/>
                <a:ea typeface="標楷體" panose="03000509000000000000" pitchFamily="65" charset="-120"/>
              </a:rPr>
              <a:t>可以和目標系統的模型一起使用。分析過程會將程序、資料儲存、資料流及信任邊界（</a:t>
            </a:r>
            <a:r>
              <a:rPr lang="en-US" altLang="zh-TW" sz="1400" b="1" dirty="0">
                <a:latin typeface="標楷體" panose="03000509000000000000" pitchFamily="65" charset="-120"/>
                <a:ea typeface="標楷體" panose="03000509000000000000" pitchFamily="65" charset="-120"/>
              </a:rPr>
              <a:t>Trust boundaries</a:t>
            </a:r>
            <a:r>
              <a:rPr lang="zh-TW" altLang="en-US" sz="1400" b="1" dirty="0">
                <a:latin typeface="標楷體" panose="03000509000000000000" pitchFamily="65" charset="-120"/>
                <a:ea typeface="標楷體" panose="03000509000000000000" pitchFamily="65" charset="-120"/>
              </a:rPr>
              <a:t>）進行完整的拆解。</a:t>
            </a:r>
          </a:p>
          <a:p>
            <a:pPr marL="342900" indent="-342900">
              <a:buFont typeface="+mj-lt"/>
              <a:buAutoNum type="arabicPeriod"/>
            </a:pPr>
            <a:r>
              <a:rPr lang="zh-TW" altLang="en-US" sz="1400" b="1" dirty="0">
                <a:latin typeface="標楷體" panose="03000509000000000000" pitchFamily="65" charset="-120"/>
                <a:ea typeface="標楷體" panose="03000509000000000000" pitchFamily="65" charset="-120"/>
              </a:rPr>
              <a:t>安全專家會用</a:t>
            </a:r>
            <a:r>
              <a:rPr lang="en-US" altLang="zh-TW" sz="1400" b="1" dirty="0">
                <a:latin typeface="標楷體" panose="03000509000000000000" pitchFamily="65" charset="-120"/>
                <a:ea typeface="標楷體" panose="03000509000000000000" pitchFamily="65" charset="-120"/>
              </a:rPr>
              <a:t>STRIDE</a:t>
            </a:r>
            <a:r>
              <a:rPr lang="zh-TW" altLang="en-US" sz="1400" b="1" dirty="0">
                <a:latin typeface="標楷體" panose="03000509000000000000" pitchFamily="65" charset="-120"/>
                <a:ea typeface="標楷體" panose="03000509000000000000" pitchFamily="65" charset="-120"/>
              </a:rPr>
              <a:t>來回答這個問題：「目前運作的系統中，哪些地方可能會有問題？」</a:t>
            </a:r>
          </a:p>
          <a:p>
            <a:pPr marL="342900" indent="-342900">
              <a:buFont typeface="+mj-lt"/>
              <a:buAutoNum type="arabicPeriod"/>
            </a:pPr>
            <a:r>
              <a:rPr lang="zh-TW" altLang="en-US" sz="1400" b="1" dirty="0">
                <a:latin typeface="標楷體" panose="03000509000000000000" pitchFamily="65" charset="-120"/>
                <a:ea typeface="標楷體" panose="03000509000000000000" pitchFamily="65" charset="-120"/>
              </a:rPr>
              <a:t>每一個的威脅都會影響理想的系統屬性</a:t>
            </a:r>
          </a:p>
        </p:txBody>
      </p:sp>
      <p:graphicFrame>
        <p:nvGraphicFramePr>
          <p:cNvPr id="9" name="表格 8"/>
          <p:cNvGraphicFramePr>
            <a:graphicFrameLocks noGrp="1"/>
          </p:cNvGraphicFramePr>
          <p:nvPr>
            <p:extLst>
              <p:ext uri="{D42A27DB-BD31-4B8C-83A1-F6EECF244321}">
                <p14:modId xmlns:p14="http://schemas.microsoft.com/office/powerpoint/2010/main" val="3072456124"/>
              </p:ext>
            </p:extLst>
          </p:nvPr>
        </p:nvGraphicFramePr>
        <p:xfrm>
          <a:off x="156359" y="2162644"/>
          <a:ext cx="11453748" cy="4654285"/>
        </p:xfrm>
        <a:graphic>
          <a:graphicData uri="http://schemas.openxmlformats.org/drawingml/2006/table">
            <a:tbl>
              <a:tblPr/>
              <a:tblGrid>
                <a:gridCol w="1807072">
                  <a:extLst>
                    <a:ext uri="{9D8B030D-6E8A-4147-A177-3AD203B41FA5}">
                      <a16:colId xmlns:a16="http://schemas.microsoft.com/office/drawing/2014/main" val="454677819"/>
                    </a:ext>
                  </a:extLst>
                </a:gridCol>
                <a:gridCol w="2181057">
                  <a:extLst>
                    <a:ext uri="{9D8B030D-6E8A-4147-A177-3AD203B41FA5}">
                      <a16:colId xmlns:a16="http://schemas.microsoft.com/office/drawing/2014/main" val="2038902094"/>
                    </a:ext>
                  </a:extLst>
                </a:gridCol>
                <a:gridCol w="2501499">
                  <a:extLst>
                    <a:ext uri="{9D8B030D-6E8A-4147-A177-3AD203B41FA5}">
                      <a16:colId xmlns:a16="http://schemas.microsoft.com/office/drawing/2014/main" val="3234242240"/>
                    </a:ext>
                  </a:extLst>
                </a:gridCol>
                <a:gridCol w="4964120">
                  <a:extLst>
                    <a:ext uri="{9D8B030D-6E8A-4147-A177-3AD203B41FA5}">
                      <a16:colId xmlns:a16="http://schemas.microsoft.com/office/drawing/2014/main" val="439815636"/>
                    </a:ext>
                  </a:extLst>
                </a:gridCol>
              </a:tblGrid>
              <a:tr h="282440">
                <a:tc>
                  <a:txBody>
                    <a:bodyPr/>
                    <a:lstStyle/>
                    <a:p>
                      <a:pPr marL="0" marR="0">
                        <a:spcBef>
                          <a:spcPts val="0"/>
                        </a:spcBef>
                        <a:spcAft>
                          <a:spcPts val="0"/>
                        </a:spcAft>
                      </a:pPr>
                      <a:r>
                        <a:rPr lang="en-US" altLang="zh-TW" sz="1800" dirty="0">
                          <a:solidFill>
                            <a:schemeClr val="bg1"/>
                          </a:solidFill>
                          <a:effectLst/>
                          <a:latin typeface="標楷體" panose="03000509000000000000" pitchFamily="65" charset="-120"/>
                          <a:ea typeface="標楷體" panose="03000509000000000000" pitchFamily="65" charset="-120"/>
                        </a:rPr>
                        <a:t>Property</a:t>
                      </a:r>
                      <a:r>
                        <a:rPr lang="zh-TW" altLang="en-US" sz="1800" dirty="0">
                          <a:solidFill>
                            <a:schemeClr val="bg1"/>
                          </a:solidFill>
                          <a:effectLst/>
                          <a:latin typeface="標楷體" panose="03000509000000000000" pitchFamily="65" charset="-120"/>
                          <a:ea typeface="標楷體" panose="03000509000000000000" pitchFamily="65" charset="-120"/>
                        </a:rPr>
                        <a:t>屬性</a:t>
                      </a: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en-US" altLang="zh-TW" sz="1800" b="0" i="0" kern="1200" dirty="0">
                          <a:solidFill>
                            <a:schemeClr val="bg1"/>
                          </a:solidFill>
                          <a:effectLst/>
                          <a:latin typeface="標楷體" panose="03000509000000000000" pitchFamily="65" charset="-120"/>
                          <a:ea typeface="標楷體" panose="03000509000000000000" pitchFamily="65" charset="-120"/>
                          <a:cs typeface="+mn-cs"/>
                        </a:rPr>
                        <a:t>Threat</a:t>
                      </a:r>
                      <a:endParaRPr lang="zh-TW" altLang="en-US" sz="1800" dirty="0">
                        <a:solidFill>
                          <a:schemeClr val="bg1"/>
                        </a:solidFill>
                        <a:effectLst/>
                        <a:latin typeface="標楷體" panose="03000509000000000000" pitchFamily="65" charset="-120"/>
                        <a:ea typeface="標楷體" panose="03000509000000000000" pitchFamily="65" charset="-120"/>
                      </a:endParaRP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dirty="0">
                          <a:solidFill>
                            <a:schemeClr val="bg1"/>
                          </a:solidFill>
                          <a:effectLst/>
                          <a:latin typeface="標楷體" panose="03000509000000000000" pitchFamily="65" charset="-120"/>
                          <a:ea typeface="標楷體" panose="03000509000000000000" pitchFamily="65" charset="-120"/>
                        </a:rPr>
                        <a:t>定義</a:t>
                      </a: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marL="0" marR="0">
                        <a:spcBef>
                          <a:spcPts val="0"/>
                        </a:spcBef>
                        <a:spcAft>
                          <a:spcPts val="0"/>
                        </a:spcAft>
                      </a:pPr>
                      <a:r>
                        <a:rPr lang="zh-TW" altLang="en-US" sz="1800">
                          <a:solidFill>
                            <a:schemeClr val="bg1"/>
                          </a:solidFill>
                          <a:effectLst/>
                          <a:latin typeface="標楷體" panose="03000509000000000000" pitchFamily="65" charset="-120"/>
                          <a:ea typeface="標楷體" panose="03000509000000000000" pitchFamily="65" charset="-120"/>
                        </a:rPr>
                        <a:t>範例</a:t>
                      </a:r>
                    </a:p>
                  </a:txBody>
                  <a:tcPr marL="70610" marR="70610" marT="35305" marB="3530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extLst>
                  <a:ext uri="{0D108BD9-81ED-4DB2-BD59-A6C34878D82A}">
                    <a16:rowId xmlns:a16="http://schemas.microsoft.com/office/drawing/2014/main" val="469825364"/>
                  </a:ext>
                </a:extLst>
              </a:tr>
              <a:tr h="431015">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驗證</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Authentication</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標楷體" panose="03000509000000000000" pitchFamily="65" charset="-120"/>
                          <a:ea typeface="標楷體" panose="03000509000000000000" pitchFamily="65" charset="-120"/>
                        </a:rPr>
                        <a:t>欺騙</a:t>
                      </a:r>
                      <a:endParaRPr lang="en-US" altLang="zh-TW" sz="1800" b="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1" i="0" kern="1200" dirty="0">
                          <a:solidFill>
                            <a:schemeClr val="tx1"/>
                          </a:solidFill>
                          <a:effectLst/>
                          <a:latin typeface="標楷體" panose="03000509000000000000" pitchFamily="65" charset="-120"/>
                          <a:ea typeface="標楷體" panose="03000509000000000000" pitchFamily="65" charset="-120"/>
                          <a:cs typeface="+mn-cs"/>
                        </a:rPr>
                        <a:t>S</a:t>
                      </a: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poofing</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冒充某物或他人。</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冒充 </a:t>
                      </a:r>
                      <a:r>
                        <a:rPr lang="en-US" sz="1800" dirty="0">
                          <a:effectLst/>
                          <a:latin typeface="標楷體" panose="03000509000000000000" pitchFamily="65" charset="-120"/>
                          <a:ea typeface="標楷體" panose="03000509000000000000" pitchFamily="65" charset="-120"/>
                        </a:rPr>
                        <a:t>billg、microsoft.com </a:t>
                      </a:r>
                      <a:r>
                        <a:rPr lang="zh-TW" altLang="en-US" sz="1800" dirty="0">
                          <a:effectLst/>
                          <a:latin typeface="標楷體" panose="03000509000000000000" pitchFamily="65" charset="-120"/>
                          <a:ea typeface="標楷體" panose="03000509000000000000" pitchFamily="65" charset="-120"/>
                        </a:rPr>
                        <a:t>或 </a:t>
                      </a:r>
                      <a:r>
                        <a:rPr lang="en-US" sz="1800" dirty="0">
                          <a:effectLst/>
                          <a:latin typeface="標楷體" panose="03000509000000000000" pitchFamily="65" charset="-120"/>
                          <a:ea typeface="標楷體" panose="03000509000000000000" pitchFamily="65" charset="-120"/>
                        </a:rPr>
                        <a:t>ntdll.dll </a:t>
                      </a:r>
                      <a:r>
                        <a:rPr lang="zh-TW" altLang="en-US" sz="1800" dirty="0">
                          <a:effectLst/>
                          <a:latin typeface="標楷體" panose="03000509000000000000" pitchFamily="65" charset="-120"/>
                          <a:ea typeface="標楷體" panose="03000509000000000000" pitchFamily="65" charset="-120"/>
                        </a:rPr>
                        <a:t>中的任何一個</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0546587"/>
                  </a:ext>
                </a:extLst>
              </a:tr>
              <a:tr h="642845">
                <a:tc>
                  <a:txBody>
                    <a:bodyPr/>
                    <a:lstStyle/>
                    <a:p>
                      <a:pPr marL="0" marR="0">
                        <a:spcBef>
                          <a:spcPts val="0"/>
                        </a:spcBef>
                        <a:spcAft>
                          <a:spcPts val="0"/>
                        </a:spcAft>
                      </a:pPr>
                      <a:r>
                        <a:rPr lang="zh-TW" altLang="en-US" sz="1800" b="0" i="0" kern="1200" dirty="0">
                          <a:solidFill>
                            <a:schemeClr val="tx1"/>
                          </a:solidFill>
                          <a:effectLst/>
                          <a:latin typeface="標楷體" panose="03000509000000000000" pitchFamily="65" charset="-120"/>
                          <a:ea typeface="標楷體" panose="03000509000000000000" pitchFamily="65" charset="-120"/>
                          <a:cs typeface="+mn-cs"/>
                        </a:rPr>
                        <a:t>完整性</a:t>
                      </a:r>
                      <a:endParaRPr lang="en-US" altLang="zh-TW" sz="1800" b="0" i="0" kern="1200" dirty="0">
                        <a:solidFill>
                          <a:schemeClr val="tx1"/>
                        </a:solidFill>
                        <a:effectLst/>
                        <a:latin typeface="標楷體" panose="03000509000000000000" pitchFamily="65" charset="-120"/>
                        <a:ea typeface="標楷體" panose="03000509000000000000" pitchFamily="65" charset="-120"/>
                        <a:cs typeface="+mn-cs"/>
                      </a:endParaRPr>
                    </a:p>
                    <a:p>
                      <a:pPr marL="0" marR="0">
                        <a:spcBef>
                          <a:spcPts val="0"/>
                        </a:spcBef>
                        <a:spcAft>
                          <a:spcPts val="0"/>
                        </a:spcAft>
                      </a:pP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Integrity</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標楷體" panose="03000509000000000000" pitchFamily="65" charset="-120"/>
                          <a:ea typeface="標楷體" panose="03000509000000000000" pitchFamily="65" charset="-120"/>
                        </a:rPr>
                        <a:t>篡改</a:t>
                      </a:r>
                      <a:r>
                        <a:rPr lang="en-US" altLang="zh-TW" sz="1800" dirty="0">
                          <a:effectLst/>
                          <a:latin typeface="標楷體" panose="03000509000000000000" pitchFamily="65" charset="-120"/>
                          <a:ea typeface="標楷體" panose="03000509000000000000" pitchFamily="65" charset="-120"/>
                        </a:rPr>
                        <a:t>_</a:t>
                      </a:r>
                    </a:p>
                    <a:p>
                      <a:pPr marL="0" marR="0">
                        <a:spcBef>
                          <a:spcPts val="0"/>
                        </a:spcBef>
                        <a:spcAft>
                          <a:spcPts val="0"/>
                        </a:spcAft>
                      </a:pPr>
                      <a:r>
                        <a:rPr lang="en-US" altLang="zh-TW" sz="1800" b="1" i="0" kern="1200" dirty="0">
                          <a:solidFill>
                            <a:schemeClr val="tx1"/>
                          </a:solidFill>
                          <a:effectLst/>
                          <a:latin typeface="標楷體" panose="03000509000000000000" pitchFamily="65" charset="-120"/>
                          <a:ea typeface="標楷體" panose="03000509000000000000" pitchFamily="65" charset="-120"/>
                          <a:cs typeface="+mn-cs"/>
                        </a:rPr>
                        <a:t>T</a:t>
                      </a: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ampering</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修改數據或代碼</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修改磁盤或 </a:t>
                      </a:r>
                      <a:r>
                        <a:rPr lang="en-US" altLang="zh-TW" sz="1800" dirty="0">
                          <a:effectLst/>
                          <a:latin typeface="標楷體" panose="03000509000000000000" pitchFamily="65" charset="-120"/>
                          <a:ea typeface="標楷體" panose="03000509000000000000" pitchFamily="65" charset="-120"/>
                        </a:rPr>
                        <a:t>DVD </a:t>
                      </a:r>
                      <a:r>
                        <a:rPr lang="zh-TW" altLang="en-US" sz="1800" dirty="0">
                          <a:effectLst/>
                          <a:latin typeface="標楷體" panose="03000509000000000000" pitchFamily="65" charset="-120"/>
                          <a:ea typeface="標楷體" panose="03000509000000000000" pitchFamily="65" charset="-120"/>
                        </a:rPr>
                        <a:t>上的 </a:t>
                      </a:r>
                      <a:r>
                        <a:rPr lang="en-US" altLang="zh-TW" sz="1800" dirty="0">
                          <a:effectLst/>
                          <a:latin typeface="標楷體" panose="03000509000000000000" pitchFamily="65" charset="-120"/>
                          <a:ea typeface="標楷體" panose="03000509000000000000" pitchFamily="65" charset="-120"/>
                        </a:rPr>
                        <a:t>DLL</a:t>
                      </a:r>
                      <a:r>
                        <a:rPr lang="zh-TW" altLang="en-US" sz="1800" dirty="0">
                          <a:effectLst/>
                          <a:latin typeface="標楷體" panose="03000509000000000000" pitchFamily="65" charset="-120"/>
                          <a:ea typeface="標楷體" panose="03000509000000000000" pitchFamily="65" charset="-120"/>
                        </a:rPr>
                        <a:t>，或在數據包穿越 </a:t>
                      </a:r>
                      <a:r>
                        <a:rPr lang="en-US" altLang="zh-TW" sz="1800" dirty="0">
                          <a:effectLst/>
                          <a:latin typeface="標楷體" panose="03000509000000000000" pitchFamily="65" charset="-120"/>
                          <a:ea typeface="標楷體" panose="03000509000000000000" pitchFamily="65" charset="-120"/>
                        </a:rPr>
                        <a:t>LAN </a:t>
                      </a:r>
                      <a:r>
                        <a:rPr lang="zh-TW" altLang="en-US" sz="1800" dirty="0">
                          <a:effectLst/>
                          <a:latin typeface="標楷體" panose="03000509000000000000" pitchFamily="65" charset="-120"/>
                          <a:ea typeface="標楷體" panose="03000509000000000000" pitchFamily="65" charset="-120"/>
                        </a:rPr>
                        <a:t>時修改數據包。</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864055"/>
                  </a:ext>
                </a:extLst>
              </a:tr>
              <a:tr h="624139">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不可否認性</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Non-repudiation</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標楷體" panose="03000509000000000000" pitchFamily="65" charset="-120"/>
                          <a:ea typeface="標楷體" panose="03000509000000000000" pitchFamily="65" charset="-120"/>
                        </a:rPr>
                        <a:t>否認</a:t>
                      </a:r>
                      <a:r>
                        <a:rPr lang="en-US" altLang="zh-TW" sz="1800" dirty="0">
                          <a:effectLst/>
                          <a:latin typeface="標楷體" panose="03000509000000000000" pitchFamily="65" charset="-120"/>
                          <a:ea typeface="標楷體" panose="03000509000000000000" pitchFamily="65" charset="-120"/>
                        </a:rPr>
                        <a:t>_</a:t>
                      </a:r>
                    </a:p>
                    <a:p>
                      <a:pPr marL="0" marR="0">
                        <a:spcBef>
                          <a:spcPts val="0"/>
                        </a:spcBef>
                        <a:spcAft>
                          <a:spcPts val="0"/>
                        </a:spcAft>
                      </a:pPr>
                      <a:r>
                        <a:rPr lang="en-US" altLang="zh-TW" sz="1800" b="1" i="0" kern="1200" dirty="0">
                          <a:solidFill>
                            <a:schemeClr val="tx1"/>
                          </a:solidFill>
                          <a:effectLst/>
                          <a:latin typeface="標楷體" panose="03000509000000000000" pitchFamily="65" charset="-120"/>
                          <a:ea typeface="標楷體" panose="03000509000000000000" pitchFamily="65" charset="-120"/>
                          <a:cs typeface="+mn-cs"/>
                        </a:rPr>
                        <a:t>R</a:t>
                      </a: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epudiation</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聲稱沒有採取任何行動。</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“我沒有發送那封電子郵件，”</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“我沒有修改那個文件，”</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8096699"/>
                  </a:ext>
                </a:extLst>
              </a:tr>
              <a:tr h="642845">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保密</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Confidentiality</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標楷體" panose="03000509000000000000" pitchFamily="65" charset="-120"/>
                          <a:ea typeface="標楷體" panose="03000509000000000000" pitchFamily="65" charset="-120"/>
                        </a:rPr>
                        <a:t>信息</a:t>
                      </a:r>
                      <a:r>
                        <a:rPr lang="zh-TW" altLang="en-US" sz="1800" dirty="0">
                          <a:effectLst/>
                          <a:latin typeface="標楷體" panose="03000509000000000000" pitchFamily="65" charset="-120"/>
                          <a:ea typeface="標楷體" panose="03000509000000000000" pitchFamily="65" charset="-120"/>
                        </a:rPr>
                        <a:t>披露</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1" i="0" kern="1200" dirty="0">
                          <a:solidFill>
                            <a:schemeClr val="tx1"/>
                          </a:solidFill>
                          <a:effectLst/>
                          <a:latin typeface="標楷體" panose="03000509000000000000" pitchFamily="65" charset="-120"/>
                          <a:ea typeface="標楷體" panose="03000509000000000000" pitchFamily="65" charset="-120"/>
                          <a:cs typeface="+mn-cs"/>
                        </a:rPr>
                        <a:t>I</a:t>
                      </a: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nformation Disclosure</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標楷體" panose="03000509000000000000" pitchFamily="65" charset="-120"/>
                          <a:ea typeface="標楷體" panose="03000509000000000000" pitchFamily="65" charset="-120"/>
                        </a:rPr>
                        <a:t>向未經授權查看信息的人公開信息</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允許某人閱讀 </a:t>
                      </a:r>
                      <a:r>
                        <a:rPr lang="en-US" altLang="zh-TW" sz="1800" dirty="0">
                          <a:effectLst/>
                          <a:latin typeface="標楷體" panose="03000509000000000000" pitchFamily="65" charset="-120"/>
                          <a:ea typeface="標楷體" panose="03000509000000000000" pitchFamily="65" charset="-120"/>
                        </a:rPr>
                        <a:t>Windows </a:t>
                      </a:r>
                      <a:r>
                        <a:rPr lang="zh-TW" altLang="en-US" sz="1800" dirty="0">
                          <a:effectLst/>
                          <a:latin typeface="標楷體" panose="03000509000000000000" pitchFamily="65" charset="-120"/>
                          <a:ea typeface="標楷體" panose="03000509000000000000" pitchFamily="65" charset="-120"/>
                        </a:rPr>
                        <a:t>源代碼；將客戶列表發佈到網站。</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4463813"/>
                  </a:ext>
                </a:extLst>
              </a:tr>
              <a:tr h="626925">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可用性</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Availability</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b="1" dirty="0">
                          <a:effectLst/>
                          <a:latin typeface="標楷體" panose="03000509000000000000" pitchFamily="65" charset="-120"/>
                          <a:ea typeface="標楷體" panose="03000509000000000000" pitchFamily="65" charset="-120"/>
                        </a:rPr>
                        <a:t>拒絕</a:t>
                      </a:r>
                      <a:r>
                        <a:rPr lang="zh-TW" altLang="en-US" sz="1800" dirty="0">
                          <a:effectLst/>
                          <a:latin typeface="標楷體" panose="03000509000000000000" pitchFamily="65" charset="-120"/>
                          <a:ea typeface="標楷體" panose="03000509000000000000" pitchFamily="65" charset="-120"/>
                        </a:rPr>
                        <a:t>服務</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1" i="0" kern="1200" dirty="0">
                          <a:solidFill>
                            <a:schemeClr val="tx1"/>
                          </a:solidFill>
                          <a:effectLst/>
                          <a:latin typeface="標楷體" panose="03000509000000000000" pitchFamily="65" charset="-120"/>
                          <a:ea typeface="標楷體" panose="03000509000000000000" pitchFamily="65" charset="-120"/>
                          <a:cs typeface="+mn-cs"/>
                        </a:rPr>
                        <a:t>D</a:t>
                      </a: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enial of Service</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拒絕或降低向用戶提供的服務</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使 </a:t>
                      </a:r>
                      <a:r>
                        <a:rPr lang="en-US" altLang="zh-TW" sz="1800" dirty="0">
                          <a:effectLst/>
                          <a:latin typeface="標楷體" panose="03000509000000000000" pitchFamily="65" charset="-120"/>
                          <a:ea typeface="標楷體" panose="03000509000000000000" pitchFamily="65" charset="-120"/>
                        </a:rPr>
                        <a:t>Windows </a:t>
                      </a:r>
                      <a:r>
                        <a:rPr lang="zh-TW" altLang="en-US" sz="1800" dirty="0">
                          <a:effectLst/>
                          <a:latin typeface="標楷體" panose="03000509000000000000" pitchFamily="65" charset="-120"/>
                          <a:ea typeface="標楷體" panose="03000509000000000000" pitchFamily="65" charset="-120"/>
                        </a:rPr>
                        <a:t>或網站崩潰、發送數據包並佔用數秒的 </a:t>
                      </a:r>
                      <a:r>
                        <a:rPr lang="en-US" altLang="zh-TW" sz="1800" dirty="0">
                          <a:effectLst/>
                          <a:latin typeface="標楷體" panose="03000509000000000000" pitchFamily="65" charset="-120"/>
                          <a:ea typeface="標楷體" panose="03000509000000000000" pitchFamily="65" charset="-120"/>
                        </a:rPr>
                        <a:t>CPU </a:t>
                      </a:r>
                      <a:r>
                        <a:rPr lang="zh-TW" altLang="en-US" sz="1800" dirty="0">
                          <a:effectLst/>
                          <a:latin typeface="標楷體" panose="03000509000000000000" pitchFamily="65" charset="-120"/>
                          <a:ea typeface="標楷體" panose="03000509000000000000" pitchFamily="65" charset="-120"/>
                        </a:rPr>
                        <a:t>時間，或者將數據包路由到黑洞。</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4006681"/>
                  </a:ext>
                </a:extLst>
              </a:tr>
              <a:tr h="642845">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授權</a:t>
                      </a:r>
                      <a:endParaRPr lang="en-US" altLang="zh-TW" sz="1800"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Authorization</a:t>
                      </a:r>
                      <a:endParaRPr lang="zh-TW" altLang="en-US" sz="1800" dirty="0">
                        <a:effectLst/>
                        <a:latin typeface="標楷體" panose="03000509000000000000" pitchFamily="65" charset="-120"/>
                        <a:ea typeface="標楷體" panose="03000509000000000000" pitchFamily="65" charset="-120"/>
                      </a:endParaRP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特權</a:t>
                      </a:r>
                      <a:r>
                        <a:rPr lang="zh-TW" altLang="en-US" sz="1800" b="1" dirty="0">
                          <a:effectLst/>
                          <a:latin typeface="標楷體" panose="03000509000000000000" pitchFamily="65" charset="-120"/>
                          <a:ea typeface="標楷體" panose="03000509000000000000" pitchFamily="65" charset="-120"/>
                        </a:rPr>
                        <a:t>提升</a:t>
                      </a:r>
                      <a:endParaRPr lang="en-US" altLang="zh-TW" sz="1800" b="1" dirty="0">
                        <a:effectLst/>
                        <a:latin typeface="標楷體" panose="03000509000000000000" pitchFamily="65" charset="-120"/>
                        <a:ea typeface="標楷體" panose="03000509000000000000" pitchFamily="65" charset="-120"/>
                      </a:endParaRPr>
                    </a:p>
                    <a:p>
                      <a:pPr marL="0" marR="0">
                        <a:spcBef>
                          <a:spcPts val="0"/>
                        </a:spcBef>
                        <a:spcAft>
                          <a:spcPts val="0"/>
                        </a:spcAft>
                      </a:pPr>
                      <a:r>
                        <a:rPr lang="en-US" altLang="zh-TW" sz="1800" b="1" i="0" kern="1200" dirty="0">
                          <a:solidFill>
                            <a:schemeClr val="tx1"/>
                          </a:solidFill>
                          <a:effectLst/>
                          <a:latin typeface="標楷體" panose="03000509000000000000" pitchFamily="65" charset="-120"/>
                          <a:ea typeface="標楷體" panose="03000509000000000000" pitchFamily="65" charset="-120"/>
                          <a:cs typeface="+mn-cs"/>
                        </a:rPr>
                        <a:t>E</a:t>
                      </a:r>
                      <a:r>
                        <a:rPr lang="en-US" altLang="zh-TW" sz="1800" b="0" i="0" kern="1200" dirty="0">
                          <a:solidFill>
                            <a:schemeClr val="tx1"/>
                          </a:solidFill>
                          <a:effectLst/>
                          <a:latin typeface="標楷體" panose="03000509000000000000" pitchFamily="65" charset="-120"/>
                          <a:ea typeface="標楷體" panose="03000509000000000000" pitchFamily="65" charset="-120"/>
                          <a:cs typeface="+mn-cs"/>
                        </a:rPr>
                        <a:t>levation of Privilege</a:t>
                      </a:r>
                      <a:endParaRPr lang="zh-TW" altLang="en-US" sz="1800" dirty="0">
                        <a:effectLst/>
                        <a:latin typeface="標楷體" panose="03000509000000000000" pitchFamily="65" charset="-120"/>
                        <a:ea typeface="標楷體" panose="03000509000000000000" pitchFamily="65" charset="-120"/>
                      </a:endParaRPr>
                    </a:p>
                  </a:txBody>
                  <a:tcPr marL="52957" marR="5295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a:effectLst/>
                          <a:latin typeface="標楷體" panose="03000509000000000000" pitchFamily="65" charset="-120"/>
                          <a:ea typeface="標楷體" panose="03000509000000000000" pitchFamily="65" charset="-120"/>
                        </a:rPr>
                        <a:t>未經適當授權就獲得能力</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zh-TW" altLang="en-US" sz="1800" dirty="0">
                          <a:effectLst/>
                          <a:latin typeface="標楷體" panose="03000509000000000000" pitchFamily="65" charset="-120"/>
                          <a:ea typeface="標楷體" panose="03000509000000000000" pitchFamily="65" charset="-120"/>
                        </a:rPr>
                        <a:t>允許遠程互聯網用戶運行命令是一個典型的例子，但從受限用戶到管理員也是 </a:t>
                      </a:r>
                      <a:r>
                        <a:rPr lang="en-US" altLang="zh-TW" sz="1800" dirty="0" err="1">
                          <a:effectLst/>
                          <a:latin typeface="標楷體" panose="03000509000000000000" pitchFamily="65" charset="-120"/>
                          <a:ea typeface="標楷體" panose="03000509000000000000" pitchFamily="65" charset="-120"/>
                        </a:rPr>
                        <a:t>EoP</a:t>
                      </a:r>
                      <a:r>
                        <a:rPr lang="zh-TW" altLang="en-US" sz="1800" dirty="0">
                          <a:effectLst/>
                          <a:latin typeface="標楷體" panose="03000509000000000000" pitchFamily="65" charset="-120"/>
                          <a:ea typeface="標楷體" panose="03000509000000000000" pitchFamily="65" charset="-120"/>
                        </a:rPr>
                        <a:t>。</a:t>
                      </a:r>
                    </a:p>
                  </a:txBody>
                  <a:tcPr marL="52957" marR="52957" marT="73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4978527"/>
                  </a:ext>
                </a:extLst>
              </a:tr>
            </a:tbl>
          </a:graphicData>
        </a:graphic>
      </p:graphicFrame>
      <p:sp>
        <p:nvSpPr>
          <p:cNvPr id="10" name="矩形 9"/>
          <p:cNvSpPr/>
          <p:nvPr/>
        </p:nvSpPr>
        <p:spPr>
          <a:xfrm>
            <a:off x="7621286" y="616251"/>
            <a:ext cx="4455066" cy="369332"/>
          </a:xfrm>
          <a:prstGeom prst="rect">
            <a:avLst/>
          </a:prstGeom>
        </p:spPr>
        <p:txBody>
          <a:bodyPr wrap="none">
            <a:spAutoFit/>
          </a:bodyPr>
          <a:lstStyle/>
          <a:p>
            <a:r>
              <a:rPr lang="en-US" altLang="zh-TW" b="1" dirty="0">
                <a:latin typeface="標楷體" panose="03000509000000000000" pitchFamily="65" charset="-120"/>
                <a:ea typeface="標楷體" panose="03000509000000000000" pitchFamily="65" charset="-120"/>
              </a:rPr>
              <a:t>https://zh.wikipedia.org/zh-tw/STRIDE</a:t>
            </a:r>
            <a:endParaRPr lang="zh-TW" altLang="en-US"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46202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20146" b="57246"/>
          <a:stretch/>
        </p:blipFill>
        <p:spPr>
          <a:xfrm>
            <a:off x="394731" y="1779944"/>
            <a:ext cx="11598582" cy="2118288"/>
          </a:xfrm>
          <a:prstGeom prst="rect">
            <a:avLst/>
          </a:prstGeom>
        </p:spPr>
      </p:pic>
      <p:sp>
        <p:nvSpPr>
          <p:cNvPr id="5" name="矩形 4"/>
          <p:cNvSpPr/>
          <p:nvPr/>
        </p:nvSpPr>
        <p:spPr>
          <a:xfrm>
            <a:off x="394731" y="5069424"/>
            <a:ext cx="11506434" cy="1569660"/>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M1056 - Pre-compromise</a:t>
            </a:r>
            <a:r>
              <a:rPr lang="zh-TW" altLang="en-US" sz="2400" dirty="0">
                <a:latin typeface="標楷體" panose="03000509000000000000" pitchFamily="65" charset="-120"/>
                <a:ea typeface="標楷體" panose="03000509000000000000" pitchFamily="65" charset="-120"/>
              </a:rPr>
              <a:t>（事前防範）</a:t>
            </a:r>
          </a:p>
          <a:p>
            <a:r>
              <a:rPr lang="en-US" altLang="zh-TW" sz="2400" dirty="0">
                <a:latin typeface="標楷體" panose="03000509000000000000" pitchFamily="65" charset="-120"/>
                <a:ea typeface="標楷體" panose="03000509000000000000" pitchFamily="65" charset="-120"/>
              </a:rPr>
              <a:t>Description</a:t>
            </a:r>
            <a:r>
              <a:rPr lang="zh-TW" altLang="en-US" sz="2400" dirty="0">
                <a:latin typeface="標楷體" panose="03000509000000000000" pitchFamily="65" charset="-120"/>
                <a:ea typeface="標楷體" panose="03000509000000000000" pitchFamily="65" charset="-120"/>
              </a:rPr>
              <a:t>：這種技巧難以透過預防性控制輕松緩解，因為它基於企業防禦和控制範圍之外執行的行為。因此，緩解此技巧需要更多的關注於減少外部方可獲取的數據量和敏感性。</a:t>
            </a:r>
            <a:endParaRPr lang="zh-TW" altLang="en-US" sz="240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66964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207216" y="114300"/>
            <a:ext cx="8842409" cy="4025179"/>
          </a:xfrm>
          <a:prstGeom prst="rect">
            <a:avLst/>
          </a:prstGeom>
        </p:spPr>
      </p:pic>
      <p:sp>
        <p:nvSpPr>
          <p:cNvPr id="4" name="矩形 3"/>
          <p:cNvSpPr/>
          <p:nvPr/>
        </p:nvSpPr>
        <p:spPr>
          <a:xfrm>
            <a:off x="372520" y="2948319"/>
            <a:ext cx="11749142" cy="3785652"/>
          </a:xfrm>
          <a:prstGeom prst="rect">
            <a:avLst/>
          </a:prstGeom>
        </p:spPr>
        <p:txBody>
          <a:bodyPr wrap="square">
            <a:spAutoFit/>
          </a:bodyPr>
          <a:lstStyle/>
          <a:p>
            <a:pPr>
              <a:lnSpc>
                <a:spcPct val="150000"/>
              </a:lnSpc>
            </a:pPr>
            <a:r>
              <a:rPr lang="en-US" altLang="zh-TW" sz="2000" dirty="0">
                <a:latin typeface="標楷體" panose="03000509000000000000" pitchFamily="65" charset="-120"/>
                <a:ea typeface="標楷體" panose="03000509000000000000" pitchFamily="65" charset="-120"/>
              </a:rPr>
              <a:t>ID: DS0029</a:t>
            </a:r>
          </a:p>
          <a:p>
            <a:pPr>
              <a:lnSpc>
                <a:spcPct val="150000"/>
              </a:lnSpc>
            </a:pPr>
            <a:r>
              <a:rPr lang="en-US" altLang="zh-TW" sz="2000" dirty="0">
                <a:latin typeface="標楷體" panose="03000509000000000000" pitchFamily="65" charset="-120"/>
                <a:ea typeface="標楷體" panose="03000509000000000000" pitchFamily="65" charset="-120"/>
              </a:rPr>
              <a:t>Data Source: Network Traffic</a:t>
            </a:r>
            <a:r>
              <a:rPr lang="zh-TW" altLang="en-US" sz="2000" dirty="0">
                <a:latin typeface="標楷體" panose="03000509000000000000" pitchFamily="65" charset="-120"/>
                <a:ea typeface="標楷體" panose="03000509000000000000" pitchFamily="65" charset="-120"/>
              </a:rPr>
              <a:t>（網絡流量）</a:t>
            </a:r>
          </a:p>
          <a:p>
            <a:pPr>
              <a:lnSpc>
                <a:spcPct val="150000"/>
              </a:lnSpc>
            </a:pPr>
            <a:r>
              <a:rPr lang="en-US" altLang="zh-TW" sz="2000" dirty="0">
                <a:latin typeface="標楷體" panose="03000509000000000000" pitchFamily="65" charset="-120"/>
                <a:ea typeface="標楷體" panose="03000509000000000000" pitchFamily="65" charset="-120"/>
              </a:rPr>
              <a:t>Data Component: Network Traffic Content</a:t>
            </a:r>
            <a:r>
              <a:rPr lang="zh-TW" altLang="en-US" sz="2000" dirty="0">
                <a:latin typeface="標楷體" panose="03000509000000000000" pitchFamily="65" charset="-120"/>
                <a:ea typeface="標楷體" panose="03000509000000000000" pitchFamily="65" charset="-120"/>
              </a:rPr>
              <a:t>（網絡流量內容）</a:t>
            </a:r>
          </a:p>
          <a:p>
            <a:pPr>
              <a:lnSpc>
                <a:spcPct val="150000"/>
              </a:lnSpc>
            </a:pPr>
            <a:r>
              <a:rPr lang="en-US" altLang="zh-TW" sz="2000" dirty="0">
                <a:latin typeface="標楷體" panose="03000509000000000000" pitchFamily="65" charset="-120"/>
                <a:ea typeface="標楷體" panose="03000509000000000000" pitchFamily="65" charset="-120"/>
              </a:rPr>
              <a:t>Detects: </a:t>
            </a:r>
            <a:r>
              <a:rPr lang="zh-TW" altLang="en-US" sz="2000" dirty="0">
                <a:latin typeface="標楷體" panose="03000509000000000000" pitchFamily="65" charset="-120"/>
                <a:ea typeface="標楷體" panose="03000509000000000000" pitchFamily="65" charset="-120"/>
              </a:rPr>
              <a:t>監視並分析流量模式以及封包檢查，包括使用</a:t>
            </a:r>
            <a:r>
              <a:rPr lang="en-US" altLang="zh-TW" sz="2000" dirty="0">
                <a:latin typeface="標楷體" panose="03000509000000000000" pitchFamily="65" charset="-120"/>
                <a:ea typeface="標楷體" panose="03000509000000000000" pitchFamily="65" charset="-120"/>
              </a:rPr>
              <a:t>SSL/TLS</a:t>
            </a:r>
            <a:r>
              <a:rPr lang="zh-TW" altLang="en-US" sz="2000" dirty="0">
                <a:latin typeface="標楷體" panose="03000509000000000000" pitchFamily="65" charset="-120"/>
                <a:ea typeface="標楷體" panose="03000509000000000000" pitchFamily="65" charset="-120"/>
              </a:rPr>
              <a:t>檢查加密流量的協議，以確保其是否符合預期的協議標準和流量流程。</a:t>
            </a:r>
            <a:endParaRPr lang="en-US" altLang="zh-TW" sz="2000" dirty="0">
              <a:latin typeface="標楷體" panose="03000509000000000000" pitchFamily="65" charset="-120"/>
              <a:ea typeface="標楷體" panose="03000509000000000000" pitchFamily="65" charset="-120"/>
            </a:endParaRPr>
          </a:p>
          <a:p>
            <a:pPr>
              <a:lnSpc>
                <a:spcPct val="150000"/>
              </a:lnSpc>
            </a:pPr>
            <a:endParaRPr lang="en-US" altLang="zh-TW" sz="2000" dirty="0">
              <a:latin typeface="標楷體" panose="03000509000000000000" pitchFamily="65" charset="-120"/>
              <a:ea typeface="標楷體" panose="03000509000000000000" pitchFamily="65" charset="-120"/>
            </a:endParaRPr>
          </a:p>
          <a:p>
            <a:pPr>
              <a:lnSpc>
                <a:spcPct val="150000"/>
              </a:lnSpc>
            </a:pPr>
            <a:r>
              <a:rPr lang="zh-TW" altLang="en-US" sz="2000" dirty="0">
                <a:latin typeface="標楷體" panose="03000509000000000000" pitchFamily="65" charset="-120"/>
                <a:ea typeface="標楷體" panose="03000509000000000000" pitchFamily="65" charset="-120"/>
              </a:rPr>
              <a:t>這包括不屬於已建立流程的不必要封包、不尋常的或異常的流量模式、異常的語法或結構。</a:t>
            </a:r>
            <a:endParaRPr lang="en-US" altLang="zh-TW" sz="2000" dirty="0">
              <a:latin typeface="標楷體" panose="03000509000000000000" pitchFamily="65" charset="-120"/>
              <a:ea typeface="標楷體" panose="03000509000000000000" pitchFamily="65" charset="-120"/>
            </a:endParaRPr>
          </a:p>
          <a:p>
            <a:pPr>
              <a:lnSpc>
                <a:spcPct val="150000"/>
              </a:lnSpc>
            </a:pPr>
            <a:r>
              <a:rPr lang="zh-TW" altLang="en-US" sz="2000" dirty="0">
                <a:latin typeface="標楷體" panose="03000509000000000000" pitchFamily="65" charset="-120"/>
                <a:ea typeface="標楷體" panose="03000509000000000000" pitchFamily="65" charset="-120"/>
              </a:rPr>
              <a:t>應考慮與進程監控和命令行進行相關性分析，以檢測與流量模式相關的異常進程執行和命令行引數</a:t>
            </a:r>
            <a:endParaRPr lang="zh-TW" altLang="en-US" sz="200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80060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987408" y="119184"/>
            <a:ext cx="8842409" cy="4025179"/>
          </a:xfrm>
          <a:prstGeom prst="rect">
            <a:avLst/>
          </a:prstGeom>
        </p:spPr>
      </p:pic>
      <p:sp>
        <p:nvSpPr>
          <p:cNvPr id="4" name="矩形 3"/>
          <p:cNvSpPr/>
          <p:nvPr/>
        </p:nvSpPr>
        <p:spPr>
          <a:xfrm>
            <a:off x="504404" y="2749027"/>
            <a:ext cx="11749142" cy="3905364"/>
          </a:xfrm>
          <a:prstGeom prst="rect">
            <a:avLst/>
          </a:prstGeom>
        </p:spPr>
        <p:txBody>
          <a:bodyPr wrap="square">
            <a:spAutoFit/>
          </a:bodyPr>
          <a:lstStyle/>
          <a:p>
            <a:pPr>
              <a:lnSpc>
                <a:spcPct val="150000"/>
              </a:lnSpc>
            </a:pPr>
            <a:r>
              <a:rPr lang="en-US" altLang="zh-TW" sz="2400" dirty="0">
                <a:latin typeface="標楷體" panose="03000509000000000000" pitchFamily="65" charset="-120"/>
                <a:ea typeface="標楷體" panose="03000509000000000000" pitchFamily="65" charset="-120"/>
              </a:rPr>
              <a:t>ID: DS0021</a:t>
            </a:r>
          </a:p>
          <a:p>
            <a:pPr>
              <a:lnSpc>
                <a:spcPct val="150000"/>
              </a:lnSpc>
            </a:pPr>
            <a:r>
              <a:rPr lang="en-US" altLang="zh-TW" sz="2400" dirty="0">
                <a:latin typeface="標楷體" panose="03000509000000000000" pitchFamily="65" charset="-120"/>
                <a:ea typeface="標楷體" panose="03000509000000000000" pitchFamily="65" charset="-120"/>
              </a:rPr>
              <a:t>Data Source: Persona</a:t>
            </a:r>
            <a:r>
              <a:rPr lang="zh-TW" altLang="en-US" sz="2400" dirty="0">
                <a:latin typeface="標楷體" panose="03000509000000000000" pitchFamily="65" charset="-120"/>
                <a:ea typeface="標楷體" panose="03000509000000000000" pitchFamily="65" charset="-120"/>
              </a:rPr>
              <a:t>（虛擬身份）</a:t>
            </a:r>
          </a:p>
          <a:p>
            <a:pPr>
              <a:lnSpc>
                <a:spcPct val="150000"/>
              </a:lnSpc>
            </a:pPr>
            <a:r>
              <a:rPr lang="en-US" altLang="zh-TW" sz="2400" dirty="0">
                <a:latin typeface="標楷體" panose="03000509000000000000" pitchFamily="65" charset="-120"/>
                <a:ea typeface="標楷體" panose="03000509000000000000" pitchFamily="65" charset="-120"/>
              </a:rPr>
              <a:t>Data Component: Social Media</a:t>
            </a:r>
            <a:r>
              <a:rPr lang="zh-TW" altLang="en-US" sz="2400" dirty="0">
                <a:latin typeface="標楷體" panose="03000509000000000000" pitchFamily="65" charset="-120"/>
                <a:ea typeface="標楷體" panose="03000509000000000000" pitchFamily="65" charset="-120"/>
              </a:rPr>
              <a:t>（社交媒體）</a:t>
            </a:r>
          </a:p>
          <a:p>
            <a:pPr>
              <a:lnSpc>
                <a:spcPct val="150000"/>
              </a:lnSpc>
            </a:pPr>
            <a:r>
              <a:rPr lang="en-US" altLang="zh-TW" sz="2400" dirty="0">
                <a:latin typeface="標楷體" panose="03000509000000000000" pitchFamily="65" charset="-120"/>
                <a:ea typeface="標楷體" panose="03000509000000000000" pitchFamily="65" charset="-120"/>
              </a:rPr>
              <a:t>Detects: </a:t>
            </a:r>
            <a:r>
              <a:rPr lang="zh-TW" altLang="en-US" sz="2400" dirty="0">
                <a:latin typeface="標楷體" panose="03000509000000000000" pitchFamily="65" charset="-120"/>
                <a:ea typeface="標楷體" panose="03000509000000000000" pitchFamily="65" charset="-120"/>
              </a:rPr>
              <a:t>考慮監控與組織相關的社交媒體活動。</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可疑活動可能包括聲稱在您的組織工作的虛擬身份，或最近修改的帳戶對與您的組織相關的帳戶提出大量連接請求。</a:t>
            </a:r>
            <a:endParaRPr lang="en-US" altLang="zh-TW" sz="2400" dirty="0">
              <a:latin typeface="標楷體" panose="03000509000000000000" pitchFamily="65" charset="-120"/>
              <a:ea typeface="標楷體" panose="03000509000000000000" pitchFamily="65" charset="-120"/>
            </a:endParaRPr>
          </a:p>
          <a:p>
            <a:pPr>
              <a:lnSpc>
                <a:spcPct val="150000"/>
              </a:lnSpc>
            </a:pPr>
            <a:r>
              <a:rPr lang="zh-TW" altLang="en-US" sz="2400" dirty="0">
                <a:latin typeface="標楷體" panose="03000509000000000000" pitchFamily="65" charset="-120"/>
                <a:ea typeface="標楷體" panose="03000509000000000000" pitchFamily="65" charset="-120"/>
              </a:rPr>
              <a:t>檢測工作可能要集中在攻擊者生命週期的相關階段。</a:t>
            </a:r>
            <a:endParaRPr lang="zh-TW" altLang="en-US" sz="240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86150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209561" y="1628086"/>
            <a:ext cx="11982439" cy="4401205"/>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攻擊者可能侵入可以在定向攻擊中使用的電子郵件帳戶。攻擊者可以使用被侵入的電子郵件帳戶來推進他們的操作，</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如果潛在受害者與被侵入的虛擬身份有關係或了解，則使用具有被侵入的電子郵件帳戶的現有虛擬身份可能會在潛在受害者中建立一定程度的信任。被侵入的電子郵件帳戶還可以在獲取基礎設施（例如：域名）方面使用。</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有多種方法可以侵入電子郵件帳戶，例如通過釣魚攻擊收集憑據、從第三方網站購買憑據，或通過暴力破解憑據（例如，從洩漏的憑據資料中重複使用密碼），或支付員工、供應商或業務合作夥伴以獲取憑據的訪問權。在侵入電子郵件帳戶之前，攻擊者可能會進行偵察，以決定應侵入哪些帳戶以推進他們的操作。攻擊者可能會以侵入知名電子郵件帳戶或域名為目標，以使惡意垃圾郵件或釣魚電子郵件可以避開基於聲譽的電子郵件過濾規則。</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攻擊者可以使用被侵入的電子郵件帳戶來劫持與感興趣的目標之間的現有電子郵件對話。</a:t>
            </a:r>
          </a:p>
        </p:txBody>
      </p:sp>
      <p:sp>
        <p:nvSpPr>
          <p:cNvPr id="8" name="矩形 7"/>
          <p:cNvSpPr/>
          <p:nvPr/>
        </p:nvSpPr>
        <p:spPr>
          <a:xfrm>
            <a:off x="1482271" y="671729"/>
            <a:ext cx="7120860"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Active Scanning:</a:t>
            </a:r>
            <a:r>
              <a:rPr lang="zh-TW" altLang="en-US" sz="2800" dirty="0"/>
              <a:t>電子郵件帳戶</a:t>
            </a:r>
            <a:r>
              <a:rPr lang="en-US" altLang="zh-TW" sz="2800" dirty="0"/>
              <a:t>(T1586.002)</a:t>
            </a:r>
            <a:endParaRPr lang="en-US" altLang="zh-TW" sz="3200" dirty="0"/>
          </a:p>
        </p:txBody>
      </p:sp>
    </p:spTree>
    <p:extLst>
      <p:ext uri="{BB962C8B-B14F-4D97-AF65-F5344CB8AC3E}">
        <p14:creationId xmlns:p14="http://schemas.microsoft.com/office/powerpoint/2010/main" val="1948476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82271" y="671729"/>
            <a:ext cx="7120860"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Active Scanning:</a:t>
            </a:r>
            <a:r>
              <a:rPr lang="zh-TW" altLang="en-US" sz="2800" dirty="0"/>
              <a:t>電子郵件帳戶</a:t>
            </a:r>
            <a:r>
              <a:rPr lang="en-US" altLang="zh-TW" sz="2800" dirty="0"/>
              <a:t>(T1586.002)</a:t>
            </a:r>
            <a:endParaRPr lang="en-US" altLang="zh-TW" sz="3200" dirty="0"/>
          </a:p>
        </p:txBody>
      </p:sp>
      <p:pic>
        <p:nvPicPr>
          <p:cNvPr id="2" name="圖片 1"/>
          <p:cNvPicPr>
            <a:picLocks noChangeAspect="1"/>
          </p:cNvPicPr>
          <p:nvPr/>
        </p:nvPicPr>
        <p:blipFill>
          <a:blip r:embed="rId2"/>
          <a:stretch>
            <a:fillRect/>
          </a:stretch>
        </p:blipFill>
        <p:spPr>
          <a:xfrm>
            <a:off x="1099427" y="1364839"/>
            <a:ext cx="10097962" cy="5340830"/>
          </a:xfrm>
          <a:prstGeom prst="rect">
            <a:avLst/>
          </a:prstGeom>
        </p:spPr>
      </p:pic>
    </p:spTree>
    <p:extLst>
      <p:ext uri="{BB962C8B-B14F-4D97-AF65-F5344CB8AC3E}">
        <p14:creationId xmlns:p14="http://schemas.microsoft.com/office/powerpoint/2010/main" val="246084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8542" y="1626015"/>
            <a:ext cx="11010900" cy="4154984"/>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G0007 - APT28</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APT28</a:t>
            </a:r>
            <a:r>
              <a:rPr lang="zh-TW" altLang="en-US" sz="2400" dirty="0">
                <a:latin typeface="標楷體" panose="03000509000000000000" pitchFamily="65" charset="-120"/>
                <a:ea typeface="標楷體" panose="03000509000000000000" pitchFamily="65" charset="-120"/>
              </a:rPr>
              <a:t>使用被侵入的電子郵件帳戶發送憑據釣魚電子郵件。</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G0016 - APT29</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APT29</a:t>
            </a:r>
            <a:r>
              <a:rPr lang="zh-TW" altLang="en-US" sz="2400" dirty="0">
                <a:latin typeface="標楷體" panose="03000509000000000000" pitchFamily="65" charset="-120"/>
                <a:ea typeface="標楷體" panose="03000509000000000000" pitchFamily="65" charset="-120"/>
              </a:rPr>
              <a:t>侵入電子郵件帳戶以進一步加強釣魚活動，並接管休眠帳戶。</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G1001 - HEXANE</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HEXANE</a:t>
            </a:r>
            <a:r>
              <a:rPr lang="zh-TW" altLang="en-US" sz="2400" dirty="0">
                <a:latin typeface="標楷體" panose="03000509000000000000" pitchFamily="65" charset="-120"/>
                <a:ea typeface="標楷體" panose="03000509000000000000" pitchFamily="65" charset="-120"/>
              </a:rPr>
              <a:t>使用被侵入的帳戶發送魚叉式釣魚電子郵件。</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G0136 - </a:t>
            </a:r>
            <a:r>
              <a:rPr lang="en-US" altLang="zh-TW" sz="2400" dirty="0" err="1">
                <a:latin typeface="標楷體" panose="03000509000000000000" pitchFamily="65" charset="-120"/>
                <a:ea typeface="標楷體" panose="03000509000000000000" pitchFamily="65" charset="-120"/>
              </a:rPr>
              <a:t>IndigoZebra</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描述：</a:t>
            </a:r>
            <a:r>
              <a:rPr lang="en-US" altLang="zh-TW" sz="2400" dirty="0" err="1">
                <a:latin typeface="標楷體" panose="03000509000000000000" pitchFamily="65" charset="-120"/>
                <a:ea typeface="標楷體" panose="03000509000000000000" pitchFamily="65" charset="-120"/>
              </a:rPr>
              <a:t>IndigoZebra</a:t>
            </a:r>
            <a:r>
              <a:rPr lang="zh-TW" altLang="en-US" sz="2400" dirty="0">
                <a:latin typeface="標楷體" panose="03000509000000000000" pitchFamily="65" charset="-120"/>
                <a:ea typeface="標楷體" panose="03000509000000000000" pitchFamily="65" charset="-120"/>
              </a:rPr>
              <a:t>侵入合法的電子郵件帳戶，以在其魚叉式釣魚操作中使用。</a:t>
            </a:r>
            <a:endParaRPr lang="en-US" altLang="zh-TW"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6173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84585" y="1064541"/>
            <a:ext cx="11010900" cy="4893647"/>
          </a:xfrm>
          <a:prstGeom prst="rect">
            <a:avLst/>
          </a:prstGeom>
        </p:spPr>
        <p:txBody>
          <a:bodyPr wrap="square">
            <a:spAutoFit/>
          </a:bodyPr>
          <a:lstStyle/>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G0094 – </a:t>
            </a:r>
            <a:r>
              <a:rPr lang="en-US" altLang="zh-TW" sz="2400" dirty="0" err="1">
                <a:latin typeface="標楷體" panose="03000509000000000000" pitchFamily="65" charset="-120"/>
                <a:ea typeface="標楷體" panose="03000509000000000000" pitchFamily="65" charset="-120"/>
              </a:rPr>
              <a:t>Kimsuky</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描述：</a:t>
            </a:r>
            <a:r>
              <a:rPr lang="en-US" altLang="zh-TW" sz="2400" dirty="0" err="1">
                <a:latin typeface="標楷體" panose="03000509000000000000" pitchFamily="65" charset="-120"/>
                <a:ea typeface="標楷體" panose="03000509000000000000" pitchFamily="65" charset="-120"/>
              </a:rPr>
              <a:t>Kimsuky</a:t>
            </a:r>
            <a:r>
              <a:rPr lang="zh-TW" altLang="en-US" sz="2400" dirty="0">
                <a:latin typeface="標楷體" panose="03000509000000000000" pitchFamily="65" charset="-120"/>
                <a:ea typeface="標楷體" panose="03000509000000000000" pitchFamily="65" charset="-120"/>
              </a:rPr>
              <a:t>侵入電子郵件帳戶以發送魚叉式電子郵件。</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G1004 - LAPSUS$</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LAPSUS$</a:t>
            </a:r>
            <a:r>
              <a:rPr lang="zh-TW" altLang="en-US" sz="2400" dirty="0">
                <a:latin typeface="標楷體" panose="03000509000000000000" pitchFamily="65" charset="-120"/>
                <a:ea typeface="標楷體" panose="03000509000000000000" pitchFamily="65" charset="-120"/>
              </a:rPr>
              <a:t>支付目標組織的員工、供應商和業務合作夥伴以獲取憑據。</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G0065 - Leviathan</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Leviathan</a:t>
            </a:r>
            <a:r>
              <a:rPr lang="zh-TW" altLang="en-US" sz="2400" dirty="0">
                <a:latin typeface="標楷體" panose="03000509000000000000" pitchFamily="65" charset="-120"/>
                <a:ea typeface="標楷體" panose="03000509000000000000" pitchFamily="65" charset="-120"/>
              </a:rPr>
              <a:t>侵入電子郵件帳戶以進行社交工程攻擊。</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G0059 - Magic Hound</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Magic Hound</a:t>
            </a:r>
            <a:r>
              <a:rPr lang="zh-TW" altLang="en-US" sz="2400" dirty="0">
                <a:latin typeface="標楷體" panose="03000509000000000000" pitchFamily="65" charset="-120"/>
                <a:ea typeface="標楷體" panose="03000509000000000000" pitchFamily="65" charset="-120"/>
              </a:rPr>
              <a:t>通過使用合法的憑據來侵入個人電子郵件帳戶，並收集額外的受害者信息。</a:t>
            </a:r>
          </a:p>
        </p:txBody>
      </p:sp>
    </p:spTree>
    <p:extLst>
      <p:ext uri="{BB962C8B-B14F-4D97-AF65-F5344CB8AC3E}">
        <p14:creationId xmlns:p14="http://schemas.microsoft.com/office/powerpoint/2010/main" val="18362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4985" y="3747837"/>
            <a:ext cx="11544300" cy="2677656"/>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M1056 - Pre-compromise</a:t>
            </a:r>
            <a:r>
              <a:rPr lang="zh-TW" altLang="en-US" sz="2400" dirty="0">
                <a:latin typeface="標楷體" panose="03000509000000000000" pitchFamily="65" charset="-120"/>
                <a:ea typeface="標楷體" panose="03000509000000000000" pitchFamily="65" charset="-120"/>
              </a:rPr>
              <a:t>（事前防範）</a:t>
            </a:r>
          </a:p>
          <a:p>
            <a:r>
              <a:rPr lang="en-US" altLang="zh-TW" sz="2400" dirty="0">
                <a:latin typeface="標楷體" panose="03000509000000000000" pitchFamily="65" charset="-120"/>
                <a:ea typeface="標楷體" panose="03000509000000000000" pitchFamily="65" charset="-120"/>
              </a:rPr>
              <a:t>Description</a:t>
            </a:r>
            <a:r>
              <a:rPr lang="zh-TW" altLang="en-US" sz="2400" dirty="0">
                <a:latin typeface="標楷體" panose="03000509000000000000" pitchFamily="65" charset="-120"/>
                <a:ea typeface="標楷體" panose="03000509000000000000" pitchFamily="65" charset="-120"/>
              </a:rPr>
              <a:t>：這種技巧難以透過預防性控制輕松緩解，因為它基於企業防禦和控制範圍之外執行的行為。因此，緩解此技巧需要更多的關注於減少外部方可獲取的數據量和敏感性。</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Detection</a:t>
            </a:r>
          </a:p>
          <a:p>
            <a:r>
              <a:rPr lang="zh-TW" altLang="en-US" sz="2400" dirty="0">
                <a:latin typeface="標楷體" panose="03000509000000000000" pitchFamily="65" charset="-120"/>
                <a:ea typeface="標楷體" panose="03000509000000000000" pitchFamily="65" charset="-120"/>
              </a:rPr>
              <a:t>許多此類活動將發生在目標組織的可見性範圍之外，這使得檢測這種行為變得困難。</a:t>
            </a:r>
          </a:p>
        </p:txBody>
      </p:sp>
      <p:pic>
        <p:nvPicPr>
          <p:cNvPr id="2" name="圖片 1"/>
          <p:cNvPicPr>
            <a:picLocks noChangeAspect="1"/>
          </p:cNvPicPr>
          <p:nvPr/>
        </p:nvPicPr>
        <p:blipFill>
          <a:blip r:embed="rId2"/>
          <a:stretch>
            <a:fillRect/>
          </a:stretch>
        </p:blipFill>
        <p:spPr>
          <a:xfrm>
            <a:off x="539514" y="340256"/>
            <a:ext cx="11215241" cy="3407581"/>
          </a:xfrm>
          <a:prstGeom prst="rect">
            <a:avLst/>
          </a:prstGeom>
        </p:spPr>
      </p:pic>
    </p:spTree>
    <p:extLst>
      <p:ext uri="{BB962C8B-B14F-4D97-AF65-F5344CB8AC3E}">
        <p14:creationId xmlns:p14="http://schemas.microsoft.com/office/powerpoint/2010/main" val="2523741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40189" y="1474245"/>
            <a:ext cx="11579095" cy="4708981"/>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攻擊者可能會侵入雲端帳戶，並在針對性攻擊中使用這些帳戶。</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攻擊者可以使用被侵入的雲端帳戶來推進他們的操作，包括利用雲端存儲服務，如</a:t>
            </a:r>
            <a:r>
              <a:rPr lang="en-US" altLang="zh-TW" sz="2000" dirty="0">
                <a:latin typeface="標楷體" panose="03000509000000000000" pitchFamily="65" charset="-120"/>
                <a:ea typeface="標楷體" panose="03000509000000000000" pitchFamily="65" charset="-120"/>
              </a:rPr>
              <a:t>Dropbox</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Microsoft OneDrive</a:t>
            </a:r>
            <a:r>
              <a:rPr lang="zh-TW" altLang="en-US" sz="2000" dirty="0">
                <a:latin typeface="標楷體" panose="03000509000000000000" pitchFamily="65" charset="-120"/>
                <a:ea typeface="標楷體" panose="03000509000000000000" pitchFamily="65" charset="-120"/>
              </a:rPr>
              <a:t>或</a:t>
            </a:r>
            <a:r>
              <a:rPr lang="en-US" altLang="zh-TW" sz="2000" dirty="0">
                <a:latin typeface="標楷體" panose="03000509000000000000" pitchFamily="65" charset="-120"/>
                <a:ea typeface="標楷體" panose="03000509000000000000" pitchFamily="65" charset="-120"/>
              </a:rPr>
              <a:t>AWS S3</a:t>
            </a:r>
            <a:r>
              <a:rPr lang="zh-TW" altLang="en-US" sz="2000" dirty="0">
                <a:latin typeface="標楷體" panose="03000509000000000000" pitchFamily="65" charset="-120"/>
                <a:ea typeface="標楷體" panose="03000509000000000000" pitchFamily="65" charset="-120"/>
              </a:rPr>
              <a:t>存儲桶，進行雲端資料外洩或上傳工具。</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雲端帳戶還可以用於獲取基礎設施，例如虛擬私人伺服器或無伺服器基礎設施。侵入雲端帳戶可能使攻擊者能夠發展複雜的能力，而無需管理自己的伺服器。</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有多種方法可用於侵入雲端帳戶，例如通過釣魚攻擊收集憑據、從第三方網站購買憑據、進行密碼噴灑攻擊，或嘗試竊取應用程式存取令牌。</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在侵入雲端帳戶之前，攻擊者可能會進行偵察，以決定應侵入哪些帳戶以推進他們的操作。</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在某些情況下，攻擊者可能以侵入服務提供商特權帳戶為目標，以利用服務提供商與其客戶之間的信任關係。这強調了保護雲端帳戶的重要性，以防範潛在的風險。</a:t>
            </a:r>
          </a:p>
        </p:txBody>
      </p:sp>
      <p:sp>
        <p:nvSpPr>
          <p:cNvPr id="8" name="矩形 7"/>
          <p:cNvSpPr/>
          <p:nvPr/>
        </p:nvSpPr>
        <p:spPr>
          <a:xfrm>
            <a:off x="1519532" y="615353"/>
            <a:ext cx="6402715"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Active Scanning:</a:t>
            </a:r>
            <a:r>
              <a:rPr lang="zh-TW" altLang="en-US" sz="2800" dirty="0"/>
              <a:t>雲端帳戶</a:t>
            </a:r>
            <a:r>
              <a:rPr lang="en-US" altLang="zh-TW" sz="2800" dirty="0"/>
              <a:t>(T1586.003)</a:t>
            </a:r>
            <a:endParaRPr lang="en-US" altLang="zh-TW" sz="3200" dirty="0"/>
          </a:p>
        </p:txBody>
      </p:sp>
    </p:spTree>
    <p:extLst>
      <p:ext uri="{BB962C8B-B14F-4D97-AF65-F5344CB8AC3E}">
        <p14:creationId xmlns:p14="http://schemas.microsoft.com/office/powerpoint/2010/main" val="3285203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6098" y="3584382"/>
            <a:ext cx="11187119" cy="830997"/>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G0016 - APT29</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APT29</a:t>
            </a:r>
            <a:r>
              <a:rPr lang="zh-TW" altLang="en-US" sz="2400" dirty="0">
                <a:latin typeface="標楷體" panose="03000509000000000000" pitchFamily="65" charset="-120"/>
                <a:ea typeface="標楷體" panose="03000509000000000000" pitchFamily="65" charset="-120"/>
              </a:rPr>
              <a:t>使用住宅代理，包括</a:t>
            </a:r>
            <a:r>
              <a:rPr lang="en-US" altLang="zh-TW" sz="2400" dirty="0">
                <a:latin typeface="標楷體" panose="03000509000000000000" pitchFamily="65" charset="-120"/>
                <a:ea typeface="標楷體" panose="03000509000000000000" pitchFamily="65" charset="-120"/>
              </a:rPr>
              <a:t>Azure</a:t>
            </a:r>
            <a:r>
              <a:rPr lang="zh-TW" altLang="en-US" sz="2400" dirty="0">
                <a:latin typeface="標楷體" panose="03000509000000000000" pitchFamily="65" charset="-120"/>
                <a:ea typeface="標楷體" panose="03000509000000000000" pitchFamily="65" charset="-120"/>
              </a:rPr>
              <a:t>虛擬機器，來混淆他們對受害環境的訪問。</a:t>
            </a:r>
            <a:endParaRPr lang="en-US" altLang="zh-TW" sz="2400"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rotWithShape="1">
          <a:blip r:embed="rId2"/>
          <a:srcRect b="62477"/>
          <a:stretch/>
        </p:blipFill>
        <p:spPr>
          <a:xfrm>
            <a:off x="526098" y="1074821"/>
            <a:ext cx="10956757" cy="2008119"/>
          </a:xfrm>
          <a:prstGeom prst="rect">
            <a:avLst/>
          </a:prstGeom>
        </p:spPr>
      </p:pic>
    </p:spTree>
    <p:extLst>
      <p:ext uri="{BB962C8B-B14F-4D97-AF65-F5344CB8AC3E}">
        <p14:creationId xmlns:p14="http://schemas.microsoft.com/office/powerpoint/2010/main" val="122290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85773" y="232757"/>
            <a:ext cx="7528283" cy="1113074"/>
          </a:xfrm>
        </p:spPr>
        <p:txBody>
          <a:bodyPr/>
          <a:lstStyle/>
          <a:p>
            <a:r>
              <a:rPr lang="en-US" altLang="zh-TW" b="1" dirty="0"/>
              <a:t>Threat Modelling </a:t>
            </a:r>
            <a:r>
              <a:rPr lang="zh-TW" altLang="en-US" b="1" dirty="0"/>
              <a:t>威脅建模</a:t>
            </a:r>
          </a:p>
        </p:txBody>
      </p:sp>
      <p:sp>
        <p:nvSpPr>
          <p:cNvPr id="3" name="內容版面配置區 2"/>
          <p:cNvSpPr>
            <a:spLocks noGrp="1"/>
          </p:cNvSpPr>
          <p:nvPr>
            <p:ph idx="1"/>
          </p:nvPr>
        </p:nvSpPr>
        <p:spPr>
          <a:xfrm>
            <a:off x="1985773" y="982566"/>
            <a:ext cx="10643616" cy="5875434"/>
          </a:xfrm>
        </p:spPr>
        <p:txBody>
          <a:bodyPr>
            <a:normAutofit/>
          </a:bodyPr>
          <a:lstStyle/>
          <a:p>
            <a:pPr marL="0" indent="0">
              <a:buNone/>
            </a:pPr>
            <a:r>
              <a:rPr lang="zh-TW" altLang="en-US" b="1" dirty="0"/>
              <a:t>無人機安全的威脅建模</a:t>
            </a:r>
          </a:p>
          <a:p>
            <a:pPr marL="400050" lvl="1" indent="0">
              <a:buNone/>
            </a:pPr>
            <a:r>
              <a:rPr lang="zh-TW" altLang="en-US" b="1" dirty="0"/>
              <a:t>資產識別</a:t>
            </a:r>
            <a:r>
              <a:rPr lang="zh-TW" altLang="en-US" dirty="0"/>
              <a:t>：無人機硬體、控制信號、攜帶的敏感負載（如攝像頭）。</a:t>
            </a:r>
          </a:p>
          <a:p>
            <a:pPr marL="400050" lvl="1" indent="0">
              <a:buNone/>
            </a:pPr>
            <a:r>
              <a:rPr lang="zh-TW" altLang="en-US" b="1" dirty="0"/>
              <a:t>架構創建</a:t>
            </a:r>
            <a:r>
              <a:rPr lang="zh-TW" altLang="en-US" dirty="0"/>
              <a:t>：無人機的飛行控制系統、遙控器、數據傳輸和處理系統。</a:t>
            </a:r>
          </a:p>
          <a:p>
            <a:pPr marL="400050" lvl="1" indent="0">
              <a:buNone/>
            </a:pPr>
            <a:r>
              <a:rPr lang="zh-TW" altLang="en-US" b="1" dirty="0"/>
              <a:t>威脅評估</a:t>
            </a:r>
            <a:r>
              <a:rPr lang="zh-TW" altLang="en-US" dirty="0"/>
              <a:t>：未授權控制、信號干擾、系統劫持、隱私侵犯、物理損壞。</a:t>
            </a:r>
          </a:p>
          <a:p>
            <a:pPr marL="400050" lvl="1" indent="0">
              <a:buNone/>
            </a:pPr>
            <a:r>
              <a:rPr lang="zh-TW" altLang="en-US" b="1" dirty="0"/>
              <a:t>弱點確定</a:t>
            </a:r>
            <a:r>
              <a:rPr lang="zh-TW" altLang="en-US" dirty="0"/>
              <a:t>：無線通訊安全、物理安全、軟體漏洞。</a:t>
            </a:r>
          </a:p>
          <a:p>
            <a:pPr marL="0" indent="0">
              <a:buNone/>
            </a:pPr>
            <a:r>
              <a:rPr lang="zh-TW" altLang="en-US" b="1" dirty="0"/>
              <a:t>智慧城市安全的威脅建模</a:t>
            </a:r>
          </a:p>
          <a:p>
            <a:pPr marL="400050" lvl="1" indent="0">
              <a:buNone/>
            </a:pPr>
            <a:r>
              <a:rPr lang="zh-TW" altLang="en-US" b="1" dirty="0"/>
              <a:t>資產識別</a:t>
            </a:r>
            <a:r>
              <a:rPr lang="zh-TW" altLang="en-US" dirty="0"/>
              <a:t>：市政基礎設施、交通管理系統、監控系統、市民數據。</a:t>
            </a:r>
          </a:p>
          <a:p>
            <a:pPr marL="400050" lvl="1" indent="0">
              <a:buNone/>
            </a:pPr>
            <a:r>
              <a:rPr lang="zh-TW" altLang="en-US" b="1" dirty="0"/>
              <a:t>架構創建</a:t>
            </a:r>
            <a:r>
              <a:rPr lang="zh-TW" altLang="en-US" dirty="0"/>
              <a:t>：整合的管理中心、各種感測器和</a:t>
            </a:r>
            <a:r>
              <a:rPr lang="en-US" altLang="zh-TW" dirty="0"/>
              <a:t>IoT</a:t>
            </a:r>
            <a:r>
              <a:rPr lang="zh-TW" altLang="en-US" dirty="0"/>
              <a:t>設備、數據儲存和處理設施。</a:t>
            </a:r>
          </a:p>
          <a:p>
            <a:pPr marL="400050" lvl="1" indent="0">
              <a:buNone/>
            </a:pPr>
            <a:r>
              <a:rPr lang="zh-TW" altLang="en-US" b="1" dirty="0"/>
              <a:t>威脅評估</a:t>
            </a:r>
            <a:r>
              <a:rPr lang="zh-TW" altLang="en-US" dirty="0"/>
              <a:t>：系統滲透、數據竊取、服務拒絕攻擊、數據和通訊干擾。</a:t>
            </a:r>
          </a:p>
          <a:p>
            <a:pPr marL="400050" lvl="1" indent="0">
              <a:buNone/>
            </a:pPr>
            <a:r>
              <a:rPr lang="zh-TW" altLang="en-US" b="1" dirty="0"/>
              <a:t>弱點確定</a:t>
            </a:r>
            <a:r>
              <a:rPr lang="zh-TW" altLang="en-US" dirty="0"/>
              <a:t>：數據保護措施、身份認證、網路安全、供應鏈安全。</a:t>
            </a:r>
          </a:p>
          <a:p>
            <a:pPr marL="0" indent="0">
              <a:buNone/>
            </a:pPr>
            <a:r>
              <a:rPr lang="zh-TW" altLang="en-US" b="1" dirty="0"/>
              <a:t>自駕車安全的威脅建模</a:t>
            </a:r>
          </a:p>
          <a:p>
            <a:pPr marL="400050" lvl="1" indent="0">
              <a:buNone/>
            </a:pPr>
            <a:r>
              <a:rPr lang="zh-TW" altLang="en-US" b="1" dirty="0"/>
              <a:t>資產識別</a:t>
            </a:r>
            <a:r>
              <a:rPr lang="zh-TW" altLang="en-US" dirty="0"/>
              <a:t>：車載計算系統、感測器和攝像頭、控制軟體、乘客安全。</a:t>
            </a:r>
          </a:p>
          <a:p>
            <a:pPr marL="400050" lvl="1" indent="0">
              <a:buNone/>
            </a:pPr>
            <a:r>
              <a:rPr lang="zh-TW" altLang="en-US" b="1" dirty="0"/>
              <a:t>架構創建</a:t>
            </a:r>
            <a:r>
              <a:rPr lang="zh-TW" altLang="en-US" dirty="0"/>
              <a:t>：自駕車的感知、決策、控制系統，以及車載通訊（</a:t>
            </a:r>
            <a:r>
              <a:rPr lang="en-US" altLang="zh-TW" dirty="0"/>
              <a:t>V2X</a:t>
            </a:r>
            <a:r>
              <a:rPr lang="zh-TW" altLang="en-US" dirty="0"/>
              <a:t>）。</a:t>
            </a:r>
          </a:p>
          <a:p>
            <a:pPr marL="400050" lvl="1" indent="0">
              <a:buNone/>
            </a:pPr>
            <a:r>
              <a:rPr lang="zh-TW" altLang="en-US" b="1" dirty="0"/>
              <a:t>威脅評估</a:t>
            </a:r>
            <a:r>
              <a:rPr lang="zh-TW" altLang="en-US" dirty="0"/>
              <a:t>：惡意軟體攻擊、假訊息注入、隱私洩露、遙控劫持。</a:t>
            </a:r>
          </a:p>
          <a:p>
            <a:pPr marL="400050" lvl="1" indent="0">
              <a:buNone/>
            </a:pPr>
            <a:r>
              <a:rPr lang="zh-TW" altLang="en-US" b="1" dirty="0"/>
              <a:t>弱點確定</a:t>
            </a:r>
            <a:r>
              <a:rPr lang="zh-TW" altLang="en-US" dirty="0"/>
              <a:t>：演算法和軟體安全、通訊協議安全、更新和補丁管理。</a:t>
            </a:r>
          </a:p>
          <a:p>
            <a:pPr marL="0" indent="0">
              <a:buNone/>
            </a:pPr>
            <a:endParaRPr lang="en-US" altLang="zh-TW" dirty="0"/>
          </a:p>
        </p:txBody>
      </p:sp>
    </p:spTree>
    <p:extLst>
      <p:ext uri="{BB962C8B-B14F-4D97-AF65-F5344CB8AC3E}">
        <p14:creationId xmlns:p14="http://schemas.microsoft.com/office/powerpoint/2010/main" val="437331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6077" y="3811012"/>
            <a:ext cx="11187119" cy="3046988"/>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M1056 - Pre-compromise</a:t>
            </a:r>
            <a:r>
              <a:rPr lang="zh-TW" altLang="en-US" sz="2400" dirty="0">
                <a:latin typeface="標楷體" panose="03000509000000000000" pitchFamily="65" charset="-120"/>
                <a:ea typeface="標楷體" panose="03000509000000000000" pitchFamily="65" charset="-120"/>
              </a:rPr>
              <a:t>（事前防範）</a:t>
            </a:r>
          </a:p>
          <a:p>
            <a:r>
              <a:rPr lang="en-US" altLang="zh-TW" sz="2400" dirty="0">
                <a:latin typeface="標楷體" panose="03000509000000000000" pitchFamily="65" charset="-120"/>
                <a:ea typeface="標楷體" panose="03000509000000000000" pitchFamily="65" charset="-120"/>
              </a:rPr>
              <a:t>Description</a:t>
            </a:r>
            <a:r>
              <a:rPr lang="zh-TW" altLang="en-US" sz="2400" dirty="0">
                <a:latin typeface="標楷體" panose="03000509000000000000" pitchFamily="65" charset="-120"/>
                <a:ea typeface="標楷體" panose="03000509000000000000" pitchFamily="65" charset="-120"/>
              </a:rPr>
              <a:t>：這種技巧難以透過預防性控制輕松緩解，因為它基於企業防禦和控制範圍之外執行的行為。因此，緩解此技巧需要更多的關注於減少外部方可獲取的數據量和敏感性。</a:t>
            </a:r>
            <a:br>
              <a:rPr lang="en-US" altLang="zh-TW" sz="2400" dirty="0">
                <a:latin typeface="標楷體" panose="03000509000000000000" pitchFamily="65" charset="-120"/>
                <a:ea typeface="標楷體" panose="03000509000000000000" pitchFamily="65" charset="-120"/>
              </a:rPr>
            </a:b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Detection</a:t>
            </a:r>
          </a:p>
          <a:p>
            <a:r>
              <a:rPr lang="zh-TW" altLang="en-US" sz="2400" dirty="0">
                <a:latin typeface="標楷體" panose="03000509000000000000" pitchFamily="65" charset="-120"/>
                <a:ea typeface="標楷體" panose="03000509000000000000" pitchFamily="65" charset="-120"/>
              </a:rPr>
              <a:t>很多這類活動都會發生在目標組織的可見性範圍之外，這使得檢測這種行為變得困難</a:t>
            </a:r>
            <a:endParaRPr lang="en-US" altLang="zh-TW" sz="2400" dirty="0">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rotWithShape="1">
          <a:blip r:embed="rId2"/>
          <a:srcRect t="35239"/>
          <a:stretch/>
        </p:blipFill>
        <p:spPr>
          <a:xfrm>
            <a:off x="586077" y="465220"/>
            <a:ext cx="10065879" cy="3184023"/>
          </a:xfrm>
          <a:prstGeom prst="rect">
            <a:avLst/>
          </a:prstGeom>
        </p:spPr>
      </p:pic>
    </p:spTree>
    <p:extLst>
      <p:ext uri="{BB962C8B-B14F-4D97-AF65-F5344CB8AC3E}">
        <p14:creationId xmlns:p14="http://schemas.microsoft.com/office/powerpoint/2010/main" val="4028552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269707" y="166915"/>
            <a:ext cx="11598443" cy="6494085"/>
          </a:xfrm>
          <a:prstGeom prst="rect">
            <a:avLst/>
          </a:prstGeom>
          <a:noFill/>
        </p:spPr>
        <p:txBody>
          <a:bodyPr wrap="square" rtlCol="0">
            <a:spAutoFit/>
          </a:bodyPr>
          <a:lstStyle/>
          <a:p>
            <a:r>
              <a:rPr lang="zh-TW" altLang="en-US" sz="3200" b="1" dirty="0">
                <a:latin typeface="標楷體" panose="03000509000000000000" pitchFamily="65" charset="-120"/>
                <a:ea typeface="標楷體" panose="03000509000000000000" pitchFamily="65" charset="-120"/>
              </a:rPr>
              <a:t>初步存取</a:t>
            </a:r>
            <a:r>
              <a:rPr lang="en-US" altLang="zh-TW" sz="3200" b="1" dirty="0">
                <a:latin typeface="標楷體" panose="03000509000000000000" pitchFamily="65" charset="-120"/>
                <a:ea typeface="標楷體" panose="03000509000000000000" pitchFamily="65" charset="-120"/>
              </a:rPr>
              <a:t>Initial Access</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10</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Content Injection	(</a:t>
            </a:r>
            <a:r>
              <a:rPr lang="zh-TW" altLang="en-US" sz="3200" dirty="0">
                <a:latin typeface="標楷體" panose="03000509000000000000" pitchFamily="65" charset="-120"/>
                <a:ea typeface="標楷體" panose="03000509000000000000" pitchFamily="65" charset="-120"/>
              </a:rPr>
              <a:t>內容注入</a:t>
            </a:r>
            <a:r>
              <a:rPr lang="en-US" altLang="zh-TW" sz="3200" dirty="0">
                <a:latin typeface="標楷體" panose="03000509000000000000" pitchFamily="65" charset="-120"/>
                <a:ea typeface="標楷體" panose="03000509000000000000" pitchFamily="65" charset="-120"/>
              </a:rPr>
              <a:t>)</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Drive-by Compromise</a:t>
            </a:r>
            <a:r>
              <a:rPr lang="zh-TW" altLang="en-US" sz="3200" dirty="0">
                <a:latin typeface="標楷體" panose="03000509000000000000" pitchFamily="65" charset="-120"/>
                <a:ea typeface="標楷體" panose="03000509000000000000" pitchFamily="65" charset="-120"/>
              </a:rPr>
              <a:t>（漫遊式威脅入侵）</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Exploit Public-Facing Application</a:t>
            </a:r>
            <a:r>
              <a:rPr lang="zh-TW" altLang="en-US" sz="3200" dirty="0">
                <a:latin typeface="標楷體" panose="03000509000000000000" pitchFamily="65" charset="-120"/>
                <a:ea typeface="標楷體" panose="03000509000000000000" pitchFamily="65" charset="-120"/>
              </a:rPr>
              <a:t>（利用公共應用程式漏洞）</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External Remote Services</a:t>
            </a:r>
            <a:r>
              <a:rPr lang="zh-TW" altLang="en-US" sz="3200" dirty="0">
                <a:latin typeface="標楷體" panose="03000509000000000000" pitchFamily="65" charset="-120"/>
                <a:ea typeface="標楷體" panose="03000509000000000000" pitchFamily="65" charset="-120"/>
              </a:rPr>
              <a:t>（外部遠程服務）</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Hardware Additions</a:t>
            </a:r>
            <a:r>
              <a:rPr lang="zh-TW" altLang="en-US" sz="3200" dirty="0">
                <a:latin typeface="標楷體" panose="03000509000000000000" pitchFamily="65" charset="-120"/>
                <a:ea typeface="標楷體" panose="03000509000000000000" pitchFamily="65" charset="-120"/>
              </a:rPr>
              <a:t>（硬體添加）</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Phishing</a:t>
            </a:r>
            <a:r>
              <a:rPr lang="zh-TW" altLang="en-US" sz="3200" dirty="0">
                <a:latin typeface="標楷體" panose="03000509000000000000" pitchFamily="65" charset="-120"/>
                <a:ea typeface="標楷體" panose="03000509000000000000" pitchFamily="65" charset="-120"/>
              </a:rPr>
              <a:t>（釣魚攻擊）</a:t>
            </a:r>
            <a:r>
              <a:rPr lang="en-US" altLang="zh-TW" sz="3200" dirty="0">
                <a:latin typeface="標楷體" panose="03000509000000000000" pitchFamily="65" charset="-120"/>
                <a:ea typeface="標楷體" panose="03000509000000000000" pitchFamily="65" charset="-120"/>
              </a:rPr>
              <a:t>- 4</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Replication Through Removable Media</a:t>
            </a:r>
            <a:r>
              <a:rPr lang="zh-TW" altLang="en-US" sz="3200" dirty="0">
                <a:latin typeface="標楷體" panose="03000509000000000000" pitchFamily="65" charset="-120"/>
                <a:ea typeface="標楷體" panose="03000509000000000000" pitchFamily="65" charset="-120"/>
              </a:rPr>
              <a:t>（通過可移動媒體進行複製）</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Supply Chain Compromise</a:t>
            </a:r>
            <a:r>
              <a:rPr lang="zh-TW" altLang="en-US" sz="3200" dirty="0">
                <a:latin typeface="標楷體" panose="03000509000000000000" pitchFamily="65" charset="-120"/>
                <a:ea typeface="標楷體" panose="03000509000000000000" pitchFamily="65" charset="-120"/>
              </a:rPr>
              <a:t>（供應鏈侵犯）</a:t>
            </a:r>
            <a:r>
              <a:rPr lang="en-US" altLang="zh-TW" sz="3200" dirty="0">
                <a:latin typeface="標楷體" panose="03000509000000000000" pitchFamily="65" charset="-120"/>
                <a:ea typeface="標楷體" panose="03000509000000000000" pitchFamily="65" charset="-120"/>
              </a:rPr>
              <a:t>- 3</a:t>
            </a:r>
            <a:r>
              <a:rPr lang="zh-TW" altLang="en-US" sz="3200" dirty="0">
                <a:latin typeface="標楷體" panose="03000509000000000000" pitchFamily="65" charset="-120"/>
                <a:ea typeface="標楷體" panose="03000509000000000000" pitchFamily="65" charset="-120"/>
              </a:rPr>
              <a:t>個技巧</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Trusted Relationship</a:t>
            </a:r>
            <a:r>
              <a:rPr lang="zh-TW" altLang="en-US" sz="3200" dirty="0">
                <a:latin typeface="標楷體" panose="03000509000000000000" pitchFamily="65" charset="-120"/>
                <a:ea typeface="標楷體" panose="03000509000000000000" pitchFamily="65" charset="-120"/>
              </a:rPr>
              <a:t>（信任關係）</a:t>
            </a:r>
          </a:p>
          <a:p>
            <a:pPr marL="514350" indent="-514350">
              <a:buFont typeface="+mj-lt"/>
              <a:buAutoNum type="arabicPeriod"/>
            </a:pPr>
            <a:r>
              <a:rPr lang="en-US" altLang="zh-TW" sz="3200" dirty="0">
                <a:latin typeface="標楷體" panose="03000509000000000000" pitchFamily="65" charset="-120"/>
                <a:ea typeface="標楷體" panose="03000509000000000000" pitchFamily="65" charset="-120"/>
              </a:rPr>
              <a:t>Valid Accounts</a:t>
            </a:r>
            <a:r>
              <a:rPr lang="zh-TW" altLang="en-US" sz="3200" dirty="0">
                <a:latin typeface="標楷體" panose="03000509000000000000" pitchFamily="65" charset="-120"/>
                <a:ea typeface="標楷體" panose="03000509000000000000" pitchFamily="65" charset="-120"/>
              </a:rPr>
              <a:t>（有效帳戶）</a:t>
            </a:r>
            <a:r>
              <a:rPr lang="en-US" altLang="zh-TW" sz="3200" dirty="0">
                <a:latin typeface="標楷體" panose="03000509000000000000" pitchFamily="65" charset="-120"/>
                <a:ea typeface="標楷體" panose="03000509000000000000" pitchFamily="65" charset="-120"/>
              </a:rPr>
              <a:t>- 4</a:t>
            </a:r>
            <a:r>
              <a:rPr lang="zh-TW" altLang="en-US" sz="3200" dirty="0">
                <a:latin typeface="標楷體" panose="03000509000000000000" pitchFamily="65" charset="-120"/>
                <a:ea typeface="標楷體" panose="03000509000000000000" pitchFamily="65" charset="-120"/>
              </a:rPr>
              <a:t>個技巧</a:t>
            </a:r>
          </a:p>
        </p:txBody>
      </p:sp>
    </p:spTree>
    <p:extLst>
      <p:ext uri="{BB962C8B-B14F-4D97-AF65-F5344CB8AC3E}">
        <p14:creationId xmlns:p14="http://schemas.microsoft.com/office/powerpoint/2010/main" val="1530112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14789" y="1817147"/>
            <a:ext cx="11691390" cy="3785652"/>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攻擊者可能會引入電腦配件、網路硬體或其他計算設備到系統或網路中</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這些硬體可以被用作進入的向量。 與僅通過可移動存儲連接和分發負載（即通過可移動媒體進行複制）不同，更強大的硬體附件可以用來引入新功能和</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或特徵到一個系統中，然後可以被濫用。</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儘管威脅行為者使用這種方法的公共參考相對稀缺，但許多紅隊</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滲透測試人員使用硬體配件進行初步訪問。 </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商業和開源產品可以擁有多種功能，例如被動網絡監聽、網絡流量修改（即中間人攻擊）、鍵盤注入、通過</a:t>
            </a:r>
            <a:r>
              <a:rPr lang="en-US" altLang="zh-TW" sz="2000" dirty="0">
                <a:latin typeface="標楷體" panose="03000509000000000000" pitchFamily="65" charset="-120"/>
                <a:ea typeface="標楷體" panose="03000509000000000000" pitchFamily="65" charset="-120"/>
              </a:rPr>
              <a:t>DMA</a:t>
            </a:r>
            <a:r>
              <a:rPr lang="zh-TW" altLang="en-US" sz="2000" dirty="0">
                <a:latin typeface="標楷體" panose="03000509000000000000" pitchFamily="65" charset="-120"/>
                <a:ea typeface="標楷體" panose="03000509000000000000" pitchFamily="65" charset="-120"/>
              </a:rPr>
              <a:t>讀取核心內存、添加新的無線訪問到現有網絡等等。 </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這些硬體附件可以用來提供額外的功能，但也可能被攻擊者用於入侵或潛在的惡意目的。</a:t>
            </a:r>
          </a:p>
        </p:txBody>
      </p:sp>
      <p:sp>
        <p:nvSpPr>
          <p:cNvPr id="8" name="矩形 7"/>
          <p:cNvSpPr/>
          <p:nvPr/>
        </p:nvSpPr>
        <p:spPr>
          <a:xfrm>
            <a:off x="1519532" y="615353"/>
            <a:ext cx="4852610"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Hardware Additions</a:t>
            </a:r>
            <a:r>
              <a:rPr lang="zh-TW" altLang="en-US" sz="2800" dirty="0">
                <a:latin typeface="標楷體" panose="03000509000000000000" pitchFamily="65" charset="-120"/>
                <a:ea typeface="標楷體" panose="03000509000000000000" pitchFamily="65" charset="-120"/>
              </a:rPr>
              <a:t>硬體添加</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74429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8323" y="3461484"/>
            <a:ext cx="10806023" cy="1384995"/>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G0105-DarkVishnya</a:t>
            </a:r>
          </a:p>
          <a:p>
            <a:r>
              <a:rPr lang="en-US" altLang="zh-TW" sz="2800" b="1" dirty="0">
                <a:latin typeface="標楷體" panose="03000509000000000000" pitchFamily="65" charset="-120"/>
                <a:ea typeface="標楷體" panose="03000509000000000000" pitchFamily="65" charset="-120"/>
              </a:rPr>
              <a:t>Description</a:t>
            </a:r>
            <a:r>
              <a:rPr lang="zh-TW" altLang="en-US" sz="2800" dirty="0">
                <a:latin typeface="標楷體" panose="03000509000000000000" pitchFamily="65" charset="-120"/>
                <a:ea typeface="標楷體" panose="03000509000000000000" pitchFamily="65" charset="-120"/>
              </a:rPr>
              <a:t>：</a:t>
            </a:r>
            <a:r>
              <a:rPr lang="en-US" altLang="zh-TW" sz="2800" dirty="0" err="1">
                <a:latin typeface="標楷體" panose="03000509000000000000" pitchFamily="65" charset="-120"/>
                <a:ea typeface="標楷體" panose="03000509000000000000" pitchFamily="65" charset="-120"/>
              </a:rPr>
              <a:t>DarkVishnya</a:t>
            </a:r>
            <a:r>
              <a:rPr lang="zh-TW" altLang="en-US" sz="2800" dirty="0">
                <a:latin typeface="標楷體" panose="03000509000000000000" pitchFamily="65" charset="-120"/>
                <a:ea typeface="標楷體" panose="03000509000000000000" pitchFamily="65" charset="-120"/>
              </a:rPr>
              <a:t>使用</a:t>
            </a:r>
            <a:r>
              <a:rPr lang="en-US" altLang="zh-TW" sz="2800" dirty="0">
                <a:latin typeface="標楷體" panose="03000509000000000000" pitchFamily="65" charset="-120"/>
                <a:ea typeface="標楷體" panose="03000509000000000000" pitchFamily="65" charset="-120"/>
              </a:rPr>
              <a:t>Bash Bunny</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Raspberry Pi</a:t>
            </a:r>
            <a:r>
              <a:rPr lang="zh-TW" altLang="en-US" sz="2800" dirty="0">
                <a:latin typeface="標楷體" panose="03000509000000000000" pitchFamily="65" charset="-120"/>
                <a:ea typeface="標楷體" panose="03000509000000000000" pitchFamily="65" charset="-120"/>
              </a:rPr>
              <a:t>、淨書或廉價筆記型電腦來連接到公司的本地網絡。</a:t>
            </a:r>
            <a:endParaRPr lang="zh-TW" altLang="en-US" sz="2800" b="0" i="0" dirty="0">
              <a:effectLst/>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643816" y="736851"/>
            <a:ext cx="11090530" cy="2022391"/>
          </a:xfrm>
          <a:prstGeom prst="rect">
            <a:avLst/>
          </a:prstGeom>
        </p:spPr>
      </p:pic>
    </p:spTree>
    <p:extLst>
      <p:ext uri="{BB962C8B-B14F-4D97-AF65-F5344CB8AC3E}">
        <p14:creationId xmlns:p14="http://schemas.microsoft.com/office/powerpoint/2010/main" val="692405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6428" y="3076201"/>
            <a:ext cx="11664730" cy="3539430"/>
          </a:xfrm>
          <a:prstGeom prst="rect">
            <a:avLst/>
          </a:prstGeom>
        </p:spPr>
        <p:txBody>
          <a:bodyPr wrap="square">
            <a:spAutoFit/>
          </a:bodyPr>
          <a:lstStyle/>
          <a:p>
            <a:r>
              <a:rPr lang="en-US" altLang="zh-TW" sz="2800" dirty="0">
                <a:latin typeface="標楷體" panose="03000509000000000000" pitchFamily="65" charset="-120"/>
                <a:ea typeface="標楷體" panose="03000509000000000000" pitchFamily="65" charset="-120"/>
              </a:rPr>
              <a:t>M1035 - Limit Access to Resource Over Network</a:t>
            </a:r>
            <a:r>
              <a:rPr lang="zh-TW" altLang="en-US" sz="2800" dirty="0">
                <a:latin typeface="標楷體" panose="03000509000000000000" pitchFamily="65" charset="-120"/>
                <a:ea typeface="標楷體" panose="03000509000000000000" pitchFamily="65" charset="-120"/>
              </a:rPr>
              <a:t>（限制對網絡資源的訪問）</a:t>
            </a:r>
          </a:p>
          <a:p>
            <a:r>
              <a:rPr lang="en-US" altLang="zh-TW" sz="2800" dirty="0">
                <a:latin typeface="標楷體" panose="03000509000000000000" pitchFamily="65" charset="-120"/>
                <a:ea typeface="標楷體" panose="03000509000000000000" pitchFamily="65" charset="-120"/>
              </a:rPr>
              <a:t>Description</a:t>
            </a:r>
            <a:r>
              <a:rPr lang="zh-TW" altLang="en-US" sz="2800" dirty="0">
                <a:latin typeface="標楷體" panose="03000509000000000000" pitchFamily="65" charset="-120"/>
                <a:ea typeface="標楷體" panose="03000509000000000000" pitchFamily="65" charset="-120"/>
              </a:rPr>
              <a:t>：建立網絡訪問控制政策，例如使用設備證書和</a:t>
            </a:r>
            <a:r>
              <a:rPr lang="en-US" altLang="zh-TW" sz="2800" dirty="0">
                <a:latin typeface="標楷體" panose="03000509000000000000" pitchFamily="65" charset="-120"/>
                <a:ea typeface="標楷體" panose="03000509000000000000" pitchFamily="65" charset="-120"/>
              </a:rPr>
              <a:t>802.1x</a:t>
            </a:r>
            <a:r>
              <a:rPr lang="zh-TW" altLang="en-US" sz="2800" dirty="0">
                <a:latin typeface="標楷體" panose="03000509000000000000" pitchFamily="65" charset="-120"/>
                <a:ea typeface="標楷體" panose="03000509000000000000" pitchFamily="65" charset="-120"/>
              </a:rPr>
              <a:t>標準。限制</a:t>
            </a:r>
            <a:r>
              <a:rPr lang="en-US" altLang="zh-TW" sz="2800" dirty="0">
                <a:latin typeface="標楷體" panose="03000509000000000000" pitchFamily="65" charset="-120"/>
                <a:ea typeface="標楷體" panose="03000509000000000000" pitchFamily="65" charset="-120"/>
              </a:rPr>
              <a:t>DHCP</a:t>
            </a:r>
            <a:r>
              <a:rPr lang="zh-TW" altLang="en-US" sz="2800" dirty="0">
                <a:latin typeface="標楷體" panose="03000509000000000000" pitchFamily="65" charset="-120"/>
                <a:ea typeface="標楷體" panose="03000509000000000000" pitchFamily="65" charset="-120"/>
              </a:rPr>
              <a:t>的使用只對註冊的設備，以防止未註冊的設備與可信系統通信。</a:t>
            </a:r>
            <a:endParaRPr lang="en-US" altLang="zh-TW" sz="2800" dirty="0">
              <a:latin typeface="標楷體" panose="03000509000000000000" pitchFamily="65" charset="-120"/>
              <a:ea typeface="標楷體" panose="03000509000000000000" pitchFamily="65" charset="-120"/>
            </a:endParaRPr>
          </a:p>
          <a:p>
            <a:endParaRPr lang="zh-TW" altLang="en-US" sz="2800" dirty="0">
              <a:latin typeface="標楷體" panose="03000509000000000000" pitchFamily="65" charset="-120"/>
              <a:ea typeface="標楷體" panose="03000509000000000000" pitchFamily="65" charset="-120"/>
            </a:endParaRPr>
          </a:p>
          <a:p>
            <a:r>
              <a:rPr lang="en-US" altLang="zh-TW" sz="2800" dirty="0">
                <a:latin typeface="標楷體" panose="03000509000000000000" pitchFamily="65" charset="-120"/>
                <a:ea typeface="標楷體" panose="03000509000000000000" pitchFamily="65" charset="-120"/>
              </a:rPr>
              <a:t>M1034 - Limit Hardware Installation</a:t>
            </a:r>
            <a:r>
              <a:rPr lang="zh-TW" altLang="en-US" sz="2800" dirty="0">
                <a:latin typeface="標楷體" panose="03000509000000000000" pitchFamily="65" charset="-120"/>
                <a:ea typeface="標楷體" panose="03000509000000000000" pitchFamily="65" charset="-120"/>
              </a:rPr>
              <a:t>（限制硬體安裝）</a:t>
            </a:r>
          </a:p>
          <a:p>
            <a:r>
              <a:rPr lang="en-US" altLang="zh-TW" sz="2800" dirty="0">
                <a:latin typeface="標楷體" panose="03000509000000000000" pitchFamily="65" charset="-120"/>
                <a:ea typeface="標楷體" panose="03000509000000000000" pitchFamily="65" charset="-120"/>
              </a:rPr>
              <a:t>Description</a:t>
            </a:r>
            <a:r>
              <a:rPr lang="zh-TW" altLang="en-US" sz="2800" dirty="0">
                <a:latin typeface="標楷體" panose="03000509000000000000" pitchFamily="65" charset="-120"/>
                <a:ea typeface="標楷體" panose="03000509000000000000" pitchFamily="65" charset="-120"/>
              </a:rPr>
              <a:t>：通過端點安全配置和監控代理來封鎖未知的設備和配件。这是一種方法，用來限制未知硬體設備的安裝，從而減少潛在的安全風險。</a:t>
            </a:r>
            <a:endParaRPr lang="zh-TW" altLang="en-US" sz="2800" i="0" dirty="0">
              <a:effectLst/>
              <a:latin typeface="標楷體" panose="03000509000000000000" pitchFamily="65" charset="-120"/>
              <a:ea typeface="標楷體" panose="03000509000000000000" pitchFamily="65" charset="-120"/>
            </a:endParaRPr>
          </a:p>
        </p:txBody>
      </p:sp>
      <p:pic>
        <p:nvPicPr>
          <p:cNvPr id="5" name="圖片 4"/>
          <p:cNvPicPr>
            <a:picLocks noChangeAspect="1"/>
          </p:cNvPicPr>
          <p:nvPr/>
        </p:nvPicPr>
        <p:blipFill>
          <a:blip r:embed="rId2"/>
          <a:stretch>
            <a:fillRect/>
          </a:stretch>
        </p:blipFill>
        <p:spPr>
          <a:xfrm>
            <a:off x="681837" y="140241"/>
            <a:ext cx="10178668" cy="2865548"/>
          </a:xfrm>
          <a:prstGeom prst="rect">
            <a:avLst/>
          </a:prstGeom>
        </p:spPr>
      </p:pic>
    </p:spTree>
    <p:extLst>
      <p:ext uri="{BB962C8B-B14F-4D97-AF65-F5344CB8AC3E}">
        <p14:creationId xmlns:p14="http://schemas.microsoft.com/office/powerpoint/2010/main" val="2482385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17500" y="771429"/>
            <a:ext cx="11650782" cy="4575271"/>
          </a:xfrm>
          <a:prstGeom prst="rect">
            <a:avLst/>
          </a:prstGeom>
        </p:spPr>
      </p:pic>
    </p:spTree>
    <p:extLst>
      <p:ext uri="{BB962C8B-B14F-4D97-AF65-F5344CB8AC3E}">
        <p14:creationId xmlns:p14="http://schemas.microsoft.com/office/powerpoint/2010/main" val="330077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6816" y="1455598"/>
            <a:ext cx="11471184" cy="3970318"/>
          </a:xfrm>
          <a:prstGeom prst="rect">
            <a:avLst/>
          </a:prstGeom>
        </p:spPr>
        <p:txBody>
          <a:bodyPr wrap="square">
            <a:spAutoFit/>
          </a:bodyPr>
          <a:lstStyle/>
          <a:p>
            <a:r>
              <a:rPr lang="en-US" altLang="zh-TW" b="1" dirty="0">
                <a:latin typeface="Söhne"/>
              </a:rPr>
              <a:t>DS0015 - Application Log</a:t>
            </a:r>
            <a:r>
              <a:rPr lang="zh-TW" altLang="en-US" b="1" dirty="0">
                <a:latin typeface="Söhne"/>
              </a:rPr>
              <a:t>（應用程序日誌）</a:t>
            </a:r>
          </a:p>
          <a:p>
            <a:r>
              <a:rPr lang="en-US" altLang="zh-TW" b="1" dirty="0">
                <a:latin typeface="Söhne"/>
              </a:rPr>
              <a:t>Data Component</a:t>
            </a:r>
            <a:r>
              <a:rPr lang="zh-TW" altLang="en-US" b="1" dirty="0">
                <a:latin typeface="Söhne"/>
              </a:rPr>
              <a:t>：應用程序日誌內容</a:t>
            </a:r>
          </a:p>
          <a:p>
            <a:r>
              <a:rPr lang="en-US" altLang="zh-TW" b="1" dirty="0">
                <a:latin typeface="Söhne"/>
              </a:rPr>
              <a:t>Detects</a:t>
            </a:r>
            <a:r>
              <a:rPr lang="zh-TW" altLang="en-US" b="1" dirty="0">
                <a:latin typeface="Söhne"/>
              </a:rPr>
              <a:t>：配置管理數據庫（</a:t>
            </a:r>
            <a:r>
              <a:rPr lang="en-US" altLang="zh-TW" b="1" dirty="0">
                <a:latin typeface="Söhne"/>
              </a:rPr>
              <a:t>CMDB</a:t>
            </a:r>
            <a:r>
              <a:rPr lang="zh-TW" altLang="en-US" b="1" dirty="0">
                <a:latin typeface="Söhne"/>
              </a:rPr>
              <a:t>）和其他資產管理系統可能有助於檢測不應存在於網絡中的計算機系統或網絡設備。</a:t>
            </a:r>
            <a:endParaRPr lang="en-US" altLang="zh-TW" b="1" dirty="0">
              <a:latin typeface="Söhne"/>
            </a:endParaRPr>
          </a:p>
          <a:p>
            <a:endParaRPr lang="zh-TW" altLang="en-US" b="1" dirty="0">
              <a:latin typeface="Söhne"/>
            </a:endParaRPr>
          </a:p>
          <a:p>
            <a:r>
              <a:rPr lang="en-US" altLang="zh-TW" b="1" dirty="0">
                <a:latin typeface="Söhne"/>
              </a:rPr>
              <a:t>DS0016 - Drive</a:t>
            </a:r>
            <a:r>
              <a:rPr lang="zh-TW" altLang="en-US" b="1" dirty="0">
                <a:latin typeface="Söhne"/>
              </a:rPr>
              <a:t>（磁盤）</a:t>
            </a:r>
          </a:p>
          <a:p>
            <a:r>
              <a:rPr lang="en-US" altLang="zh-TW" b="1" dirty="0">
                <a:latin typeface="Söhne"/>
              </a:rPr>
              <a:t>Data Component</a:t>
            </a:r>
            <a:r>
              <a:rPr lang="zh-TW" altLang="en-US" b="1" dirty="0">
                <a:latin typeface="Söhne"/>
              </a:rPr>
              <a:t>：創建磁盤</a:t>
            </a:r>
          </a:p>
          <a:p>
            <a:r>
              <a:rPr lang="en-US" altLang="zh-TW" b="1" dirty="0">
                <a:latin typeface="Söhne"/>
              </a:rPr>
              <a:t>Detects</a:t>
            </a:r>
            <a:r>
              <a:rPr lang="zh-TW" altLang="en-US" b="1" dirty="0">
                <a:latin typeface="Söhne"/>
              </a:rPr>
              <a:t>：監控新建立的磁盤或與計算機硬體和其他設備（特別是新的或未知的設備）相關的事件。端點傳感器可能能夠檢測通過</a:t>
            </a:r>
            <a:r>
              <a:rPr lang="en-US" altLang="zh-TW" b="1" dirty="0">
                <a:latin typeface="Söhne"/>
              </a:rPr>
              <a:t>USB</a:t>
            </a:r>
            <a:r>
              <a:rPr lang="zh-TW" altLang="en-US" b="1" dirty="0">
                <a:latin typeface="Söhne"/>
              </a:rPr>
              <a:t>、</a:t>
            </a:r>
            <a:r>
              <a:rPr lang="en-US" altLang="zh-TW" b="1" dirty="0">
                <a:latin typeface="Söhne"/>
              </a:rPr>
              <a:t>Thunderbolt</a:t>
            </a:r>
            <a:r>
              <a:rPr lang="zh-TW" altLang="en-US" b="1" dirty="0">
                <a:latin typeface="Söhne"/>
              </a:rPr>
              <a:t>和其他外部設備通信端口添加硬體。</a:t>
            </a:r>
            <a:endParaRPr lang="en-US" altLang="zh-TW" b="1" dirty="0">
              <a:latin typeface="Söhne"/>
            </a:endParaRPr>
          </a:p>
          <a:p>
            <a:endParaRPr lang="zh-TW" altLang="en-US" b="1" dirty="0">
              <a:latin typeface="Söhne"/>
            </a:endParaRPr>
          </a:p>
          <a:p>
            <a:r>
              <a:rPr lang="en-US" altLang="zh-TW" b="1" dirty="0">
                <a:latin typeface="Söhne"/>
              </a:rPr>
              <a:t>DS0029 - Network Traffic</a:t>
            </a:r>
            <a:r>
              <a:rPr lang="zh-TW" altLang="en-US" b="1" dirty="0">
                <a:latin typeface="Söhne"/>
              </a:rPr>
              <a:t>（網絡流量）</a:t>
            </a:r>
          </a:p>
          <a:p>
            <a:r>
              <a:rPr lang="en-US" altLang="zh-TW" b="1" dirty="0">
                <a:latin typeface="Söhne"/>
              </a:rPr>
              <a:t>Data Component</a:t>
            </a:r>
            <a:r>
              <a:rPr lang="zh-TW" altLang="en-US" b="1" dirty="0">
                <a:latin typeface="Söhne"/>
              </a:rPr>
              <a:t>：網絡流量流</a:t>
            </a:r>
          </a:p>
          <a:p>
            <a:r>
              <a:rPr lang="en-US" altLang="zh-TW" b="1" dirty="0">
                <a:latin typeface="Söhne"/>
              </a:rPr>
              <a:t>Detects</a:t>
            </a:r>
            <a:r>
              <a:rPr lang="zh-TW" altLang="en-US" b="1" dirty="0">
                <a:latin typeface="Söhne"/>
              </a:rPr>
              <a:t>：監控來自未知</a:t>
            </a:r>
            <a:r>
              <a:rPr lang="en-US" altLang="zh-TW" b="1" dirty="0">
                <a:latin typeface="Söhne"/>
              </a:rPr>
              <a:t>/</a:t>
            </a:r>
            <a:r>
              <a:rPr lang="zh-TW" altLang="en-US" b="1" dirty="0">
                <a:latin typeface="Söhne"/>
              </a:rPr>
              <a:t>意外的硬體設備發出的網絡流量。本地網絡流量元數據（例如源</a:t>
            </a:r>
            <a:r>
              <a:rPr lang="en-US" altLang="zh-TW" b="1" dirty="0">
                <a:latin typeface="Söhne"/>
              </a:rPr>
              <a:t>MAC</a:t>
            </a:r>
            <a:r>
              <a:rPr lang="zh-TW" altLang="en-US" b="1" dirty="0">
                <a:latin typeface="Söhne"/>
              </a:rPr>
              <a:t>地址）以及使用</a:t>
            </a:r>
            <a:r>
              <a:rPr lang="en-US" altLang="zh-TW" b="1" dirty="0">
                <a:latin typeface="Söhne"/>
              </a:rPr>
              <a:t>DHCP</a:t>
            </a:r>
            <a:r>
              <a:rPr lang="zh-TW" altLang="en-US" b="1" dirty="0">
                <a:latin typeface="Söhne"/>
              </a:rPr>
              <a:t>等網絡管理協議的信息可能有助於識別硬體設備。</a:t>
            </a:r>
            <a:endParaRPr lang="en-US" altLang="zh-TW" dirty="0">
              <a:latin typeface="Söhne"/>
            </a:endParaRPr>
          </a:p>
        </p:txBody>
      </p:sp>
    </p:spTree>
    <p:extLst>
      <p:ext uri="{BB962C8B-B14F-4D97-AF65-F5344CB8AC3E}">
        <p14:creationId xmlns:p14="http://schemas.microsoft.com/office/powerpoint/2010/main" val="64828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755502" y="896710"/>
            <a:ext cx="10526782" cy="5279587"/>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執行</a:t>
            </a:r>
            <a:r>
              <a:rPr lang="en-US" altLang="zh-TW" sz="3200" b="1" dirty="0">
                <a:latin typeface="標楷體" panose="03000509000000000000" pitchFamily="65" charset="-120"/>
                <a:ea typeface="標楷體" panose="03000509000000000000" pitchFamily="65" charset="-120"/>
              </a:rPr>
              <a:t>Execution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14</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Cloud Administration Command-</a:t>
            </a:r>
            <a:r>
              <a:rPr lang="zh-TW" altLang="en-US" sz="2800" dirty="0">
                <a:latin typeface="標楷體" panose="03000509000000000000" pitchFamily="65" charset="-120"/>
                <a:ea typeface="標楷體" panose="03000509000000000000" pitchFamily="65" charset="-120"/>
              </a:rPr>
              <a:t>雲端管理命令</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Command and Scripting Interpreter (9)-</a:t>
            </a:r>
            <a:r>
              <a:rPr lang="zh-TW" altLang="en-US" sz="2800" dirty="0">
                <a:latin typeface="標楷體" panose="03000509000000000000" pitchFamily="65" charset="-120"/>
                <a:ea typeface="標楷體" panose="03000509000000000000" pitchFamily="65" charset="-120"/>
              </a:rPr>
              <a:t>命令和腳本解釋器</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fr-FR" altLang="zh-TW" sz="2800" dirty="0">
                <a:latin typeface="標楷體" panose="03000509000000000000" pitchFamily="65" charset="-120"/>
                <a:ea typeface="標楷體" panose="03000509000000000000" pitchFamily="65" charset="-120"/>
              </a:rPr>
              <a:t>Container Administration Command</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容器管理命令</a:t>
            </a:r>
            <a:endParaRPr lang="fr-FR"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fr-FR" altLang="zh-TW" sz="2800" dirty="0">
                <a:latin typeface="標楷體" panose="03000509000000000000" pitchFamily="65" charset="-120"/>
                <a:ea typeface="標楷體" panose="03000509000000000000" pitchFamily="65" charset="-120"/>
              </a:rPr>
              <a:t>Deploy Container</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部署容器</a:t>
            </a:r>
            <a:endParaRPr lang="fr-FR"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fr-FR" altLang="zh-TW" sz="2800" dirty="0">
                <a:latin typeface="標楷體" panose="03000509000000000000" pitchFamily="65" charset="-120"/>
                <a:ea typeface="標楷體" panose="03000509000000000000" pitchFamily="65" charset="-120"/>
              </a:rPr>
              <a:t>Exploitation for Client Execution</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客戶端執行的利用</a:t>
            </a:r>
            <a:endParaRPr lang="fr-FR"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Inter-Process Communication (3)-</a:t>
            </a:r>
            <a:r>
              <a:rPr lang="zh-TW" altLang="en-US" sz="2800" dirty="0">
                <a:latin typeface="標楷體" panose="03000509000000000000" pitchFamily="65" charset="-120"/>
                <a:ea typeface="標楷體" panose="03000509000000000000" pitchFamily="65" charset="-120"/>
              </a:rPr>
              <a:t>進程間通信</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Native API-</a:t>
            </a:r>
            <a:r>
              <a:rPr lang="zh-TW" altLang="en-US" sz="2800" dirty="0">
                <a:latin typeface="標楷體" panose="03000509000000000000" pitchFamily="65" charset="-120"/>
                <a:ea typeface="標楷體" panose="03000509000000000000" pitchFamily="65" charset="-120"/>
              </a:rPr>
              <a:t>本地</a:t>
            </a:r>
            <a:r>
              <a:rPr lang="en-US" altLang="zh-TW" sz="2800" dirty="0">
                <a:latin typeface="標楷體" panose="03000509000000000000" pitchFamily="65" charset="-120"/>
                <a:ea typeface="標楷體" panose="03000509000000000000" pitchFamily="65" charset="-120"/>
              </a:rPr>
              <a:t>API</a:t>
            </a: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85273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653902" y="1049958"/>
            <a:ext cx="10526782" cy="5279587"/>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執行</a:t>
            </a:r>
            <a:r>
              <a:rPr lang="en-US" altLang="zh-TW" sz="3200" b="1" dirty="0">
                <a:latin typeface="標楷體" panose="03000509000000000000" pitchFamily="65" charset="-120"/>
                <a:ea typeface="標楷體" panose="03000509000000000000" pitchFamily="65" charset="-120"/>
              </a:rPr>
              <a:t>Execution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14</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a:latin typeface="標楷體" panose="03000509000000000000" pitchFamily="65" charset="-120"/>
                <a:ea typeface="標楷體" panose="03000509000000000000" pitchFamily="65" charset="-120"/>
              </a:rPr>
              <a:t>Scheduled Task/Job (5)-</a:t>
            </a:r>
            <a:r>
              <a:rPr lang="zh-TW" altLang="en-US" sz="2800" dirty="0">
                <a:latin typeface="標楷體" panose="03000509000000000000" pitchFamily="65" charset="-120"/>
                <a:ea typeface="標楷體" panose="03000509000000000000" pitchFamily="65" charset="-120"/>
              </a:rPr>
              <a:t>定期任務</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工作</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err="1">
                <a:latin typeface="標楷體" panose="03000509000000000000" pitchFamily="65" charset="-120"/>
                <a:ea typeface="標楷體" panose="03000509000000000000" pitchFamily="65" charset="-120"/>
              </a:rPr>
              <a:t>Serverless</a:t>
            </a:r>
            <a:r>
              <a:rPr lang="en-US" altLang="zh-TW" sz="2800" dirty="0">
                <a:latin typeface="標楷體" panose="03000509000000000000" pitchFamily="65" charset="-120"/>
                <a:ea typeface="標楷體" panose="03000509000000000000" pitchFamily="65" charset="-120"/>
              </a:rPr>
              <a:t> Execution-</a:t>
            </a:r>
            <a:r>
              <a:rPr lang="zh-TW" altLang="en-US" sz="2800" dirty="0">
                <a:latin typeface="標楷體" panose="03000509000000000000" pitchFamily="65" charset="-120"/>
                <a:ea typeface="標楷體" panose="03000509000000000000" pitchFamily="65" charset="-120"/>
              </a:rPr>
              <a:t>無伺服器執行</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a:latin typeface="標楷體" panose="03000509000000000000" pitchFamily="65" charset="-120"/>
                <a:ea typeface="標楷體" panose="03000509000000000000" pitchFamily="65" charset="-120"/>
              </a:rPr>
              <a:t>Shared Modules-</a:t>
            </a:r>
            <a:r>
              <a:rPr lang="zh-TW" altLang="en-US" sz="2800" dirty="0">
                <a:latin typeface="標楷體" panose="03000509000000000000" pitchFamily="65" charset="-120"/>
                <a:ea typeface="標楷體" panose="03000509000000000000" pitchFamily="65" charset="-120"/>
              </a:rPr>
              <a:t>共享模組</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a:latin typeface="標楷體" panose="03000509000000000000" pitchFamily="65" charset="-120"/>
                <a:ea typeface="標楷體" panose="03000509000000000000" pitchFamily="65" charset="-120"/>
              </a:rPr>
              <a:t>Software Deployment Tools-</a:t>
            </a:r>
            <a:r>
              <a:rPr lang="zh-TW" altLang="en-US" sz="2800" dirty="0">
                <a:latin typeface="標楷體" panose="03000509000000000000" pitchFamily="65" charset="-120"/>
                <a:ea typeface="標楷體" panose="03000509000000000000" pitchFamily="65" charset="-120"/>
              </a:rPr>
              <a:t>軟體部署工具</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a:latin typeface="標楷體" panose="03000509000000000000" pitchFamily="65" charset="-120"/>
                <a:ea typeface="標楷體" panose="03000509000000000000" pitchFamily="65" charset="-120"/>
              </a:rPr>
              <a:t>System Services (2)-</a:t>
            </a:r>
            <a:r>
              <a:rPr lang="zh-TW" altLang="en-US" sz="2800" dirty="0">
                <a:latin typeface="標楷體" panose="03000509000000000000" pitchFamily="65" charset="-120"/>
                <a:ea typeface="標楷體" panose="03000509000000000000" pitchFamily="65" charset="-120"/>
              </a:rPr>
              <a:t>系統服務</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a:latin typeface="標楷體" panose="03000509000000000000" pitchFamily="65" charset="-120"/>
                <a:ea typeface="標楷體" panose="03000509000000000000" pitchFamily="65" charset="-120"/>
              </a:rPr>
              <a:t>User Execution (3)-</a:t>
            </a:r>
            <a:r>
              <a:rPr lang="zh-TW" altLang="en-US" sz="2800" dirty="0">
                <a:latin typeface="標楷體" panose="03000509000000000000" pitchFamily="65" charset="-120"/>
                <a:ea typeface="標楷體" panose="03000509000000000000" pitchFamily="65" charset="-120"/>
              </a:rPr>
              <a:t>用戶執行</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8"/>
            </a:pPr>
            <a:r>
              <a:rPr lang="en-US" altLang="zh-TW" sz="2800" dirty="0">
                <a:latin typeface="標楷體" panose="03000509000000000000" pitchFamily="65" charset="-120"/>
                <a:ea typeface="標楷體" panose="03000509000000000000" pitchFamily="65" charset="-120"/>
              </a:rPr>
              <a:t>Windows Management Instrumentation-Windows</a:t>
            </a:r>
            <a:r>
              <a:rPr lang="zh-TW" altLang="en-US" sz="2800" dirty="0">
                <a:latin typeface="標楷體" panose="03000509000000000000" pitchFamily="65" charset="-120"/>
                <a:ea typeface="標楷體" panose="03000509000000000000" pitchFamily="65" charset="-120"/>
              </a:rPr>
              <a:t>管理儀器</a:t>
            </a:r>
          </a:p>
        </p:txBody>
      </p:sp>
    </p:spTree>
    <p:extLst>
      <p:ext uri="{BB962C8B-B14F-4D97-AF65-F5344CB8AC3E}">
        <p14:creationId xmlns:p14="http://schemas.microsoft.com/office/powerpoint/2010/main" val="1880747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14789" y="1817147"/>
            <a:ext cx="11691390" cy="3170099"/>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攻擊者可能部署容器到環境中，以促進執行或避免防禦機制的偵測。</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在某些情況下，攻擊者可能部署一個新的容器來執行與特定映像或部署相關的進程</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在其他情況下，攻擊者可能部署一個新的容器，配置為不帶網絡規則、用戶限制等，以繞過環境內現有的防禦機制。</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容器可以通過各種方式部署，例如通過</a:t>
            </a:r>
            <a:r>
              <a:rPr lang="en-US" altLang="zh-TW" sz="2000" dirty="0">
                <a:latin typeface="標楷體" panose="03000509000000000000" pitchFamily="65" charset="-120"/>
                <a:ea typeface="標楷體" panose="03000509000000000000" pitchFamily="65" charset="-120"/>
              </a:rPr>
              <a:t>Docker</a:t>
            </a:r>
            <a:r>
              <a:rPr lang="zh-TW" altLang="en-US" sz="2000" dirty="0">
                <a:latin typeface="標楷體" panose="03000509000000000000" pitchFamily="65" charset="-120"/>
                <a:ea typeface="標楷體" panose="03000509000000000000" pitchFamily="65" charset="-120"/>
              </a:rPr>
              <a:t>的</a:t>
            </a:r>
            <a:r>
              <a:rPr lang="en-US" altLang="zh-TW" sz="2000" dirty="0">
                <a:latin typeface="標楷體" panose="03000509000000000000" pitchFamily="65" charset="-120"/>
                <a:ea typeface="標楷體" panose="03000509000000000000" pitchFamily="65" charset="-120"/>
              </a:rPr>
              <a:t>create</a:t>
            </a:r>
            <a:r>
              <a:rPr lang="zh-TW" altLang="en-US" sz="2000" dirty="0">
                <a:latin typeface="標楷體" panose="03000509000000000000" pitchFamily="65" charset="-120"/>
                <a:ea typeface="標楷體" panose="03000509000000000000" pitchFamily="65" charset="-120"/>
              </a:rPr>
              <a:t>和</a:t>
            </a:r>
            <a:r>
              <a:rPr lang="en-US" altLang="zh-TW" sz="2000" dirty="0">
                <a:latin typeface="標楷體" panose="03000509000000000000" pitchFamily="65" charset="-120"/>
                <a:ea typeface="標楷體" panose="03000509000000000000" pitchFamily="65" charset="-120"/>
              </a:rPr>
              <a:t>start API</a:t>
            </a:r>
            <a:r>
              <a:rPr lang="zh-TW" altLang="en-US" sz="2000" dirty="0">
                <a:latin typeface="標楷體" panose="03000509000000000000" pitchFamily="65" charset="-120"/>
                <a:ea typeface="標楷體" panose="03000509000000000000" pitchFamily="65" charset="-120"/>
              </a:rPr>
              <a:t>，或通過</a:t>
            </a:r>
            <a:r>
              <a:rPr lang="en-US" altLang="zh-TW" sz="2000" dirty="0">
                <a:latin typeface="標楷體" panose="03000509000000000000" pitchFamily="65" charset="-120"/>
                <a:ea typeface="標楷體" panose="03000509000000000000" pitchFamily="65" charset="-120"/>
              </a:rPr>
              <a:t>Web</a:t>
            </a:r>
            <a:r>
              <a:rPr lang="zh-TW" altLang="en-US" sz="2000" dirty="0">
                <a:latin typeface="標楷體" panose="03000509000000000000" pitchFamily="65" charset="-120"/>
                <a:ea typeface="標楷體" panose="03000509000000000000" pitchFamily="65" charset="-120"/>
              </a:rPr>
              <a:t>應用程序。</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攻擊者可能根據擷取或建立的惡意映像，或者從善意映像中下載並執行惡意載荷來部署容器。</a:t>
            </a:r>
          </a:p>
        </p:txBody>
      </p:sp>
      <p:sp>
        <p:nvSpPr>
          <p:cNvPr id="8" name="矩形 7"/>
          <p:cNvSpPr/>
          <p:nvPr/>
        </p:nvSpPr>
        <p:spPr>
          <a:xfrm>
            <a:off x="1519532" y="615353"/>
            <a:ext cx="4493538" cy="523220"/>
          </a:xfrm>
          <a:prstGeom prst="rect">
            <a:avLst/>
          </a:prstGeom>
        </p:spPr>
        <p:txBody>
          <a:bodyPr wrap="none">
            <a:spAutoFit/>
          </a:bodyPr>
          <a:lstStyle/>
          <a:p>
            <a:r>
              <a:rPr lang="fr-FR" altLang="zh-TW" sz="2800" dirty="0">
                <a:latin typeface="標楷體" panose="03000509000000000000" pitchFamily="65" charset="-120"/>
                <a:ea typeface="標楷體" panose="03000509000000000000" pitchFamily="65" charset="-120"/>
              </a:rPr>
              <a:t>Deploy Container</a:t>
            </a:r>
            <a:r>
              <a:rPr lang="zh-TW" altLang="en-US" sz="2800" dirty="0">
                <a:latin typeface="標楷體" panose="03000509000000000000" pitchFamily="65" charset="-120"/>
                <a:ea typeface="標楷體" panose="03000509000000000000" pitchFamily="65" charset="-120"/>
              </a:rPr>
              <a:t>部署容器</a:t>
            </a:r>
            <a:endParaRPr lang="fr-FR"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9795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85773" y="232757"/>
            <a:ext cx="7528283" cy="1113074"/>
          </a:xfrm>
        </p:spPr>
        <p:txBody>
          <a:bodyPr/>
          <a:lstStyle/>
          <a:p>
            <a:r>
              <a:rPr lang="en-US" altLang="zh-TW" b="1" dirty="0"/>
              <a:t>Threat Modelling </a:t>
            </a:r>
            <a:r>
              <a:rPr lang="zh-TW" altLang="en-US" b="1" dirty="0"/>
              <a:t>威脅建模</a:t>
            </a:r>
          </a:p>
        </p:txBody>
      </p:sp>
      <p:sp>
        <p:nvSpPr>
          <p:cNvPr id="6" name="矩形 5">
            <a:extLst>
              <a:ext uri="{FF2B5EF4-FFF2-40B4-BE49-F238E27FC236}">
                <a16:creationId xmlns:a16="http://schemas.microsoft.com/office/drawing/2014/main" id="{736BE6B9-FE48-4DCB-95C5-656DE9B4A16D}"/>
              </a:ext>
            </a:extLst>
          </p:cNvPr>
          <p:cNvSpPr/>
          <p:nvPr/>
        </p:nvSpPr>
        <p:spPr>
          <a:xfrm>
            <a:off x="1911096" y="1956816"/>
            <a:ext cx="8695944" cy="2862322"/>
          </a:xfrm>
          <a:prstGeom prst="rect">
            <a:avLst/>
          </a:prstGeom>
        </p:spPr>
        <p:txBody>
          <a:bodyPr wrap="square">
            <a:spAutoFit/>
          </a:bodyPr>
          <a:lstStyle/>
          <a:p>
            <a:r>
              <a:rPr lang="zh-TW" altLang="en-US" b="1" dirty="0"/>
              <a:t>低軌通訊衛星安全的威脅建模</a:t>
            </a:r>
          </a:p>
          <a:p>
            <a:pPr lvl="1"/>
            <a:r>
              <a:rPr lang="zh-TW" altLang="en-US" b="1" dirty="0"/>
              <a:t>資產識別</a:t>
            </a:r>
            <a:r>
              <a:rPr lang="zh-TW" altLang="en-US" dirty="0"/>
              <a:t>：衛星硬體、地面站、數據傳輸、用戶終端。</a:t>
            </a:r>
          </a:p>
          <a:p>
            <a:pPr lvl="1"/>
            <a:r>
              <a:rPr lang="zh-TW" altLang="en-US" b="1" dirty="0"/>
              <a:t>架構創建</a:t>
            </a:r>
            <a:r>
              <a:rPr lang="zh-TW" altLang="en-US" dirty="0"/>
              <a:t>：衛星的軌道控制系統、地面控制系統、數據中繼和處理。</a:t>
            </a:r>
          </a:p>
          <a:p>
            <a:pPr lvl="1"/>
            <a:r>
              <a:rPr lang="zh-TW" altLang="en-US" b="1" dirty="0"/>
              <a:t>威脅評估</a:t>
            </a:r>
            <a:r>
              <a:rPr lang="zh-TW" altLang="en-US" dirty="0"/>
              <a:t>：信號干擾、軌道劫持、數據截取、衛星物理攻擊。</a:t>
            </a:r>
          </a:p>
          <a:p>
            <a:pPr lvl="1"/>
            <a:r>
              <a:rPr lang="zh-TW" altLang="en-US" b="1" dirty="0"/>
              <a:t>弱點確定</a:t>
            </a:r>
            <a:r>
              <a:rPr lang="zh-TW" altLang="en-US" dirty="0"/>
              <a:t>：加密措施、接入控制、信號完整性、硬體安全性。</a:t>
            </a:r>
          </a:p>
          <a:p>
            <a:r>
              <a:rPr lang="en-US" altLang="zh-TW" b="1" dirty="0"/>
              <a:t>5G</a:t>
            </a:r>
            <a:r>
              <a:rPr lang="zh-TW" altLang="en-US" b="1" dirty="0"/>
              <a:t>安全</a:t>
            </a:r>
            <a:r>
              <a:rPr lang="en-US" altLang="zh-TW" b="1" dirty="0"/>
              <a:t>| 6G</a:t>
            </a:r>
            <a:r>
              <a:rPr lang="zh-TW" altLang="en-US" b="1" dirty="0"/>
              <a:t>安全的威脅建模</a:t>
            </a:r>
          </a:p>
          <a:p>
            <a:pPr lvl="1"/>
            <a:r>
              <a:rPr lang="zh-TW" altLang="en-US" b="1" dirty="0"/>
              <a:t>資產識別</a:t>
            </a:r>
            <a:r>
              <a:rPr lang="zh-TW" altLang="en-US" dirty="0"/>
              <a:t>：基站、核心網路、用戶設備、數據。</a:t>
            </a:r>
          </a:p>
          <a:p>
            <a:pPr lvl="1"/>
            <a:r>
              <a:rPr lang="zh-TW" altLang="en-US" b="1" dirty="0"/>
              <a:t>架構創建</a:t>
            </a:r>
            <a:r>
              <a:rPr lang="zh-TW" altLang="en-US" dirty="0"/>
              <a:t>：</a:t>
            </a:r>
            <a:r>
              <a:rPr lang="en-US" altLang="zh-TW" dirty="0"/>
              <a:t>5G/6G</a:t>
            </a:r>
            <a:r>
              <a:rPr lang="zh-TW" altLang="en-US" dirty="0"/>
              <a:t>網路的分佈式架構、核心網路、邊緣計算、無線接入網路。</a:t>
            </a:r>
          </a:p>
          <a:p>
            <a:pPr lvl="1"/>
            <a:r>
              <a:rPr lang="zh-TW" altLang="en-US" b="1" dirty="0"/>
              <a:t>威脅評估</a:t>
            </a:r>
            <a:r>
              <a:rPr lang="zh-TW" altLang="en-US" dirty="0"/>
              <a:t>：供應鏈攻擊、欺騙攻擊、訊息傳輸攔截、身份冒充。</a:t>
            </a:r>
          </a:p>
          <a:p>
            <a:pPr lvl="1"/>
            <a:r>
              <a:rPr lang="zh-TW" altLang="en-US" b="1" dirty="0"/>
              <a:t>弱點確定</a:t>
            </a:r>
            <a:r>
              <a:rPr lang="zh-TW" altLang="en-US" dirty="0"/>
              <a:t>：端到端加密、網路分片安全、設備認證、更新升級。</a:t>
            </a:r>
          </a:p>
        </p:txBody>
      </p:sp>
    </p:spTree>
    <p:extLst>
      <p:ext uri="{BB962C8B-B14F-4D97-AF65-F5344CB8AC3E}">
        <p14:creationId xmlns:p14="http://schemas.microsoft.com/office/powerpoint/2010/main" val="4236514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6095" y="4158169"/>
            <a:ext cx="10806023" cy="2246769"/>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S0600 </a:t>
            </a:r>
            <a:r>
              <a:rPr lang="en-US" altLang="zh-TW" sz="2800" b="1" dirty="0" err="1">
                <a:latin typeface="標楷體" panose="03000509000000000000" pitchFamily="65" charset="-120"/>
                <a:ea typeface="標楷體" panose="03000509000000000000" pitchFamily="65" charset="-120"/>
              </a:rPr>
              <a:t>Doki</a:t>
            </a:r>
            <a:endParaRPr lang="en-US" altLang="zh-TW" sz="2800" b="1" dirty="0">
              <a:latin typeface="標楷體" panose="03000509000000000000" pitchFamily="65" charset="-120"/>
              <a:ea typeface="標楷體" panose="03000509000000000000" pitchFamily="65" charset="-120"/>
            </a:endParaRPr>
          </a:p>
          <a:p>
            <a:r>
              <a:rPr lang="en-US" altLang="zh-TW" sz="2800" b="1" dirty="0" err="1">
                <a:latin typeface="標楷體" panose="03000509000000000000" pitchFamily="65" charset="-120"/>
                <a:ea typeface="標楷體" panose="03000509000000000000" pitchFamily="65" charset="-120"/>
              </a:rPr>
              <a:t>Doki</a:t>
            </a:r>
            <a:r>
              <a:rPr lang="zh-TW" altLang="en-US" sz="2800" b="1" dirty="0">
                <a:latin typeface="標楷體" panose="03000509000000000000" pitchFamily="65" charset="-120"/>
                <a:ea typeface="標楷體" panose="03000509000000000000" pitchFamily="65" charset="-120"/>
              </a:rPr>
              <a:t>是透過已部署的容器運行的</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en-US" altLang="zh-TW" sz="2800" b="1" dirty="0">
                <a:latin typeface="標楷體" panose="03000509000000000000" pitchFamily="65" charset="-120"/>
                <a:ea typeface="標楷體" panose="03000509000000000000" pitchFamily="65" charset="-120"/>
              </a:rPr>
              <a:t>S0599 </a:t>
            </a:r>
            <a:r>
              <a:rPr lang="en-US" altLang="zh-TW" sz="2800" b="1" dirty="0" err="1">
                <a:latin typeface="標楷體" panose="03000509000000000000" pitchFamily="65" charset="-120"/>
                <a:ea typeface="標楷體" panose="03000509000000000000" pitchFamily="65" charset="-120"/>
              </a:rPr>
              <a:t>Kinsing</a:t>
            </a:r>
            <a:endParaRPr lang="en-US" altLang="zh-TW" sz="2800" b="1" dirty="0">
              <a:latin typeface="標楷體" panose="03000509000000000000" pitchFamily="65" charset="-120"/>
              <a:ea typeface="標楷體" panose="03000509000000000000" pitchFamily="65" charset="-120"/>
            </a:endParaRPr>
          </a:p>
          <a:p>
            <a:r>
              <a:rPr lang="en-US" altLang="zh-TW" sz="2800" b="1" dirty="0" err="1">
                <a:latin typeface="標楷體" panose="03000509000000000000" pitchFamily="65" charset="-120"/>
                <a:ea typeface="標楷體" panose="03000509000000000000" pitchFamily="65" charset="-120"/>
              </a:rPr>
              <a:t>Kinsing</a:t>
            </a:r>
            <a:r>
              <a:rPr lang="zh-TW" altLang="en-US" sz="2800" b="1" dirty="0">
                <a:latin typeface="標楷體" panose="03000509000000000000" pitchFamily="65" charset="-120"/>
                <a:ea typeface="標楷體" panose="03000509000000000000" pitchFamily="65" charset="-120"/>
              </a:rPr>
              <a:t>是透過已部署的</a:t>
            </a:r>
            <a:r>
              <a:rPr lang="en-US" altLang="zh-TW" sz="2800" b="1" dirty="0">
                <a:latin typeface="標楷體" panose="03000509000000000000" pitchFamily="65" charset="-120"/>
                <a:ea typeface="標楷體" panose="03000509000000000000" pitchFamily="65" charset="-120"/>
              </a:rPr>
              <a:t>Ubuntu</a:t>
            </a:r>
            <a:r>
              <a:rPr lang="zh-TW" altLang="en-US" sz="2800" b="1" dirty="0">
                <a:latin typeface="標楷體" panose="03000509000000000000" pitchFamily="65" charset="-120"/>
                <a:ea typeface="標楷體" panose="03000509000000000000" pitchFamily="65" charset="-120"/>
              </a:rPr>
              <a:t>容器運行的</a:t>
            </a:r>
            <a:endParaRPr lang="zh-TW" altLang="en-US" sz="2800" b="0" i="0" dirty="0">
              <a:effectLst/>
              <a:latin typeface="標楷體" panose="03000509000000000000" pitchFamily="65" charset="-120"/>
              <a:ea typeface="標楷體" panose="03000509000000000000" pitchFamily="65" charset="-120"/>
            </a:endParaRPr>
          </a:p>
        </p:txBody>
      </p:sp>
      <p:pic>
        <p:nvPicPr>
          <p:cNvPr id="3" name="圖片 2"/>
          <p:cNvPicPr>
            <a:picLocks noChangeAspect="1"/>
          </p:cNvPicPr>
          <p:nvPr/>
        </p:nvPicPr>
        <p:blipFill>
          <a:blip r:embed="rId2"/>
          <a:stretch>
            <a:fillRect/>
          </a:stretch>
        </p:blipFill>
        <p:spPr>
          <a:xfrm>
            <a:off x="1005106" y="130223"/>
            <a:ext cx="9774396" cy="3788635"/>
          </a:xfrm>
          <a:prstGeom prst="rect">
            <a:avLst/>
          </a:prstGeom>
        </p:spPr>
      </p:pic>
    </p:spTree>
    <p:extLst>
      <p:ext uri="{BB962C8B-B14F-4D97-AF65-F5344CB8AC3E}">
        <p14:creationId xmlns:p14="http://schemas.microsoft.com/office/powerpoint/2010/main" val="2561850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98155" y="612734"/>
            <a:ext cx="9840414" cy="5769015"/>
          </a:xfrm>
          <a:prstGeom prst="rect">
            <a:avLst/>
          </a:prstGeom>
        </p:spPr>
      </p:pic>
    </p:spTree>
    <p:extLst>
      <p:ext uri="{BB962C8B-B14F-4D97-AF65-F5344CB8AC3E}">
        <p14:creationId xmlns:p14="http://schemas.microsoft.com/office/powerpoint/2010/main" val="3978894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5980" y="1299270"/>
            <a:ext cx="11580270" cy="2246769"/>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M1047 </a:t>
            </a:r>
            <a:r>
              <a:rPr lang="zh-TW" altLang="en-US" sz="2800" b="1" dirty="0">
                <a:latin typeface="標楷體" panose="03000509000000000000" pitchFamily="65" charset="-120"/>
                <a:ea typeface="標楷體" panose="03000509000000000000" pitchFamily="65" charset="-120"/>
              </a:rPr>
              <a:t>審核</a:t>
            </a:r>
          </a:p>
          <a:p>
            <a:r>
              <a:rPr lang="zh-TW" altLang="en-US" sz="2800" b="1" dirty="0">
                <a:latin typeface="標楷體" panose="03000509000000000000" pitchFamily="65" charset="-120"/>
                <a:ea typeface="標楷體" panose="03000509000000000000" pitchFamily="65" charset="-120"/>
              </a:rPr>
              <a:t>在部署之前掃描映像，並阻止不符合安全政策的映像。</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在</a:t>
            </a:r>
            <a:r>
              <a:rPr lang="en-US" altLang="zh-TW" sz="2800" b="1" dirty="0">
                <a:latin typeface="標楷體" panose="03000509000000000000" pitchFamily="65" charset="-120"/>
                <a:ea typeface="標楷體" panose="03000509000000000000" pitchFamily="65" charset="-120"/>
              </a:rPr>
              <a:t>Kubernetes</a:t>
            </a:r>
            <a:r>
              <a:rPr lang="zh-TW" altLang="en-US" sz="2800" b="1" dirty="0">
                <a:latin typeface="標楷體" panose="03000509000000000000" pitchFamily="65" charset="-120"/>
                <a:ea typeface="標楷體" panose="03000509000000000000" pitchFamily="65" charset="-120"/>
              </a:rPr>
              <a:t>環境中，可在容器部署請求經過身份驗證但容器部署之前，使用驗證控制器來驗證映像。</a:t>
            </a:r>
            <a:endParaRPr lang="en-US" altLang="zh-TW" sz="2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65221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5449" y="349701"/>
            <a:ext cx="11580270" cy="5693866"/>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M1035 </a:t>
            </a:r>
            <a:r>
              <a:rPr lang="zh-TW" altLang="en-US" sz="2800" b="1" dirty="0">
                <a:latin typeface="標楷體" panose="03000509000000000000" pitchFamily="65" charset="-120"/>
                <a:ea typeface="標楷體" panose="03000509000000000000" pitchFamily="65" charset="-120"/>
              </a:rPr>
              <a:t>限制網絡資源訪問</a:t>
            </a:r>
          </a:p>
          <a:p>
            <a:r>
              <a:rPr lang="zh-TW" altLang="en-US" sz="2800" b="1" dirty="0">
                <a:latin typeface="標楷體" panose="03000509000000000000" pitchFamily="65" charset="-120"/>
                <a:ea typeface="標楷體" panose="03000509000000000000" pitchFamily="65" charset="-120"/>
              </a:rPr>
              <a:t>限制與容器服務的通信，僅使用受管理且安全的通道</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例如本地</a:t>
            </a:r>
            <a:r>
              <a:rPr lang="en-US" altLang="zh-TW" sz="2800" b="1" dirty="0">
                <a:latin typeface="標楷體" panose="03000509000000000000" pitchFamily="65" charset="-120"/>
                <a:ea typeface="標楷體" panose="03000509000000000000" pitchFamily="65" charset="-120"/>
              </a:rPr>
              <a:t>Unix</a:t>
            </a:r>
            <a:r>
              <a:rPr lang="zh-TW" altLang="en-US" sz="2800" b="1" dirty="0">
                <a:latin typeface="標楷體" panose="03000509000000000000" pitchFamily="65" charset="-120"/>
                <a:ea typeface="標楷體" panose="03000509000000000000" pitchFamily="65" charset="-120"/>
              </a:rPr>
              <a:t>套接字或通過</a:t>
            </a:r>
            <a:r>
              <a:rPr lang="en-US" altLang="zh-TW" sz="2800" b="1" dirty="0">
                <a:latin typeface="標楷體" panose="03000509000000000000" pitchFamily="65" charset="-120"/>
                <a:ea typeface="標楷體" panose="03000509000000000000" pitchFamily="65" charset="-120"/>
              </a:rPr>
              <a:t>SSH</a:t>
            </a:r>
            <a:r>
              <a:rPr lang="zh-TW" altLang="en-US" sz="2800" b="1" dirty="0">
                <a:latin typeface="標楷體" panose="03000509000000000000" pitchFamily="65" charset="-120"/>
                <a:ea typeface="標楷體" panose="03000509000000000000" pitchFamily="65" charset="-120"/>
              </a:rPr>
              <a:t>的遠程訪問。</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要求通過</a:t>
            </a:r>
            <a:r>
              <a:rPr lang="en-US" altLang="zh-TW" sz="2800" b="1" dirty="0">
                <a:latin typeface="標楷體" panose="03000509000000000000" pitchFamily="65" charset="-120"/>
                <a:ea typeface="標楷體" panose="03000509000000000000" pitchFamily="65" charset="-120"/>
              </a:rPr>
              <a:t>TLS</a:t>
            </a:r>
            <a:r>
              <a:rPr lang="zh-TW" altLang="en-US" sz="2800" b="1" dirty="0">
                <a:latin typeface="標楷體" panose="03000509000000000000" pitchFamily="65" charset="-120"/>
                <a:ea typeface="標楷體" panose="03000509000000000000" pitchFamily="65" charset="-120"/>
              </a:rPr>
              <a:t>進行安全端口訪問以與</a:t>
            </a:r>
            <a:r>
              <a:rPr lang="en-US" altLang="zh-TW" sz="2800" b="1" dirty="0">
                <a:latin typeface="標楷體" panose="03000509000000000000" pitchFamily="65" charset="-120"/>
                <a:ea typeface="標楷體" panose="03000509000000000000" pitchFamily="65" charset="-120"/>
              </a:rPr>
              <a:t>API</a:t>
            </a:r>
            <a:r>
              <a:rPr lang="zh-TW" altLang="en-US" sz="2800" b="1" dirty="0">
                <a:latin typeface="標楷體" panose="03000509000000000000" pitchFamily="65" charset="-120"/>
                <a:ea typeface="標楷體" panose="03000509000000000000" pitchFamily="65" charset="-120"/>
              </a:rPr>
              <a:t>通信，通過禁用未經身份驗證訪問</a:t>
            </a:r>
            <a:r>
              <a:rPr lang="en-US" altLang="zh-TW" sz="2800" b="1" dirty="0">
                <a:latin typeface="標楷體" panose="03000509000000000000" pitchFamily="65" charset="-120"/>
                <a:ea typeface="標楷體" panose="03000509000000000000" pitchFamily="65" charset="-120"/>
              </a:rPr>
              <a:t>Docker API</a:t>
            </a:r>
            <a:r>
              <a:rPr lang="zh-TW" altLang="en-US" sz="2800" b="1" dirty="0">
                <a:latin typeface="標楷體" panose="03000509000000000000" pitchFamily="65" charset="-120"/>
                <a:ea typeface="標楷體" panose="03000509000000000000" pitchFamily="65" charset="-120"/>
              </a:rPr>
              <a:t>、</a:t>
            </a:r>
            <a:r>
              <a:rPr lang="en-US" altLang="zh-TW" sz="2800" b="1" dirty="0">
                <a:latin typeface="標楷體" panose="03000509000000000000" pitchFamily="65" charset="-120"/>
                <a:ea typeface="標楷體" panose="03000509000000000000" pitchFamily="65" charset="-120"/>
              </a:rPr>
              <a:t>Kubernetes API Server</a:t>
            </a:r>
            <a:r>
              <a:rPr lang="zh-TW" altLang="en-US" sz="2800" b="1" dirty="0">
                <a:latin typeface="標楷體" panose="03000509000000000000" pitchFamily="65" charset="-120"/>
                <a:ea typeface="標楷體" panose="03000509000000000000" pitchFamily="65" charset="-120"/>
              </a:rPr>
              <a:t>和容器編排</a:t>
            </a:r>
            <a:r>
              <a:rPr lang="en-US" altLang="zh-TW" sz="2800" b="1" dirty="0">
                <a:latin typeface="標楷體" panose="03000509000000000000" pitchFamily="65" charset="-120"/>
                <a:ea typeface="標楷體" panose="03000509000000000000" pitchFamily="65" charset="-120"/>
              </a:rPr>
              <a:t>Web</a:t>
            </a:r>
            <a:r>
              <a:rPr lang="zh-TW" altLang="en-US" sz="2800" b="1" dirty="0">
                <a:latin typeface="標楷體" panose="03000509000000000000" pitchFamily="65" charset="-120"/>
                <a:ea typeface="標楷體" panose="03000509000000000000" pitchFamily="65" charset="-120"/>
              </a:rPr>
              <a:t>應用程序。</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在雲環境中部署的</a:t>
            </a:r>
            <a:r>
              <a:rPr lang="en-US" altLang="zh-TW" sz="2800" b="1" dirty="0">
                <a:latin typeface="標楷體" panose="03000509000000000000" pitchFamily="65" charset="-120"/>
                <a:ea typeface="標楷體" panose="03000509000000000000" pitchFamily="65" charset="-120"/>
              </a:rPr>
              <a:t>Kubernetes</a:t>
            </a:r>
            <a:r>
              <a:rPr lang="zh-TW" altLang="en-US" sz="2800" b="1" dirty="0">
                <a:latin typeface="標楷體" panose="03000509000000000000" pitchFamily="65" charset="-120"/>
                <a:ea typeface="標楷體" panose="03000509000000000000" pitchFamily="65" charset="-120"/>
              </a:rPr>
              <a:t>集群中，使用本地雲平台功能來限制可以訪問</a:t>
            </a:r>
            <a:r>
              <a:rPr lang="en-US" altLang="zh-TW" sz="2800" b="1" dirty="0">
                <a:latin typeface="標楷體" panose="03000509000000000000" pitchFamily="65" charset="-120"/>
                <a:ea typeface="標楷體" panose="03000509000000000000" pitchFamily="65" charset="-120"/>
              </a:rPr>
              <a:t>API</a:t>
            </a:r>
            <a:r>
              <a:rPr lang="zh-TW" altLang="en-US" sz="2800" b="1" dirty="0">
                <a:latin typeface="標楷體" panose="03000509000000000000" pitchFamily="65" charset="-120"/>
                <a:ea typeface="標楷體" panose="03000509000000000000" pitchFamily="65" charset="-120"/>
              </a:rPr>
              <a:t>伺服器的</a:t>
            </a:r>
            <a:r>
              <a:rPr lang="en-US" altLang="zh-TW" sz="2800" b="1" dirty="0">
                <a:latin typeface="標楷體" panose="03000509000000000000" pitchFamily="65" charset="-120"/>
                <a:ea typeface="標楷體" panose="03000509000000000000" pitchFamily="65" charset="-120"/>
              </a:rPr>
              <a:t>IP</a:t>
            </a:r>
            <a:r>
              <a:rPr lang="zh-TW" altLang="en-US" sz="2800" b="1" dirty="0">
                <a:latin typeface="標楷體" panose="03000509000000000000" pitchFamily="65" charset="-120"/>
                <a:ea typeface="標楷體" panose="03000509000000000000" pitchFamily="65" charset="-120"/>
              </a:rPr>
              <a:t>範圍。</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在可能的情況下，考慮啟用</a:t>
            </a:r>
            <a:r>
              <a:rPr lang="en-US" altLang="zh-TW" sz="2800" b="1" dirty="0">
                <a:latin typeface="標楷體" panose="03000509000000000000" pitchFamily="65" charset="-120"/>
                <a:ea typeface="標楷體" panose="03000509000000000000" pitchFamily="65" charset="-120"/>
              </a:rPr>
              <a:t>Kubernetes API</a:t>
            </a:r>
            <a:r>
              <a:rPr lang="zh-TW" altLang="en-US" sz="2800" b="1" dirty="0">
                <a:latin typeface="標楷體" panose="03000509000000000000" pitchFamily="65" charset="-120"/>
                <a:ea typeface="標楷體" panose="03000509000000000000" pitchFamily="65" charset="-120"/>
              </a:rPr>
              <a:t>的即時訪問（</a:t>
            </a:r>
            <a:r>
              <a:rPr lang="en-US" altLang="zh-TW" sz="2800" b="1" dirty="0">
                <a:latin typeface="標楷體" panose="03000509000000000000" pitchFamily="65" charset="-120"/>
                <a:ea typeface="標楷體" panose="03000509000000000000" pitchFamily="65" charset="-120"/>
              </a:rPr>
              <a:t>JIT</a:t>
            </a:r>
            <a:r>
              <a:rPr lang="zh-TW" altLang="en-US" sz="2800" b="1" dirty="0">
                <a:latin typeface="標楷體" panose="03000509000000000000" pitchFamily="65" charset="-120"/>
                <a:ea typeface="標楷體" panose="03000509000000000000" pitchFamily="65" charset="-120"/>
              </a:rPr>
              <a:t>）以對訪問進行額外的限制。</a:t>
            </a:r>
            <a:endParaRPr lang="en-US" altLang="zh-TW" sz="2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109093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042" y="1337370"/>
            <a:ext cx="11580270" cy="4832092"/>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M1030 </a:t>
            </a:r>
            <a:r>
              <a:rPr lang="zh-TW" altLang="en-US" sz="2800" b="1" dirty="0">
                <a:latin typeface="標楷體" panose="03000509000000000000" pitchFamily="65" charset="-120"/>
                <a:ea typeface="標楷體" panose="03000509000000000000" pitchFamily="65" charset="-120"/>
              </a:rPr>
              <a:t>網絡分割</a:t>
            </a:r>
          </a:p>
          <a:p>
            <a:r>
              <a:rPr lang="zh-TW" altLang="en-US" sz="2800" b="1" dirty="0">
                <a:latin typeface="標楷體" panose="03000509000000000000" pitchFamily="65" charset="-120"/>
                <a:ea typeface="標楷體" panose="03000509000000000000" pitchFamily="65" charset="-120"/>
              </a:rPr>
              <a:t>通過使用網絡代理、閘道和防火牆，拒絕對內部系統的直接遠程訪問。</a:t>
            </a:r>
          </a:p>
          <a:p>
            <a:endParaRPr lang="zh-TW" altLang="en-US" sz="2800" b="1" dirty="0">
              <a:latin typeface="標楷體" panose="03000509000000000000" pitchFamily="65" charset="-120"/>
              <a:ea typeface="標楷體" panose="03000509000000000000" pitchFamily="65" charset="-120"/>
            </a:endParaRPr>
          </a:p>
          <a:p>
            <a:r>
              <a:rPr lang="en-US" altLang="zh-TW" sz="2800" b="1" dirty="0">
                <a:latin typeface="標楷體" panose="03000509000000000000" pitchFamily="65" charset="-120"/>
                <a:ea typeface="標楷體" panose="03000509000000000000" pitchFamily="65" charset="-120"/>
              </a:rPr>
              <a:t>M1018 </a:t>
            </a:r>
            <a:r>
              <a:rPr lang="zh-TW" altLang="en-US" sz="2800" b="1" dirty="0">
                <a:latin typeface="標楷體" panose="03000509000000000000" pitchFamily="65" charset="-120"/>
                <a:ea typeface="標楷體" panose="03000509000000000000" pitchFamily="65" charset="-120"/>
              </a:rPr>
              <a:t>使用者帳戶管理</a:t>
            </a:r>
          </a:p>
          <a:p>
            <a:r>
              <a:rPr lang="zh-TW" altLang="en-US" sz="2800" b="1" dirty="0">
                <a:latin typeface="標楷體" panose="03000509000000000000" pitchFamily="65" charset="-120"/>
                <a:ea typeface="標楷體" panose="03000509000000000000" pitchFamily="65" charset="-120"/>
              </a:rPr>
              <a:t>實施最小權限原則，僅將容器儀表板訪問權限授予必要的使用者。</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在使用</a:t>
            </a:r>
            <a:r>
              <a:rPr lang="en-US" altLang="zh-TW" sz="2800" b="1" dirty="0">
                <a:latin typeface="標楷體" panose="03000509000000000000" pitchFamily="65" charset="-120"/>
                <a:ea typeface="標楷體" panose="03000509000000000000" pitchFamily="65" charset="-120"/>
              </a:rPr>
              <a:t>Kubernetes</a:t>
            </a:r>
            <a:r>
              <a:rPr lang="zh-TW" altLang="en-US" sz="2800" b="1" dirty="0">
                <a:latin typeface="標楷體" panose="03000509000000000000" pitchFamily="65" charset="-120"/>
                <a:ea typeface="標楷體" panose="03000509000000000000" pitchFamily="65" charset="-120"/>
              </a:rPr>
              <a:t>時，避免給予使用者萬用權限或將使用者添加到</a:t>
            </a:r>
            <a:r>
              <a:rPr lang="en-US" altLang="zh-TW" sz="2800" b="1" dirty="0" err="1">
                <a:latin typeface="標楷體" panose="03000509000000000000" pitchFamily="65" charset="-120"/>
                <a:ea typeface="標楷體" panose="03000509000000000000" pitchFamily="65" charset="-120"/>
              </a:rPr>
              <a:t>system:masters</a:t>
            </a:r>
            <a:r>
              <a:rPr lang="zh-TW" altLang="en-US" sz="2800" b="1" dirty="0">
                <a:latin typeface="標楷體" panose="03000509000000000000" pitchFamily="65" charset="-120"/>
                <a:ea typeface="標楷體" panose="03000509000000000000" pitchFamily="65" charset="-120"/>
              </a:rPr>
              <a:t>組</a:t>
            </a:r>
            <a:endParaRPr lang="en-US" altLang="zh-TW" sz="2800" b="1" dirty="0">
              <a:latin typeface="標楷體" panose="03000509000000000000" pitchFamily="65" charset="-120"/>
              <a:ea typeface="標楷體" panose="03000509000000000000" pitchFamily="65" charset="-120"/>
            </a:endParaRPr>
          </a:p>
          <a:p>
            <a:endParaRPr lang="en-US" altLang="zh-TW"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並使用</a:t>
            </a:r>
            <a:r>
              <a:rPr lang="en-US" altLang="zh-TW" sz="2800" b="1" dirty="0" err="1">
                <a:latin typeface="標楷體" panose="03000509000000000000" pitchFamily="65" charset="-120"/>
                <a:ea typeface="標楷體" panose="03000509000000000000" pitchFamily="65" charset="-120"/>
              </a:rPr>
              <a:t>RoleBindings</a:t>
            </a:r>
            <a:r>
              <a:rPr lang="zh-TW" altLang="en-US" sz="2800" b="1" dirty="0">
                <a:latin typeface="標楷體" panose="03000509000000000000" pitchFamily="65" charset="-120"/>
                <a:ea typeface="標楷體" panose="03000509000000000000" pitchFamily="65" charset="-120"/>
              </a:rPr>
              <a:t>而不是</a:t>
            </a:r>
            <a:r>
              <a:rPr lang="en-US" altLang="zh-TW" sz="2800" b="1" dirty="0" err="1">
                <a:latin typeface="標楷體" panose="03000509000000000000" pitchFamily="65" charset="-120"/>
                <a:ea typeface="標楷體" panose="03000509000000000000" pitchFamily="65" charset="-120"/>
              </a:rPr>
              <a:t>ClusterRoleBindings</a:t>
            </a:r>
            <a:r>
              <a:rPr lang="zh-TW" altLang="en-US" sz="2800" b="1" dirty="0">
                <a:latin typeface="標楷體" panose="03000509000000000000" pitchFamily="65" charset="-120"/>
                <a:ea typeface="標楷體" panose="03000509000000000000" pitchFamily="65" charset="-120"/>
              </a:rPr>
              <a:t>來限制使用者特定命名空間的權限。</a:t>
            </a:r>
            <a:endParaRPr lang="zh-TW" altLang="en-US" sz="2800" b="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7230995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5028" y="3571501"/>
            <a:ext cx="11664730" cy="3108543"/>
          </a:xfrm>
          <a:prstGeom prst="rect">
            <a:avLst/>
          </a:prstGeom>
        </p:spPr>
        <p:txBody>
          <a:bodyPr wrap="square">
            <a:spAutoFit/>
          </a:bodyPr>
          <a:lstStyle/>
          <a:p>
            <a:r>
              <a:rPr lang="en-US" altLang="zh-TW" sz="2800" dirty="0">
                <a:latin typeface="標楷體" panose="03000509000000000000" pitchFamily="65" charset="-120"/>
                <a:ea typeface="標楷體" panose="03000509000000000000" pitchFamily="65" charset="-120"/>
              </a:rPr>
              <a:t>DS0015 </a:t>
            </a:r>
            <a:r>
              <a:rPr lang="zh-TW" altLang="en-US" sz="2800" dirty="0">
                <a:latin typeface="標楷體" panose="03000509000000000000" pitchFamily="65" charset="-120"/>
                <a:ea typeface="標楷體" panose="03000509000000000000" pitchFamily="65" charset="-120"/>
              </a:rPr>
              <a:t>應用程式日誌 應用程式日誌內容</a:t>
            </a:r>
          </a:p>
          <a:p>
            <a:r>
              <a:rPr lang="zh-TW" altLang="en-US" sz="2800" dirty="0">
                <a:latin typeface="標楷體" panose="03000509000000000000" pitchFamily="65" charset="-120"/>
                <a:ea typeface="標楷體" panose="03000509000000000000" pitchFamily="65" charset="-120"/>
              </a:rPr>
              <a:t>配置管理資料庫（</a:t>
            </a:r>
            <a:r>
              <a:rPr lang="en-US" altLang="zh-TW" sz="2800" dirty="0">
                <a:latin typeface="標楷體" panose="03000509000000000000" pitchFamily="65" charset="-120"/>
                <a:ea typeface="標楷體" panose="03000509000000000000" pitchFamily="65" charset="-120"/>
              </a:rPr>
              <a:t>CMDB</a:t>
            </a:r>
            <a:r>
              <a:rPr lang="zh-TW" altLang="en-US" sz="2800" dirty="0">
                <a:latin typeface="標楷體" panose="03000509000000000000" pitchFamily="65" charset="-120"/>
                <a:ea typeface="標楷體" panose="03000509000000000000" pitchFamily="65" charset="-120"/>
              </a:rPr>
              <a:t>）和其他資產管理系統可能有助於檢測不應存在於網路上的計算機系統或網路設備。</a:t>
            </a:r>
          </a:p>
          <a:p>
            <a:endParaRPr lang="zh-TW" altLang="en-US" sz="2800" dirty="0">
              <a:latin typeface="標楷體" panose="03000509000000000000" pitchFamily="65" charset="-120"/>
              <a:ea typeface="標楷體" panose="03000509000000000000" pitchFamily="65" charset="-120"/>
            </a:endParaRPr>
          </a:p>
          <a:p>
            <a:r>
              <a:rPr lang="en-US" altLang="zh-TW" sz="2800" dirty="0">
                <a:latin typeface="標楷體" panose="03000509000000000000" pitchFamily="65" charset="-120"/>
                <a:ea typeface="標楷體" panose="03000509000000000000" pitchFamily="65" charset="-120"/>
              </a:rPr>
              <a:t>DS0032 </a:t>
            </a:r>
            <a:r>
              <a:rPr lang="zh-TW" altLang="en-US" sz="2800" dirty="0">
                <a:latin typeface="標楷體" panose="03000509000000000000" pitchFamily="65" charset="-120"/>
                <a:ea typeface="標楷體" panose="03000509000000000000" pitchFamily="65" charset="-120"/>
              </a:rPr>
              <a:t>容器 </a:t>
            </a:r>
            <a:endParaRPr lang="en-US" altLang="zh-TW" sz="2800" dirty="0">
              <a:latin typeface="標楷體" panose="03000509000000000000" pitchFamily="65" charset="-120"/>
              <a:ea typeface="標楷體" panose="03000509000000000000" pitchFamily="65" charset="-120"/>
            </a:endParaRPr>
          </a:p>
          <a:p>
            <a:r>
              <a:rPr lang="zh-TW" altLang="en-US" sz="2800" dirty="0">
                <a:latin typeface="標楷體" panose="03000509000000000000" pitchFamily="65" charset="-120"/>
                <a:ea typeface="標楷體" panose="03000509000000000000" pitchFamily="65" charset="-120"/>
              </a:rPr>
              <a:t>容器創建</a:t>
            </a:r>
          </a:p>
          <a:p>
            <a:r>
              <a:rPr lang="zh-TW" altLang="en-US" sz="2800" dirty="0">
                <a:latin typeface="標楷體" panose="03000509000000000000" pitchFamily="65" charset="-120"/>
                <a:ea typeface="標楷體" panose="03000509000000000000" pitchFamily="65" charset="-120"/>
              </a:rPr>
              <a:t>監控新建的容器，這些容器可能部署到環境中以促進執行或規避防禦。</a:t>
            </a:r>
          </a:p>
        </p:txBody>
      </p:sp>
      <p:pic>
        <p:nvPicPr>
          <p:cNvPr id="2" name="圖片 1"/>
          <p:cNvPicPr>
            <a:picLocks noChangeAspect="1"/>
          </p:cNvPicPr>
          <p:nvPr/>
        </p:nvPicPr>
        <p:blipFill>
          <a:blip r:embed="rId2"/>
          <a:stretch>
            <a:fillRect/>
          </a:stretch>
        </p:blipFill>
        <p:spPr>
          <a:xfrm>
            <a:off x="1596563" y="0"/>
            <a:ext cx="7598237" cy="3612995"/>
          </a:xfrm>
          <a:prstGeom prst="rect">
            <a:avLst/>
          </a:prstGeom>
        </p:spPr>
      </p:pic>
    </p:spTree>
    <p:extLst>
      <p:ext uri="{BB962C8B-B14F-4D97-AF65-F5344CB8AC3E}">
        <p14:creationId xmlns:p14="http://schemas.microsoft.com/office/powerpoint/2010/main" val="1704528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6928" y="4600201"/>
            <a:ext cx="11664730" cy="1815882"/>
          </a:xfrm>
          <a:prstGeom prst="rect">
            <a:avLst/>
          </a:prstGeom>
        </p:spPr>
        <p:txBody>
          <a:bodyPr wrap="square">
            <a:spAutoFit/>
          </a:bodyPr>
          <a:lstStyle/>
          <a:p>
            <a:r>
              <a:rPr lang="en-US" altLang="zh-TW" sz="2800" dirty="0">
                <a:latin typeface="標楷體" panose="03000509000000000000" pitchFamily="65" charset="-120"/>
                <a:ea typeface="標楷體" panose="03000509000000000000" pitchFamily="65" charset="-120"/>
              </a:rPr>
              <a:t>DS0032 </a:t>
            </a:r>
            <a:r>
              <a:rPr lang="zh-TW" altLang="en-US" sz="2800" dirty="0">
                <a:latin typeface="標楷體" panose="03000509000000000000" pitchFamily="65" charset="-120"/>
                <a:ea typeface="標楷體" panose="03000509000000000000" pitchFamily="65" charset="-120"/>
              </a:rPr>
              <a:t>容器 </a:t>
            </a:r>
          </a:p>
          <a:p>
            <a:r>
              <a:rPr lang="zh-TW" altLang="en-US" sz="2800" dirty="0">
                <a:latin typeface="標楷體" panose="03000509000000000000" pitchFamily="65" charset="-120"/>
                <a:ea typeface="標楷體" panose="03000509000000000000" pitchFamily="65" charset="-120"/>
              </a:rPr>
              <a:t>容器啟動</a:t>
            </a:r>
          </a:p>
          <a:p>
            <a:r>
              <a:rPr lang="zh-TW" altLang="en-US" sz="2800" dirty="0">
                <a:latin typeface="標楷體" panose="03000509000000000000" pitchFamily="65" charset="-120"/>
                <a:ea typeface="標楷體" panose="03000509000000000000" pitchFamily="65" charset="-120"/>
              </a:rPr>
              <a:t>監控容器的激活或調用，這些容器可能部署到環境中以促進執行或規避防禦。</a:t>
            </a:r>
          </a:p>
        </p:txBody>
      </p:sp>
      <p:pic>
        <p:nvPicPr>
          <p:cNvPr id="2" name="圖片 1"/>
          <p:cNvPicPr>
            <a:picLocks noChangeAspect="1"/>
          </p:cNvPicPr>
          <p:nvPr/>
        </p:nvPicPr>
        <p:blipFill>
          <a:blip r:embed="rId2"/>
          <a:stretch>
            <a:fillRect/>
          </a:stretch>
        </p:blipFill>
        <p:spPr>
          <a:xfrm>
            <a:off x="1291763" y="173812"/>
            <a:ext cx="8525337" cy="4053835"/>
          </a:xfrm>
          <a:prstGeom prst="rect">
            <a:avLst/>
          </a:prstGeom>
        </p:spPr>
      </p:pic>
    </p:spTree>
    <p:extLst>
      <p:ext uri="{BB962C8B-B14F-4D97-AF65-F5344CB8AC3E}">
        <p14:creationId xmlns:p14="http://schemas.microsoft.com/office/powerpoint/2010/main" val="3151441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6928" y="3596901"/>
            <a:ext cx="11664730" cy="3108543"/>
          </a:xfrm>
          <a:prstGeom prst="rect">
            <a:avLst/>
          </a:prstGeom>
        </p:spPr>
        <p:txBody>
          <a:bodyPr wrap="square">
            <a:spAutoFit/>
          </a:bodyPr>
          <a:lstStyle/>
          <a:p>
            <a:r>
              <a:rPr lang="en-US" altLang="zh-TW" sz="2800" dirty="0">
                <a:latin typeface="標楷體" panose="03000509000000000000" pitchFamily="65" charset="-120"/>
                <a:ea typeface="標楷體" panose="03000509000000000000" pitchFamily="65" charset="-120"/>
              </a:rPr>
              <a:t>DS0014 Pod </a:t>
            </a:r>
          </a:p>
          <a:p>
            <a:r>
              <a:rPr lang="en-US" altLang="zh-TW" sz="2800" dirty="0">
                <a:latin typeface="標楷體" panose="03000509000000000000" pitchFamily="65" charset="-120"/>
                <a:ea typeface="標楷體" panose="03000509000000000000" pitchFamily="65" charset="-120"/>
              </a:rPr>
              <a:t>Pod</a:t>
            </a:r>
            <a:r>
              <a:rPr lang="zh-TW" altLang="en-US" sz="2800" dirty="0">
                <a:latin typeface="標楷體" panose="03000509000000000000" pitchFamily="65" charset="-120"/>
                <a:ea typeface="標楷體" panose="03000509000000000000" pitchFamily="65" charset="-120"/>
              </a:rPr>
              <a:t>創建</a:t>
            </a:r>
          </a:p>
          <a:p>
            <a:r>
              <a:rPr lang="zh-TW" altLang="en-US" sz="2800" dirty="0">
                <a:latin typeface="標楷體" panose="03000509000000000000" pitchFamily="65" charset="-120"/>
                <a:ea typeface="標楷體" panose="03000509000000000000" pitchFamily="65" charset="-120"/>
              </a:rPr>
              <a:t>監控新建的</a:t>
            </a:r>
            <a:r>
              <a:rPr lang="en-US" altLang="zh-TW" sz="2800" dirty="0">
                <a:latin typeface="標楷體" panose="03000509000000000000" pitchFamily="65" charset="-120"/>
                <a:ea typeface="標楷體" panose="03000509000000000000" pitchFamily="65" charset="-120"/>
              </a:rPr>
              <a:t>Pod</a:t>
            </a:r>
            <a:r>
              <a:rPr lang="zh-TW" altLang="en-US" sz="2800" dirty="0">
                <a:latin typeface="標楷體" panose="03000509000000000000" pitchFamily="65" charset="-120"/>
                <a:ea typeface="標楷體" panose="03000509000000000000" pitchFamily="65" charset="-120"/>
              </a:rPr>
              <a:t>，這些</a:t>
            </a:r>
            <a:r>
              <a:rPr lang="en-US" altLang="zh-TW" sz="2800" dirty="0">
                <a:latin typeface="標楷體" panose="03000509000000000000" pitchFamily="65" charset="-120"/>
                <a:ea typeface="標楷體" panose="03000509000000000000" pitchFamily="65" charset="-120"/>
              </a:rPr>
              <a:t>Pod</a:t>
            </a:r>
            <a:r>
              <a:rPr lang="zh-TW" altLang="en-US" sz="2800" dirty="0">
                <a:latin typeface="標楷體" panose="03000509000000000000" pitchFamily="65" charset="-120"/>
                <a:ea typeface="標楷體" panose="03000509000000000000" pitchFamily="65" charset="-120"/>
              </a:rPr>
              <a:t>可能部署容器到環境中以促進執行或規避防禦。</a:t>
            </a:r>
          </a:p>
          <a:p>
            <a:endParaRPr lang="zh-TW" altLang="en-US" sz="2800" dirty="0">
              <a:latin typeface="標楷體" panose="03000509000000000000" pitchFamily="65" charset="-120"/>
              <a:ea typeface="標楷體" panose="03000509000000000000" pitchFamily="65" charset="-120"/>
            </a:endParaRPr>
          </a:p>
          <a:p>
            <a:r>
              <a:rPr lang="en-US" altLang="zh-TW" sz="2800" dirty="0">
                <a:latin typeface="標楷體" panose="03000509000000000000" pitchFamily="65" charset="-120"/>
                <a:ea typeface="標楷體" panose="03000509000000000000" pitchFamily="65" charset="-120"/>
              </a:rPr>
              <a:t>Pod</a:t>
            </a:r>
            <a:r>
              <a:rPr lang="zh-TW" altLang="en-US" sz="2800" dirty="0">
                <a:latin typeface="標楷體" panose="03000509000000000000" pitchFamily="65" charset="-120"/>
                <a:ea typeface="標楷體" panose="03000509000000000000" pitchFamily="65" charset="-120"/>
              </a:rPr>
              <a:t>修改</a:t>
            </a:r>
          </a:p>
          <a:p>
            <a:r>
              <a:rPr lang="zh-TW" altLang="en-US" sz="2800" dirty="0">
                <a:latin typeface="標楷體" panose="03000509000000000000" pitchFamily="65" charset="-120"/>
                <a:ea typeface="標楷體" panose="03000509000000000000" pitchFamily="65" charset="-120"/>
              </a:rPr>
              <a:t>監控對</a:t>
            </a:r>
            <a:r>
              <a:rPr lang="en-US" altLang="zh-TW" sz="2800" dirty="0">
                <a:latin typeface="標楷體" panose="03000509000000000000" pitchFamily="65" charset="-120"/>
                <a:ea typeface="標楷體" panose="03000509000000000000" pitchFamily="65" charset="-120"/>
              </a:rPr>
              <a:t>Pod</a:t>
            </a:r>
            <a:r>
              <a:rPr lang="zh-TW" altLang="en-US" sz="2800" dirty="0">
                <a:latin typeface="標楷體" panose="03000509000000000000" pitchFamily="65" charset="-120"/>
                <a:ea typeface="標楷體" panose="03000509000000000000" pitchFamily="65" charset="-120"/>
              </a:rPr>
              <a:t>的更改，以發現對設置和</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或控制數據的意外修改，這些修改可能部署容器到環境中以促進執行或規避防禦。</a:t>
            </a:r>
            <a:endParaRPr lang="zh-TW" altLang="en-US" sz="2800" i="0" dirty="0">
              <a:effectLst/>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2"/>
          <a:stretch>
            <a:fillRect/>
          </a:stretch>
        </p:blipFill>
        <p:spPr>
          <a:xfrm>
            <a:off x="2980863" y="100906"/>
            <a:ext cx="8284037" cy="3939095"/>
          </a:xfrm>
          <a:prstGeom prst="rect">
            <a:avLst/>
          </a:prstGeom>
        </p:spPr>
      </p:pic>
    </p:spTree>
    <p:extLst>
      <p:ext uri="{BB962C8B-B14F-4D97-AF65-F5344CB8AC3E}">
        <p14:creationId xmlns:p14="http://schemas.microsoft.com/office/powerpoint/2010/main" val="3893295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896710"/>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持續性</a:t>
            </a:r>
            <a:r>
              <a:rPr lang="en-US" altLang="zh-TW" sz="3200" b="1" dirty="0">
                <a:latin typeface="標楷體" panose="03000509000000000000" pitchFamily="65" charset="-120"/>
                <a:ea typeface="標楷體" panose="03000509000000000000" pitchFamily="65" charset="-120"/>
              </a:rPr>
              <a:t>Persistence</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20</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Account Manipulation</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(5) -(</a:t>
            </a:r>
            <a:r>
              <a:rPr lang="zh-TW" altLang="en-US" sz="2800" dirty="0">
                <a:latin typeface="標楷體" panose="03000509000000000000" pitchFamily="65" charset="-120"/>
                <a:ea typeface="標楷體" panose="03000509000000000000" pitchFamily="65" charset="-120"/>
              </a:rPr>
              <a:t>帳戶操作</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BITS Jobs -(</a:t>
            </a:r>
            <a:r>
              <a:rPr lang="zh-TW" altLang="en-US" sz="2800" dirty="0">
                <a:latin typeface="標楷體" panose="03000509000000000000" pitchFamily="65" charset="-120"/>
                <a:ea typeface="標楷體" panose="03000509000000000000" pitchFamily="65" charset="-120"/>
              </a:rPr>
              <a:t>後台智能傳輸服務工作</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Boot or Logon </a:t>
            </a:r>
            <a:r>
              <a:rPr lang="en-US" altLang="zh-TW" sz="2800" dirty="0" err="1">
                <a:latin typeface="標楷體" panose="03000509000000000000" pitchFamily="65" charset="-120"/>
                <a:ea typeface="標楷體" panose="03000509000000000000" pitchFamily="65" charset="-120"/>
              </a:rPr>
              <a:t>Autostart</a:t>
            </a:r>
            <a:r>
              <a:rPr lang="en-US" altLang="zh-TW" sz="2800" dirty="0">
                <a:latin typeface="標楷體" panose="03000509000000000000" pitchFamily="65" charset="-120"/>
                <a:ea typeface="標楷體" panose="03000509000000000000" pitchFamily="65" charset="-120"/>
              </a:rPr>
              <a:t> Execution (14)-(</a:t>
            </a:r>
            <a:r>
              <a:rPr lang="zh-TW" altLang="en-US" sz="2800" dirty="0">
                <a:latin typeface="標楷體" panose="03000509000000000000" pitchFamily="65" charset="-120"/>
                <a:ea typeface="標楷體" panose="03000509000000000000" pitchFamily="65" charset="-120"/>
              </a:rPr>
              <a:t>開機或登入自動啟動執行</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Boot or Logon Initialization Scripts(5)-(</a:t>
            </a:r>
            <a:r>
              <a:rPr lang="zh-TW" altLang="en-US" sz="2800" dirty="0">
                <a:latin typeface="標楷體" panose="03000509000000000000" pitchFamily="65" charset="-120"/>
                <a:ea typeface="標楷體" panose="03000509000000000000" pitchFamily="65" charset="-120"/>
              </a:rPr>
              <a:t>開機或登入初始化腳本</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Browser Extensions (</a:t>
            </a:r>
            <a:r>
              <a:rPr lang="zh-TW" altLang="en-US" sz="2800" dirty="0">
                <a:latin typeface="標楷體" panose="03000509000000000000" pitchFamily="65" charset="-120"/>
                <a:ea typeface="標楷體" panose="03000509000000000000" pitchFamily="65" charset="-120"/>
              </a:rPr>
              <a:t>瀏覽器擴展</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Compromise Client Software Binary (</a:t>
            </a:r>
            <a:r>
              <a:rPr lang="zh-TW" altLang="en-US" sz="2800" dirty="0">
                <a:latin typeface="標楷體" panose="03000509000000000000" pitchFamily="65" charset="-120"/>
                <a:ea typeface="標楷體" panose="03000509000000000000" pitchFamily="65" charset="-120"/>
              </a:rPr>
              <a:t>侵入客戶端軟件二進制文件</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Create Account(3)-(</a:t>
            </a:r>
            <a:r>
              <a:rPr lang="zh-TW" altLang="en-US" sz="2800" dirty="0">
                <a:latin typeface="標楷體" panose="03000509000000000000" pitchFamily="65" charset="-120"/>
                <a:ea typeface="標楷體" panose="03000509000000000000" pitchFamily="65" charset="-120"/>
              </a:rPr>
              <a:t>創建帳戶</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Create or Modify System Process(4)-(</a:t>
            </a:r>
            <a:r>
              <a:rPr lang="zh-TW" altLang="en-US" sz="2800" dirty="0">
                <a:latin typeface="標楷體" panose="03000509000000000000" pitchFamily="65" charset="-120"/>
                <a:ea typeface="標楷體" panose="03000509000000000000" pitchFamily="65" charset="-120"/>
              </a:rPr>
              <a:t>創建或修改系統進程</a:t>
            </a:r>
            <a:r>
              <a:rPr lang="en-US" altLang="zh-TW" sz="2800" dirty="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975447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755502" y="896710"/>
            <a:ext cx="11436498"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持續性</a:t>
            </a:r>
            <a:r>
              <a:rPr lang="en-US" altLang="zh-TW" sz="3200" b="1" dirty="0">
                <a:latin typeface="標楷體" panose="03000509000000000000" pitchFamily="65" charset="-120"/>
                <a:ea typeface="標楷體" panose="03000509000000000000" pitchFamily="65" charset="-120"/>
              </a:rPr>
              <a:t>Persistence</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20</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Event Triggered Execution(16)-(</a:t>
            </a:r>
            <a:r>
              <a:rPr lang="zh-TW" altLang="en-US" sz="2800" dirty="0">
                <a:latin typeface="標楷體" panose="03000509000000000000" pitchFamily="65" charset="-120"/>
                <a:ea typeface="標楷體" panose="03000509000000000000" pitchFamily="65" charset="-120"/>
              </a:rPr>
              <a:t>事件觸發執行</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External Remote Services (</a:t>
            </a:r>
            <a:r>
              <a:rPr lang="zh-TW" altLang="en-US" sz="2800" dirty="0">
                <a:latin typeface="標楷體" panose="03000509000000000000" pitchFamily="65" charset="-120"/>
                <a:ea typeface="標楷體" panose="03000509000000000000" pitchFamily="65" charset="-120"/>
              </a:rPr>
              <a:t>外部遠程服務</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Hijack Execution Flow(12)-(</a:t>
            </a:r>
            <a:r>
              <a:rPr lang="zh-TW" altLang="en-US" sz="2800" dirty="0">
                <a:latin typeface="標楷體" panose="03000509000000000000" pitchFamily="65" charset="-120"/>
                <a:ea typeface="標楷體" panose="03000509000000000000" pitchFamily="65" charset="-120"/>
              </a:rPr>
              <a:t>劫持執行流程</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Implant Internal Image (</a:t>
            </a:r>
            <a:r>
              <a:rPr lang="zh-TW" altLang="en-US" sz="2800" dirty="0">
                <a:latin typeface="標楷體" panose="03000509000000000000" pitchFamily="65" charset="-120"/>
                <a:ea typeface="標楷體" panose="03000509000000000000" pitchFamily="65" charset="-120"/>
              </a:rPr>
              <a:t>植入內部映像</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Modify Authentication Process(8)-(</a:t>
            </a:r>
            <a:r>
              <a:rPr lang="zh-TW" altLang="en-US" sz="2800" dirty="0">
                <a:latin typeface="標楷體" panose="03000509000000000000" pitchFamily="65" charset="-120"/>
                <a:ea typeface="標楷體" panose="03000509000000000000" pitchFamily="65" charset="-120"/>
              </a:rPr>
              <a:t>修改驗證過程</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Office Application Startup(6)-(</a:t>
            </a:r>
            <a:r>
              <a:rPr lang="zh-TW" altLang="en-US" sz="2800" dirty="0">
                <a:latin typeface="標楷體" panose="03000509000000000000" pitchFamily="65" charset="-120"/>
                <a:ea typeface="標楷體" panose="03000509000000000000" pitchFamily="65" charset="-120"/>
              </a:rPr>
              <a:t>辦公應用程序啟動</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Power Settings(</a:t>
            </a:r>
            <a:r>
              <a:rPr lang="zh-TW" altLang="en-US" sz="2800" dirty="0">
                <a:latin typeface="標楷體" panose="03000509000000000000" pitchFamily="65" charset="-120"/>
                <a:ea typeface="標楷體" panose="03000509000000000000" pitchFamily="65" charset="-120"/>
              </a:rPr>
              <a:t>電源設置</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Pre-OS Boot(5)-(</a:t>
            </a:r>
            <a:r>
              <a:rPr lang="zh-TW" altLang="en-US" sz="2800" dirty="0">
                <a:latin typeface="標楷體" panose="03000509000000000000" pitchFamily="65" charset="-120"/>
                <a:ea typeface="標楷體" panose="03000509000000000000" pitchFamily="65" charset="-120"/>
              </a:rPr>
              <a:t>開機前操作系統</a:t>
            </a:r>
            <a:r>
              <a:rPr lang="en-US" altLang="zh-TW" sz="2800" dirty="0">
                <a:latin typeface="標楷體" panose="03000509000000000000" pitchFamily="65" charset="-120"/>
                <a:ea typeface="標楷體" panose="03000509000000000000" pitchFamily="65" charset="-120"/>
              </a:rPr>
              <a:t>)</a:t>
            </a: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6599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749126-4EB8-4F1A-A286-9567DA28C555}"/>
              </a:ext>
            </a:extLst>
          </p:cNvPr>
          <p:cNvSpPr>
            <a:spLocks noGrp="1"/>
          </p:cNvSpPr>
          <p:nvPr>
            <p:ph type="title"/>
          </p:nvPr>
        </p:nvSpPr>
        <p:spPr/>
        <p:txBody>
          <a:bodyPr/>
          <a:lstStyle/>
          <a:p>
            <a:r>
              <a:rPr lang="en-US" altLang="zh-TW" b="1" dirty="0"/>
              <a:t>Attack Tree</a:t>
            </a:r>
            <a:r>
              <a:rPr lang="zh-TW" altLang="en-US" b="1" dirty="0"/>
              <a:t>攻擊樹</a:t>
            </a:r>
            <a:br>
              <a:rPr lang="zh-TW" altLang="en-US" b="1" dirty="0"/>
            </a:br>
            <a:endParaRPr lang="zh-TW" altLang="en-US" b="1" dirty="0"/>
          </a:p>
        </p:txBody>
      </p:sp>
      <p:sp>
        <p:nvSpPr>
          <p:cNvPr id="3" name="內容版面配置區 2">
            <a:extLst>
              <a:ext uri="{FF2B5EF4-FFF2-40B4-BE49-F238E27FC236}">
                <a16:creationId xmlns:a16="http://schemas.microsoft.com/office/drawing/2014/main" id="{418D5265-2881-45A4-88D3-093279F34195}"/>
              </a:ext>
            </a:extLst>
          </p:cNvPr>
          <p:cNvSpPr>
            <a:spLocks noGrp="1"/>
          </p:cNvSpPr>
          <p:nvPr>
            <p:ph idx="1"/>
          </p:nvPr>
        </p:nvSpPr>
        <p:spPr>
          <a:xfrm>
            <a:off x="1491546" y="1427345"/>
            <a:ext cx="10879747" cy="4927735"/>
          </a:xfrm>
        </p:spPr>
        <p:txBody>
          <a:bodyPr>
            <a:noAutofit/>
          </a:bodyPr>
          <a:lstStyle/>
          <a:p>
            <a:pPr marL="0" indent="0">
              <a:buNone/>
            </a:pPr>
            <a:r>
              <a:rPr lang="zh-TW" altLang="en-US" b="1" dirty="0"/>
              <a:t>一種分析平台安全性的圖形模型，它描述了攻擊者可能會使用的不同方式來達成他們的不法目標。</a:t>
            </a:r>
            <a:endParaRPr lang="en-US" altLang="zh-TW" b="1" dirty="0"/>
          </a:p>
          <a:p>
            <a:pPr marL="0" indent="0">
              <a:buNone/>
            </a:pPr>
            <a:endParaRPr lang="zh-TW" altLang="en-US" b="1" dirty="0"/>
          </a:p>
          <a:p>
            <a:pPr marL="0" indent="0">
              <a:buNone/>
            </a:pPr>
            <a:r>
              <a:rPr lang="zh-TW" altLang="en-US" b="1" dirty="0"/>
              <a:t>攻擊樹的結構通常是一個逆向樹狀圖，其根節點表示攻擊目標</a:t>
            </a:r>
            <a:endParaRPr lang="en-US" altLang="zh-TW" b="1" dirty="0"/>
          </a:p>
          <a:p>
            <a:pPr marL="0" indent="0">
              <a:buNone/>
            </a:pPr>
            <a:r>
              <a:rPr lang="zh-TW" altLang="en-US" b="1" dirty="0"/>
              <a:t>葉子節點則表示達到該目標的不同方法或步驟</a:t>
            </a:r>
            <a:endParaRPr lang="en-US" altLang="zh-TW" b="1" dirty="0"/>
          </a:p>
          <a:p>
            <a:pPr marL="0" indent="0">
              <a:buNone/>
            </a:pPr>
            <a:r>
              <a:rPr lang="zh-TW" altLang="en-US" b="1" dirty="0"/>
              <a:t>中間的節點表示達到目標所需的中間步驟或子目標</a:t>
            </a:r>
            <a:endParaRPr lang="en-US" altLang="zh-TW" b="1" dirty="0"/>
          </a:p>
          <a:p>
            <a:pPr marL="0" indent="0">
              <a:buNone/>
            </a:pPr>
            <a:r>
              <a:rPr lang="zh-TW" altLang="en-US" b="1" dirty="0"/>
              <a:t>每個節點都可以進一步細分，形成一個新的攻擊樹</a:t>
            </a:r>
          </a:p>
          <a:p>
            <a:pPr marL="0" indent="0">
              <a:buNone/>
            </a:pPr>
            <a:endParaRPr lang="en-US" altLang="zh-TW" b="1" dirty="0"/>
          </a:p>
          <a:p>
            <a:pPr marL="0" indent="0">
              <a:buNone/>
            </a:pPr>
            <a:r>
              <a:rPr lang="zh-TW" altLang="en-US" b="1" dirty="0"/>
              <a:t>攻擊樹可以用來：</a:t>
            </a:r>
          </a:p>
          <a:p>
            <a:pPr marL="0" indent="0">
              <a:buNone/>
            </a:pPr>
            <a:endParaRPr lang="zh-TW" altLang="en-US" b="1" dirty="0"/>
          </a:p>
          <a:p>
            <a:pPr marL="0" indent="0">
              <a:buNone/>
            </a:pPr>
            <a:r>
              <a:rPr lang="zh-TW" altLang="en-US" b="1" dirty="0"/>
              <a:t>識別威脅 </a:t>
            </a:r>
            <a:r>
              <a:rPr lang="en-US" altLang="zh-TW" b="1" dirty="0"/>
              <a:t>- </a:t>
            </a:r>
            <a:r>
              <a:rPr lang="zh-TW" altLang="en-US" b="1" dirty="0"/>
              <a:t>描述攻擊者可能利用的不同途徑。</a:t>
            </a:r>
          </a:p>
          <a:p>
            <a:pPr marL="0" indent="0">
              <a:buNone/>
            </a:pPr>
            <a:r>
              <a:rPr lang="zh-TW" altLang="en-US" b="1" dirty="0"/>
              <a:t>評估風險 </a:t>
            </a:r>
            <a:r>
              <a:rPr lang="en-US" altLang="zh-TW" b="1" dirty="0"/>
              <a:t>- </a:t>
            </a:r>
            <a:r>
              <a:rPr lang="zh-TW" altLang="en-US" b="1" dirty="0"/>
              <a:t>通過攻擊樹可以評估每種攻擊途徑的風險，並確定哪些路徑最可能被攻擊者選擇。</a:t>
            </a:r>
          </a:p>
          <a:p>
            <a:pPr marL="0" indent="0">
              <a:buNone/>
            </a:pPr>
            <a:r>
              <a:rPr lang="zh-TW" altLang="en-US" b="1" dirty="0"/>
              <a:t>設計防禦措施 </a:t>
            </a:r>
            <a:r>
              <a:rPr lang="en-US" altLang="zh-TW" b="1" dirty="0"/>
              <a:t>- </a:t>
            </a:r>
            <a:r>
              <a:rPr lang="zh-TW" altLang="en-US" b="1" dirty="0"/>
              <a:t>基於對攻擊途徑的理解，可以設計出對策來阻止或減輕攻擊。</a:t>
            </a:r>
          </a:p>
          <a:p>
            <a:pPr marL="0" indent="0">
              <a:buNone/>
            </a:pPr>
            <a:r>
              <a:rPr lang="zh-TW" altLang="en-US" b="1" dirty="0"/>
              <a:t>量化安全性 </a:t>
            </a:r>
            <a:r>
              <a:rPr lang="en-US" altLang="zh-TW" b="1" dirty="0"/>
              <a:t>- </a:t>
            </a:r>
            <a:r>
              <a:rPr lang="zh-TW" altLang="en-US" b="1" dirty="0"/>
              <a:t>攻擊樹可以幫助量化安全措施的有效性，以及它們對抵抗攻擊的貢獻程度。</a:t>
            </a:r>
            <a:endParaRPr lang="en-US" altLang="zh-TW" b="1" dirty="0"/>
          </a:p>
        </p:txBody>
      </p:sp>
    </p:spTree>
    <p:extLst>
      <p:ext uri="{BB962C8B-B14F-4D97-AF65-F5344CB8AC3E}">
        <p14:creationId xmlns:p14="http://schemas.microsoft.com/office/powerpoint/2010/main" val="1986050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755502" y="896710"/>
            <a:ext cx="11436498" cy="3416320"/>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持續性</a:t>
            </a:r>
            <a:r>
              <a:rPr lang="en-US" altLang="zh-TW" sz="3200" b="1" dirty="0">
                <a:latin typeface="標楷體" panose="03000509000000000000" pitchFamily="65" charset="-120"/>
                <a:ea typeface="標楷體" panose="03000509000000000000" pitchFamily="65" charset="-120"/>
              </a:rPr>
              <a:t>Persistence</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20</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7"/>
            </a:pPr>
            <a:r>
              <a:rPr lang="en-US" altLang="zh-TW" sz="2800" dirty="0">
                <a:latin typeface="標楷體" panose="03000509000000000000" pitchFamily="65" charset="-120"/>
                <a:ea typeface="標楷體" panose="03000509000000000000" pitchFamily="65" charset="-120"/>
              </a:rPr>
              <a:t>Scheduled Task/Job(5)-(</a:t>
            </a:r>
            <a:r>
              <a:rPr lang="zh-TW" altLang="en-US" sz="2800" dirty="0">
                <a:latin typeface="標楷體" panose="03000509000000000000" pitchFamily="65" charset="-120"/>
                <a:ea typeface="標楷體" panose="03000509000000000000" pitchFamily="65" charset="-120"/>
              </a:rPr>
              <a:t>計劃任務</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工作</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17"/>
            </a:pPr>
            <a:r>
              <a:rPr lang="en-US" altLang="zh-TW" sz="2800" dirty="0">
                <a:latin typeface="標楷體" panose="03000509000000000000" pitchFamily="65" charset="-120"/>
                <a:ea typeface="標楷體" panose="03000509000000000000" pitchFamily="65" charset="-120"/>
              </a:rPr>
              <a:t>Server Software Component(5)-(</a:t>
            </a:r>
            <a:r>
              <a:rPr lang="zh-TW" altLang="en-US" sz="2800" dirty="0">
                <a:latin typeface="標楷體" panose="03000509000000000000" pitchFamily="65" charset="-120"/>
                <a:ea typeface="標楷體" panose="03000509000000000000" pitchFamily="65" charset="-120"/>
              </a:rPr>
              <a:t>伺服器軟體組件</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17"/>
            </a:pPr>
            <a:r>
              <a:rPr lang="en-US" altLang="zh-TW" sz="2800" dirty="0">
                <a:latin typeface="標楷體" panose="03000509000000000000" pitchFamily="65" charset="-120"/>
                <a:ea typeface="標楷體" panose="03000509000000000000" pitchFamily="65" charset="-120"/>
              </a:rPr>
              <a:t>Traffic Signaling(2)-(</a:t>
            </a:r>
            <a:r>
              <a:rPr lang="zh-TW" altLang="en-US" sz="2800" dirty="0">
                <a:latin typeface="標楷體" panose="03000509000000000000" pitchFamily="65" charset="-120"/>
                <a:ea typeface="標楷體" panose="03000509000000000000" pitchFamily="65" charset="-120"/>
              </a:rPr>
              <a:t>流量信號</a:t>
            </a:r>
            <a:r>
              <a:rPr lang="en-US" altLang="zh-TW" sz="2800" dirty="0">
                <a:latin typeface="標楷體" panose="03000509000000000000" pitchFamily="65" charset="-120"/>
                <a:ea typeface="標楷體" panose="03000509000000000000" pitchFamily="65" charset="-120"/>
              </a:rPr>
              <a:t>)</a:t>
            </a:r>
          </a:p>
          <a:p>
            <a:pPr marL="514350" indent="-514350">
              <a:lnSpc>
                <a:spcPct val="150000"/>
              </a:lnSpc>
              <a:buFont typeface="+mj-lt"/>
              <a:buAutoNum type="arabicPeriod" startAt="17"/>
            </a:pPr>
            <a:r>
              <a:rPr lang="en-US" altLang="zh-TW" sz="2800" dirty="0">
                <a:latin typeface="標楷體" panose="03000509000000000000" pitchFamily="65" charset="-120"/>
                <a:ea typeface="標楷體" panose="03000509000000000000" pitchFamily="65" charset="-120"/>
              </a:rPr>
              <a:t>Valid Accounts(4)-(</a:t>
            </a:r>
            <a:r>
              <a:rPr lang="zh-TW" altLang="en-US" sz="2800" dirty="0">
                <a:latin typeface="標楷體" panose="03000509000000000000" pitchFamily="65" charset="-120"/>
                <a:ea typeface="標楷體" panose="03000509000000000000" pitchFamily="65" charset="-120"/>
              </a:rPr>
              <a:t>有效帳戶</a:t>
            </a:r>
            <a:r>
              <a:rPr lang="en-US" altLang="zh-TW" sz="2800" dirty="0">
                <a:latin typeface="標楷體" panose="03000509000000000000" pitchFamily="65" charset="-120"/>
                <a:ea typeface="標楷體" panose="03000509000000000000" pitchFamily="65" charset="-120"/>
              </a:rPr>
              <a:t>)</a:t>
            </a:r>
            <a:endParaRPr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78769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14789" y="1817147"/>
            <a:ext cx="11691390" cy="446276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攻擊者可能會損害系統的休眠、重啟或關機功能，以延長對感染的機器的訪問時間。</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當電腦進入休眠狀態時，部分或全部軟體和硬體可能停止運作，可能會中斷惡意活動。</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攻擊者可能濫用系統工具和配置設置，以保持訪問權，防止機器進入可終止惡意活動的狀態，例如待機。</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例如，</a:t>
            </a:r>
            <a:r>
              <a:rPr lang="en-US" altLang="zh-TW" sz="2000" dirty="0" err="1">
                <a:latin typeface="標楷體" panose="03000509000000000000" pitchFamily="65" charset="-120"/>
                <a:ea typeface="標楷體" panose="03000509000000000000" pitchFamily="65" charset="-120"/>
              </a:rPr>
              <a:t>powercfg</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控制 </a:t>
            </a:r>
            <a:r>
              <a:rPr lang="en-US" altLang="zh-TW" sz="2000" dirty="0">
                <a:latin typeface="標楷體" panose="03000509000000000000" pitchFamily="65" charset="-120"/>
                <a:ea typeface="標楷體" panose="03000509000000000000" pitchFamily="65" charset="-120"/>
              </a:rPr>
              <a:t>Windows </a:t>
            </a:r>
            <a:r>
              <a:rPr lang="zh-TW" altLang="en-US" sz="2000" dirty="0">
                <a:latin typeface="標楷體" panose="03000509000000000000" pitchFamily="65" charset="-120"/>
                <a:ea typeface="標楷體" panose="03000509000000000000" pitchFamily="65" charset="-120"/>
              </a:rPr>
              <a:t>系統上的所有可配置電源系統設置，可以被濫用來阻止受感染的主機鎖定或關機。</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攻擊者也可能延長系統的鎖定螢幕逾時設置。其他相關的設置，如磁碟和休眠逾時，也可以被類似地濫用，以使受感染的機器保持運行，即使沒有用戶活動。</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為了確保某些惡意軟體無法在系統重新啟動後存活，攻擊者可能會完全刪除用於觸發系統關機或重啟的文件。</a:t>
            </a:r>
          </a:p>
        </p:txBody>
      </p:sp>
      <p:sp>
        <p:nvSpPr>
          <p:cNvPr id="8" name="矩形 7"/>
          <p:cNvSpPr/>
          <p:nvPr/>
        </p:nvSpPr>
        <p:spPr>
          <a:xfrm>
            <a:off x="1679552" y="615353"/>
            <a:ext cx="4314001"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Power Settings</a:t>
            </a:r>
            <a:r>
              <a:rPr lang="zh-TW" altLang="en-US" sz="2800" dirty="0">
                <a:latin typeface="標楷體" panose="03000509000000000000" pitchFamily="65" charset="-120"/>
                <a:ea typeface="標楷體" panose="03000509000000000000" pitchFamily="65" charset="-120"/>
              </a:rPr>
              <a:t> 電源設置</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8567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b="54680"/>
          <a:stretch/>
        </p:blipFill>
        <p:spPr>
          <a:xfrm>
            <a:off x="567839" y="1326302"/>
            <a:ext cx="10562235" cy="1847721"/>
          </a:xfrm>
          <a:prstGeom prst="rect">
            <a:avLst/>
          </a:prstGeom>
        </p:spPr>
      </p:pic>
      <p:sp>
        <p:nvSpPr>
          <p:cNvPr id="8" name="矩形 7"/>
          <p:cNvSpPr/>
          <p:nvPr/>
        </p:nvSpPr>
        <p:spPr>
          <a:xfrm>
            <a:off x="761269" y="3561159"/>
            <a:ext cx="10806023" cy="1815882"/>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ID</a:t>
            </a:r>
            <a:r>
              <a:rPr lang="zh-TW" altLang="en-US" sz="2800" b="1" dirty="0">
                <a:latin typeface="標楷體" panose="03000509000000000000" pitchFamily="65" charset="-120"/>
                <a:ea typeface="標楷體" panose="03000509000000000000" pitchFamily="65" charset="-120"/>
              </a:rPr>
              <a:t>：</a:t>
            </a:r>
            <a:r>
              <a:rPr lang="en-US" altLang="zh-TW" sz="2800" b="1" dirty="0">
                <a:latin typeface="標楷體" panose="03000509000000000000" pitchFamily="65" charset="-120"/>
                <a:ea typeface="標楷體" panose="03000509000000000000" pitchFamily="65" charset="-120"/>
              </a:rPr>
              <a:t>M1047</a:t>
            </a:r>
          </a:p>
          <a:p>
            <a:r>
              <a:rPr lang="zh-TW" altLang="en-US" sz="2800" b="1" dirty="0">
                <a:latin typeface="標楷體" panose="03000509000000000000" pitchFamily="65" charset="-120"/>
                <a:ea typeface="標楷體" panose="03000509000000000000" pitchFamily="65" charset="-120"/>
              </a:rPr>
              <a:t>事前預防：審計（</a:t>
            </a:r>
            <a:r>
              <a:rPr lang="en-US" altLang="zh-TW" sz="2800" b="1" dirty="0">
                <a:latin typeface="標楷體" panose="03000509000000000000" pitchFamily="65" charset="-120"/>
                <a:ea typeface="標楷體" panose="03000509000000000000" pitchFamily="65" charset="-120"/>
              </a:rPr>
              <a:t>Audit</a:t>
            </a:r>
            <a:r>
              <a:rPr lang="zh-TW" altLang="en-US" sz="2800" b="1" dirty="0">
                <a:latin typeface="標楷體" panose="03000509000000000000" pitchFamily="65" charset="-120"/>
                <a:ea typeface="標楷體" panose="03000509000000000000" pitchFamily="65" charset="-120"/>
              </a:rPr>
              <a:t>）</a:t>
            </a:r>
          </a:p>
          <a:p>
            <a:r>
              <a:rPr lang="zh-TW" altLang="en-US" sz="2800" b="1" dirty="0">
                <a:latin typeface="標楷體" panose="03000509000000000000" pitchFamily="65" charset="-120"/>
                <a:ea typeface="標楷體" panose="03000509000000000000" pitchFamily="65" charset="-120"/>
              </a:rPr>
              <a:t>描述：定期檢查系統的電源設置，以查看是否存在異常和意外的設置，這可能表明存在惡意活動。</a:t>
            </a:r>
            <a:endParaRPr lang="zh-TW" altLang="en-US" sz="2800" b="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59904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t="42732"/>
          <a:stretch/>
        </p:blipFill>
        <p:spPr>
          <a:xfrm>
            <a:off x="444747" y="905608"/>
            <a:ext cx="10562235" cy="2334839"/>
          </a:xfrm>
          <a:prstGeom prst="rect">
            <a:avLst/>
          </a:prstGeom>
        </p:spPr>
      </p:pic>
      <p:sp>
        <p:nvSpPr>
          <p:cNvPr id="5" name="矩形 4"/>
          <p:cNvSpPr/>
          <p:nvPr/>
        </p:nvSpPr>
        <p:spPr>
          <a:xfrm>
            <a:off x="567839" y="3383080"/>
            <a:ext cx="10806023" cy="3108543"/>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ID</a:t>
            </a:r>
            <a:r>
              <a:rPr lang="zh-TW" altLang="en-US" sz="2800" b="1" dirty="0">
                <a:latin typeface="標楷體" panose="03000509000000000000" pitchFamily="65" charset="-120"/>
                <a:ea typeface="標楷體" panose="03000509000000000000" pitchFamily="65" charset="-120"/>
              </a:rPr>
              <a:t>：</a:t>
            </a:r>
            <a:r>
              <a:rPr lang="en-US" altLang="zh-TW" sz="2800" b="1" dirty="0">
                <a:latin typeface="標楷體" panose="03000509000000000000" pitchFamily="65" charset="-120"/>
                <a:ea typeface="標楷體" panose="03000509000000000000" pitchFamily="65" charset="-120"/>
              </a:rPr>
              <a:t>DS0017</a:t>
            </a:r>
            <a:r>
              <a:rPr lang="zh-TW" altLang="en-US" sz="2800" b="1" dirty="0">
                <a:latin typeface="標楷體" panose="03000509000000000000" pitchFamily="65" charset="-120"/>
                <a:ea typeface="標楷體" panose="03000509000000000000" pitchFamily="65" charset="-120"/>
              </a:rPr>
              <a:t> 命令（</a:t>
            </a:r>
            <a:r>
              <a:rPr lang="en-US" altLang="zh-TW" sz="2800" b="1" dirty="0">
                <a:latin typeface="標楷體" panose="03000509000000000000" pitchFamily="65" charset="-120"/>
                <a:ea typeface="標楷體" panose="03000509000000000000" pitchFamily="65" charset="-120"/>
              </a:rPr>
              <a:t>Command</a:t>
            </a:r>
            <a:r>
              <a:rPr lang="zh-TW" altLang="en-US" sz="2800" b="1" dirty="0">
                <a:latin typeface="標楷體" panose="03000509000000000000" pitchFamily="65" charset="-120"/>
                <a:ea typeface="標楷體" panose="03000509000000000000" pitchFamily="65" charset="-120"/>
              </a:rPr>
              <a:t>）</a:t>
            </a:r>
          </a:p>
          <a:p>
            <a:r>
              <a:rPr lang="en-US" altLang="zh-TW" sz="2800" b="1" dirty="0">
                <a:latin typeface="標楷體" panose="03000509000000000000" pitchFamily="65" charset="-120"/>
                <a:ea typeface="標楷體" panose="03000509000000000000" pitchFamily="65" charset="-120"/>
              </a:rPr>
              <a:t>Data Component	</a:t>
            </a:r>
            <a:r>
              <a:rPr lang="zh-TW" altLang="en-US" sz="2800" b="1" dirty="0">
                <a:latin typeface="標楷體" panose="03000509000000000000" pitchFamily="65" charset="-120"/>
                <a:ea typeface="標楷體" panose="03000509000000000000" pitchFamily="65" charset="-120"/>
              </a:rPr>
              <a:t>：命令執行（</a:t>
            </a:r>
            <a:r>
              <a:rPr lang="en-US" altLang="zh-TW" sz="2800" b="1" dirty="0">
                <a:latin typeface="標楷體" panose="03000509000000000000" pitchFamily="65" charset="-120"/>
                <a:ea typeface="標楷體" panose="03000509000000000000" pitchFamily="65" charset="-120"/>
              </a:rPr>
              <a:t>Command Execution</a:t>
            </a:r>
            <a:r>
              <a:rPr lang="zh-TW" altLang="en-US" sz="2800" b="1" dirty="0">
                <a:latin typeface="標楷體" panose="03000509000000000000" pitchFamily="65" charset="-120"/>
                <a:ea typeface="標楷體" panose="03000509000000000000" pitchFamily="65" charset="-120"/>
              </a:rPr>
              <a:t>）</a:t>
            </a:r>
          </a:p>
          <a:p>
            <a:r>
              <a:rPr lang="en-US" altLang="zh-TW" sz="2800" b="1" dirty="0">
                <a:latin typeface="標楷體" panose="03000509000000000000" pitchFamily="65" charset="-120"/>
                <a:ea typeface="標楷體" panose="03000509000000000000" pitchFamily="65" charset="-120"/>
              </a:rPr>
              <a:t>Detects</a:t>
            </a:r>
            <a:r>
              <a:rPr lang="zh-TW" altLang="en-US" sz="2800" b="1" dirty="0">
                <a:latin typeface="標楷體" panose="03000509000000000000" pitchFamily="65" charset="-120"/>
                <a:ea typeface="標楷體" panose="03000509000000000000" pitchFamily="65" charset="-120"/>
              </a:rPr>
              <a:t>：監控並檢查與操控系統電源設置相關的命令和參數。</a:t>
            </a:r>
          </a:p>
          <a:p>
            <a:endParaRPr lang="en-US" altLang="zh-TW" sz="2800" b="1" dirty="0">
              <a:latin typeface="標楷體" panose="03000509000000000000" pitchFamily="65" charset="-120"/>
              <a:ea typeface="標楷體" panose="03000509000000000000" pitchFamily="65" charset="-120"/>
            </a:endParaRPr>
          </a:p>
          <a:p>
            <a:r>
              <a:rPr lang="en-US" altLang="zh-TW" sz="2800" b="1" dirty="0">
                <a:latin typeface="標楷體" panose="03000509000000000000" pitchFamily="65" charset="-120"/>
                <a:ea typeface="標楷體" panose="03000509000000000000" pitchFamily="65" charset="-120"/>
              </a:rPr>
              <a:t>ID</a:t>
            </a:r>
            <a:r>
              <a:rPr lang="zh-TW" altLang="en-US" sz="2800" b="1" dirty="0">
                <a:latin typeface="標楷體" panose="03000509000000000000" pitchFamily="65" charset="-120"/>
                <a:ea typeface="標楷體" panose="03000509000000000000" pitchFamily="65" charset="-120"/>
              </a:rPr>
              <a:t>：</a:t>
            </a:r>
            <a:r>
              <a:rPr lang="en-US" altLang="zh-TW" sz="2800" b="1" dirty="0">
                <a:latin typeface="標楷體" panose="03000509000000000000" pitchFamily="65" charset="-120"/>
                <a:ea typeface="標楷體" panose="03000509000000000000" pitchFamily="65" charset="-120"/>
              </a:rPr>
              <a:t>DS0022</a:t>
            </a:r>
            <a:r>
              <a:rPr lang="zh-TW" altLang="en-US" sz="2800" b="1" dirty="0">
                <a:latin typeface="標楷體" panose="03000509000000000000" pitchFamily="65" charset="-120"/>
                <a:ea typeface="標楷體" panose="03000509000000000000" pitchFamily="65" charset="-120"/>
              </a:rPr>
              <a:t> 文件（</a:t>
            </a:r>
            <a:r>
              <a:rPr lang="en-US" altLang="zh-TW" sz="2800" b="1" dirty="0">
                <a:latin typeface="標楷體" panose="03000509000000000000" pitchFamily="65" charset="-120"/>
                <a:ea typeface="標楷體" panose="03000509000000000000" pitchFamily="65" charset="-120"/>
              </a:rPr>
              <a:t>File</a:t>
            </a:r>
            <a:r>
              <a:rPr lang="zh-TW" altLang="en-US" sz="2800" b="1" dirty="0">
                <a:latin typeface="標楷體" panose="03000509000000000000" pitchFamily="65" charset="-120"/>
                <a:ea typeface="標楷體" panose="03000509000000000000" pitchFamily="65" charset="-120"/>
              </a:rPr>
              <a:t>）</a:t>
            </a:r>
          </a:p>
          <a:p>
            <a:r>
              <a:rPr lang="en-US" altLang="zh-TW" sz="2800" b="1" dirty="0">
                <a:latin typeface="標楷體" panose="03000509000000000000" pitchFamily="65" charset="-120"/>
                <a:ea typeface="標楷體" panose="03000509000000000000" pitchFamily="65" charset="-120"/>
              </a:rPr>
              <a:t>Data Component </a:t>
            </a:r>
            <a:r>
              <a:rPr lang="zh-TW" altLang="en-US" sz="2800" b="1" dirty="0">
                <a:latin typeface="標楷體" panose="03000509000000000000" pitchFamily="65" charset="-120"/>
                <a:ea typeface="標楷體" panose="03000509000000000000" pitchFamily="65" charset="-120"/>
              </a:rPr>
              <a:t>：文件修改（</a:t>
            </a:r>
            <a:r>
              <a:rPr lang="en-US" altLang="zh-TW" sz="2800" b="1" dirty="0">
                <a:latin typeface="標楷體" panose="03000509000000000000" pitchFamily="65" charset="-120"/>
                <a:ea typeface="標楷體" panose="03000509000000000000" pitchFamily="65" charset="-120"/>
              </a:rPr>
              <a:t>File Modification</a:t>
            </a:r>
            <a:r>
              <a:rPr lang="zh-TW" altLang="en-US" sz="2800" b="1" dirty="0">
                <a:latin typeface="標楷體" panose="03000509000000000000" pitchFamily="65" charset="-120"/>
                <a:ea typeface="標楷體" panose="03000509000000000000" pitchFamily="65" charset="-120"/>
              </a:rPr>
              <a:t>）</a:t>
            </a:r>
          </a:p>
          <a:p>
            <a:r>
              <a:rPr lang="en-US" altLang="zh-TW" sz="2800" b="1" dirty="0">
                <a:latin typeface="標楷體" panose="03000509000000000000" pitchFamily="65" charset="-120"/>
                <a:ea typeface="標楷體" panose="03000509000000000000" pitchFamily="65" charset="-120"/>
              </a:rPr>
              <a:t>Detects </a:t>
            </a:r>
            <a:r>
              <a:rPr lang="zh-TW" altLang="en-US" sz="2800" b="1" dirty="0">
                <a:latin typeface="標楷體" panose="03000509000000000000" pitchFamily="65" charset="-120"/>
                <a:ea typeface="標楷體" panose="03000509000000000000" pitchFamily="65" charset="-120"/>
              </a:rPr>
              <a:t>：監控與系統電源設置相關的配置文件是否發生意外變化。</a:t>
            </a:r>
            <a:endParaRPr lang="zh-TW" altLang="en-US" sz="2800" b="0" i="0" dirty="0">
              <a:effectLs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53549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503985" y="433293"/>
            <a:ext cx="4176346" cy="3984213"/>
          </a:xfrm>
          <a:prstGeom prst="rect">
            <a:avLst/>
          </a:prstGeom>
        </p:spPr>
      </p:pic>
      <p:sp>
        <p:nvSpPr>
          <p:cNvPr id="5" name="矩形 4"/>
          <p:cNvSpPr/>
          <p:nvPr/>
        </p:nvSpPr>
        <p:spPr>
          <a:xfrm>
            <a:off x="594217" y="719011"/>
            <a:ext cx="4909768" cy="4832092"/>
          </a:xfrm>
          <a:prstGeom prst="rect">
            <a:avLst/>
          </a:prstGeom>
        </p:spPr>
        <p:txBody>
          <a:bodyPr wrap="square">
            <a:spAutoFit/>
          </a:bodyPr>
          <a:lstStyle/>
          <a:p>
            <a:r>
              <a:rPr lang="en-US" altLang="zh-TW" sz="2800" b="1" dirty="0">
                <a:latin typeface="標楷體" panose="03000509000000000000" pitchFamily="65" charset="-120"/>
                <a:ea typeface="標楷體" panose="03000509000000000000" pitchFamily="65" charset="-120"/>
              </a:rPr>
              <a:t>T1653</a:t>
            </a:r>
            <a:r>
              <a:rPr lang="zh-TW" altLang="en-US" sz="2800" b="1" dirty="0">
                <a:latin typeface="標楷體" panose="03000509000000000000" pitchFamily="65" charset="-120"/>
                <a:ea typeface="標楷體" panose="03000509000000000000" pitchFamily="65" charset="-120"/>
              </a:rPr>
              <a:t>是一項技術，它屬於持久性（</a:t>
            </a:r>
            <a:r>
              <a:rPr lang="en-US" altLang="zh-TW" sz="2800" b="1" dirty="0">
                <a:latin typeface="標楷體" panose="03000509000000000000" pitchFamily="65" charset="-120"/>
                <a:ea typeface="標楷體" panose="03000509000000000000" pitchFamily="65" charset="-120"/>
              </a:rPr>
              <a:t>Persistence</a:t>
            </a:r>
            <a:r>
              <a:rPr lang="zh-TW" altLang="en-US" sz="2800" b="1" dirty="0">
                <a:latin typeface="標楷體" panose="03000509000000000000" pitchFamily="65" charset="-120"/>
                <a:ea typeface="標楷體" panose="03000509000000000000" pitchFamily="65" charset="-120"/>
              </a:rPr>
              <a:t>）策略，旨在保持對受感染系統的長期訪問權限。</a:t>
            </a:r>
            <a:endParaRPr lang="en-US" altLang="zh-TW" sz="2800" b="1" dirty="0">
              <a:latin typeface="標楷體" panose="03000509000000000000" pitchFamily="65" charset="-120"/>
              <a:ea typeface="標楷體" panose="03000509000000000000" pitchFamily="65" charset="-120"/>
            </a:endParaRPr>
          </a:p>
          <a:p>
            <a:endParaRPr lang="zh-TW" altLang="en-US" sz="2800" b="1" dirty="0">
              <a:latin typeface="標楷體" panose="03000509000000000000" pitchFamily="65" charset="-120"/>
              <a:ea typeface="標楷體" panose="03000509000000000000" pitchFamily="65" charset="-120"/>
            </a:endParaRPr>
          </a:p>
          <a:p>
            <a:r>
              <a:rPr lang="zh-TW" altLang="en-US" sz="2800" b="1" dirty="0">
                <a:latin typeface="標楷體" panose="03000509000000000000" pitchFamily="65" charset="-120"/>
                <a:ea typeface="標楷體" panose="03000509000000000000" pitchFamily="65" charset="-120"/>
              </a:rPr>
              <a:t>此技術沒有子技術（</a:t>
            </a:r>
            <a:r>
              <a:rPr lang="en-US" altLang="zh-TW" sz="2800" b="1" dirty="0">
                <a:latin typeface="標楷體" panose="03000509000000000000" pitchFamily="65" charset="-120"/>
                <a:ea typeface="標楷體" panose="03000509000000000000" pitchFamily="65" charset="-120"/>
              </a:rPr>
              <a:t>No sub-techniques</a:t>
            </a:r>
            <a:r>
              <a:rPr lang="zh-TW" altLang="en-US" sz="2800" b="1" dirty="0">
                <a:latin typeface="標楷體" panose="03000509000000000000" pitchFamily="65" charset="-120"/>
                <a:ea typeface="標楷體" panose="03000509000000000000" pitchFamily="65" charset="-120"/>
              </a:rPr>
              <a:t>）。</a:t>
            </a:r>
            <a:endParaRPr lang="en-US" altLang="zh-TW" sz="2800" b="1" dirty="0">
              <a:latin typeface="標楷體" panose="03000509000000000000" pitchFamily="65" charset="-120"/>
              <a:ea typeface="標楷體" panose="03000509000000000000" pitchFamily="65" charset="-120"/>
            </a:endParaRPr>
          </a:p>
          <a:p>
            <a:endParaRPr lang="zh-TW" altLang="en-US" sz="2800" b="1" dirty="0">
              <a:latin typeface="標楷體" panose="03000509000000000000" pitchFamily="65" charset="-120"/>
              <a:ea typeface="標楷體" panose="03000509000000000000" pitchFamily="65" charset="-120"/>
            </a:endParaRPr>
          </a:p>
          <a:p>
            <a:r>
              <a:rPr lang="en-US" altLang="zh-TW" sz="2800" b="1" dirty="0">
                <a:latin typeface="標楷體" panose="03000509000000000000" pitchFamily="65" charset="-120"/>
                <a:ea typeface="標楷體" panose="03000509000000000000" pitchFamily="65" charset="-120"/>
              </a:rPr>
              <a:t>T1653 </a:t>
            </a:r>
            <a:r>
              <a:rPr lang="zh-TW" altLang="en-US" sz="2800" b="1" dirty="0">
                <a:latin typeface="標楷體" panose="03000509000000000000" pitchFamily="65" charset="-120"/>
                <a:ea typeface="標楷體" panose="03000509000000000000" pitchFamily="65" charset="-120"/>
              </a:rPr>
              <a:t>可應用於各種不同平台，包括 </a:t>
            </a:r>
            <a:r>
              <a:rPr lang="en-US" altLang="zh-TW" sz="2800" b="1" dirty="0">
                <a:latin typeface="標楷體" panose="03000509000000000000" pitchFamily="65" charset="-120"/>
                <a:ea typeface="標楷體" panose="03000509000000000000" pitchFamily="65" charset="-120"/>
              </a:rPr>
              <a:t>Linux</a:t>
            </a:r>
            <a:r>
              <a:rPr lang="zh-TW" altLang="en-US" sz="2800" b="1" dirty="0">
                <a:latin typeface="標楷體" panose="03000509000000000000" pitchFamily="65" charset="-120"/>
                <a:ea typeface="標楷體" panose="03000509000000000000" pitchFamily="65" charset="-120"/>
              </a:rPr>
              <a:t>、網絡、</a:t>
            </a:r>
            <a:r>
              <a:rPr lang="en-US" altLang="zh-TW" sz="2800" b="1" dirty="0">
                <a:latin typeface="標楷體" panose="03000509000000000000" pitchFamily="65" charset="-120"/>
                <a:ea typeface="標楷體" panose="03000509000000000000" pitchFamily="65" charset="-120"/>
              </a:rPr>
              <a:t>Windows </a:t>
            </a:r>
            <a:r>
              <a:rPr lang="zh-TW" altLang="en-US" sz="2800" b="1" dirty="0">
                <a:latin typeface="標楷體" panose="03000509000000000000" pitchFamily="65" charset="-120"/>
                <a:ea typeface="標楷體" panose="03000509000000000000" pitchFamily="65" charset="-120"/>
              </a:rPr>
              <a:t>和 </a:t>
            </a:r>
            <a:r>
              <a:rPr lang="en-US" altLang="zh-TW" sz="2800" b="1" dirty="0" err="1">
                <a:latin typeface="標楷體" panose="03000509000000000000" pitchFamily="65" charset="-120"/>
                <a:ea typeface="標楷體" panose="03000509000000000000" pitchFamily="65" charset="-120"/>
              </a:rPr>
              <a:t>macOS</a:t>
            </a:r>
            <a:r>
              <a:rPr lang="zh-TW" altLang="en-US" sz="2800" b="1" dirty="0">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408618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896710"/>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權限提升</a:t>
            </a:r>
            <a:r>
              <a:rPr lang="en-US" altLang="zh-TW" sz="3200" b="1" dirty="0">
                <a:latin typeface="標楷體" panose="03000509000000000000" pitchFamily="65" charset="-120"/>
                <a:ea typeface="標楷體" panose="03000509000000000000" pitchFamily="65" charset="-120"/>
              </a:rPr>
              <a:t>Privilege Escalation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14</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Abuse Elevation Control Mechanism (5) </a:t>
            </a:r>
            <a:r>
              <a:rPr lang="zh-TW" altLang="en-US" sz="2800" dirty="0">
                <a:latin typeface="標楷體" panose="03000509000000000000" pitchFamily="65" charset="-120"/>
                <a:ea typeface="標楷體" panose="03000509000000000000" pitchFamily="65" charset="-120"/>
              </a:rPr>
              <a:t>濫用提升控制機制</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Access Token Manipulation (5) </a:t>
            </a:r>
            <a:r>
              <a:rPr lang="zh-TW" altLang="en-US" sz="2800" dirty="0">
                <a:latin typeface="標楷體" panose="03000509000000000000" pitchFamily="65" charset="-120"/>
                <a:ea typeface="標楷體" panose="03000509000000000000" pitchFamily="65" charset="-120"/>
              </a:rPr>
              <a:t>存取權杖操縱</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Account Manipulation(6)</a:t>
            </a:r>
            <a:r>
              <a:rPr lang="zh-TW" altLang="en-US" sz="2800" dirty="0">
                <a:latin typeface="標楷體" panose="03000509000000000000" pitchFamily="65" charset="-120"/>
                <a:ea typeface="標楷體" panose="03000509000000000000" pitchFamily="65" charset="-120"/>
              </a:rPr>
              <a:t>帳號操控</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Boot or Logon </a:t>
            </a:r>
            <a:r>
              <a:rPr lang="en-US" altLang="zh-TW" sz="2800" dirty="0" err="1">
                <a:latin typeface="標楷體" panose="03000509000000000000" pitchFamily="65" charset="-120"/>
                <a:ea typeface="標楷體" panose="03000509000000000000" pitchFamily="65" charset="-120"/>
              </a:rPr>
              <a:t>Autostart</a:t>
            </a:r>
            <a:r>
              <a:rPr lang="en-US" altLang="zh-TW" sz="2800" dirty="0">
                <a:latin typeface="標楷體" panose="03000509000000000000" pitchFamily="65" charset="-120"/>
                <a:ea typeface="標楷體" panose="03000509000000000000" pitchFamily="65" charset="-120"/>
              </a:rPr>
              <a:t> Execution (14) </a:t>
            </a:r>
            <a:r>
              <a:rPr lang="zh-TW" altLang="en-US" sz="2800" dirty="0">
                <a:latin typeface="標楷體" panose="03000509000000000000" pitchFamily="65" charset="-120"/>
                <a:ea typeface="標楷體" panose="03000509000000000000" pitchFamily="65" charset="-120"/>
              </a:rPr>
              <a:t>啟動或登入自動啟動執行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Boot or Logon Initialization Scripts (5) </a:t>
            </a:r>
            <a:r>
              <a:rPr lang="zh-TW" altLang="en-US" sz="2800" dirty="0">
                <a:latin typeface="標楷體" panose="03000509000000000000" pitchFamily="65" charset="-120"/>
                <a:ea typeface="標楷體" panose="03000509000000000000" pitchFamily="65" charset="-120"/>
              </a:rPr>
              <a:t>啟動或登入初始化腳本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Create or Modify System Process (4) </a:t>
            </a:r>
            <a:r>
              <a:rPr lang="zh-TW" altLang="en-US" sz="2800" dirty="0">
                <a:latin typeface="標楷體" panose="03000509000000000000" pitchFamily="65" charset="-120"/>
                <a:ea typeface="標楷體" panose="03000509000000000000" pitchFamily="65" charset="-120"/>
              </a:rPr>
              <a:t>建立或修改系統進程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Domain Policy Modification (2) </a:t>
            </a:r>
            <a:r>
              <a:rPr lang="zh-TW" altLang="en-US" sz="2800" dirty="0">
                <a:latin typeface="標楷體" panose="03000509000000000000" pitchFamily="65" charset="-120"/>
                <a:ea typeface="標楷體" panose="03000509000000000000" pitchFamily="65" charset="-120"/>
              </a:rPr>
              <a:t>網域原則修改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Escape to Host </a:t>
            </a:r>
            <a:r>
              <a:rPr lang="zh-TW" altLang="en-US" sz="2800" dirty="0">
                <a:latin typeface="標楷體" panose="03000509000000000000" pitchFamily="65" charset="-120"/>
                <a:ea typeface="標楷體" panose="03000509000000000000" pitchFamily="65" charset="-120"/>
              </a:rPr>
              <a:t>逃逸至主機</a:t>
            </a:r>
          </a:p>
        </p:txBody>
      </p:sp>
    </p:spTree>
    <p:extLst>
      <p:ext uri="{BB962C8B-B14F-4D97-AF65-F5344CB8AC3E}">
        <p14:creationId xmlns:p14="http://schemas.microsoft.com/office/powerpoint/2010/main" val="2396275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1233595"/>
            <a:ext cx="11806989" cy="4708981"/>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權限提升</a:t>
            </a:r>
            <a:r>
              <a:rPr lang="en-US" altLang="zh-TW" sz="3200" b="1" dirty="0">
                <a:latin typeface="標楷體" panose="03000509000000000000" pitchFamily="65" charset="-120"/>
                <a:ea typeface="標楷體" panose="03000509000000000000" pitchFamily="65" charset="-120"/>
              </a:rPr>
              <a:t>Privilege Escalation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14</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Wingdings" panose="05000000000000000000" pitchFamily="2" charset="2"/>
              <a:buAutoNum type="arabicPeriod" startAt="9"/>
            </a:pPr>
            <a:r>
              <a:rPr lang="en-US" altLang="zh-TW" sz="2800" dirty="0">
                <a:latin typeface="標楷體" panose="03000509000000000000" pitchFamily="65" charset="-120"/>
                <a:ea typeface="標楷體" panose="03000509000000000000" pitchFamily="65" charset="-120"/>
              </a:rPr>
              <a:t>Event Triggered Execution (16) </a:t>
            </a:r>
            <a:r>
              <a:rPr lang="zh-TW" altLang="en-US" sz="2800" dirty="0">
                <a:latin typeface="標楷體" panose="03000509000000000000" pitchFamily="65" charset="-120"/>
                <a:ea typeface="標楷體" panose="03000509000000000000" pitchFamily="65" charset="-120"/>
              </a:rPr>
              <a:t>事件觸發執行</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Wingdings" panose="05000000000000000000" pitchFamily="2" charset="2"/>
              <a:buAutoNum type="arabicPeriod" startAt="9"/>
            </a:pPr>
            <a:r>
              <a:rPr lang="en-US" altLang="zh-TW" sz="2800" dirty="0">
                <a:latin typeface="標楷體" panose="03000509000000000000" pitchFamily="65" charset="-120"/>
                <a:ea typeface="標楷體" panose="03000509000000000000" pitchFamily="65" charset="-120"/>
              </a:rPr>
              <a:t>Exploitation for Privilege Escalation </a:t>
            </a:r>
            <a:r>
              <a:rPr lang="zh-TW" altLang="en-US" sz="2800" dirty="0">
                <a:latin typeface="標楷體" panose="03000509000000000000" pitchFamily="65" charset="-120"/>
                <a:ea typeface="標楷體" panose="03000509000000000000" pitchFamily="65" charset="-120"/>
              </a:rPr>
              <a:t>特權提升的利用</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Hijack Execution Flow (12) </a:t>
            </a:r>
            <a:r>
              <a:rPr lang="zh-TW" altLang="en-US" sz="2800" dirty="0">
                <a:latin typeface="標楷體" panose="03000509000000000000" pitchFamily="65" charset="-120"/>
                <a:ea typeface="標楷體" panose="03000509000000000000" pitchFamily="65" charset="-120"/>
              </a:rPr>
              <a:t>劫持執行流程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Process Injection (12) </a:t>
            </a:r>
            <a:r>
              <a:rPr lang="zh-TW" altLang="en-US" sz="2800" dirty="0">
                <a:latin typeface="標楷體" panose="03000509000000000000" pitchFamily="65" charset="-120"/>
                <a:ea typeface="標楷體" panose="03000509000000000000" pitchFamily="65" charset="-120"/>
              </a:rPr>
              <a:t>進程注入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Scheduled Task/Job (5) </a:t>
            </a:r>
            <a:r>
              <a:rPr lang="zh-TW" altLang="en-US" sz="2800" dirty="0">
                <a:latin typeface="標楷體" panose="03000509000000000000" pitchFamily="65" charset="-120"/>
                <a:ea typeface="標楷體" panose="03000509000000000000" pitchFamily="65" charset="-120"/>
              </a:rPr>
              <a:t>排程任務</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作業</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Valid Accounts (4) </a:t>
            </a:r>
            <a:r>
              <a:rPr lang="zh-TW" altLang="en-US" sz="2800" dirty="0">
                <a:latin typeface="標楷體" panose="03000509000000000000" pitchFamily="65" charset="-120"/>
                <a:ea typeface="標楷體" panose="03000509000000000000" pitchFamily="65" charset="-120"/>
              </a:rPr>
              <a:t>有效帳戶</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368747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486450" y="693900"/>
            <a:ext cx="11412325" cy="4093428"/>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攻擊者可能修改網域（</a:t>
            </a:r>
            <a:r>
              <a:rPr lang="en-US" altLang="zh-TW" sz="2000" dirty="0">
                <a:latin typeface="標楷體" panose="03000509000000000000" pitchFamily="65" charset="-120"/>
                <a:ea typeface="標楷體" panose="03000509000000000000" pitchFamily="65" charset="-120"/>
              </a:rPr>
              <a:t>domain</a:t>
            </a:r>
            <a:r>
              <a:rPr lang="zh-TW" altLang="en-US" sz="2000" dirty="0">
                <a:latin typeface="標楷體" panose="03000509000000000000" pitchFamily="65" charset="-120"/>
                <a:ea typeface="標楷體" panose="03000509000000000000" pitchFamily="65" charset="-120"/>
              </a:rPr>
              <a:t>）的配置設置，以逃避防禦措施，或在網域環境中升級特權。</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網域提供了一種集中管理電腦資源在網絡上如何運作和互動的手段。域的政策還包括可能應用於多域</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林環境中的不同網域之間的配置設置。</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對網域設置的修改可能包括改變網域群組策略對象（</a:t>
            </a:r>
            <a:r>
              <a:rPr lang="en-US" altLang="zh-TW" sz="2000" dirty="0">
                <a:latin typeface="標楷體" panose="03000509000000000000" pitchFamily="65" charset="-120"/>
                <a:ea typeface="標楷體" panose="03000509000000000000" pitchFamily="65" charset="-120"/>
              </a:rPr>
              <a:t>GPOs</a:t>
            </a:r>
            <a:r>
              <a:rPr lang="zh-TW" altLang="en-US" sz="2000" dirty="0">
                <a:latin typeface="標楷體" panose="03000509000000000000" pitchFamily="65" charset="-120"/>
                <a:ea typeface="標楷體" panose="03000509000000000000" pitchFamily="65" charset="-120"/>
              </a:rPr>
              <a:t>）或更改網域的信任設置，包括聯合信任。</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在具有足夠權限的情況下，攻擊者可以修改網域策略設置。由於網域配置設置控制了</a:t>
            </a:r>
            <a:r>
              <a:rPr lang="en-US" altLang="zh-TW" sz="2000" dirty="0">
                <a:latin typeface="標楷體" panose="03000509000000000000" pitchFamily="65" charset="-120"/>
                <a:ea typeface="標楷體" panose="03000509000000000000" pitchFamily="65" charset="-120"/>
              </a:rPr>
              <a:t>Active Directory</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AD</a:t>
            </a:r>
            <a:r>
              <a:rPr lang="zh-TW" altLang="en-US" sz="2000" dirty="0">
                <a:latin typeface="標楷體" panose="03000509000000000000" pitchFamily="65" charset="-120"/>
                <a:ea typeface="標楷體" panose="03000509000000000000" pitchFamily="65" charset="-120"/>
              </a:rPr>
              <a:t>）環境內的許多交互作用，因此可以從這種濫用中產生大量的潛在攻擊。</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攻擊者還可以更改</a:t>
            </a:r>
            <a:r>
              <a:rPr lang="en-US" altLang="zh-TW" sz="2000" dirty="0">
                <a:latin typeface="標楷體" panose="03000509000000000000" pitchFamily="65" charset="-120"/>
                <a:ea typeface="標楷體" panose="03000509000000000000" pitchFamily="65" charset="-120"/>
              </a:rPr>
              <a:t>AD</a:t>
            </a:r>
            <a:r>
              <a:rPr lang="zh-TW" altLang="en-US" sz="2000" dirty="0">
                <a:latin typeface="標楷體" panose="03000509000000000000" pitchFamily="65" charset="-120"/>
                <a:ea typeface="標楷體" panose="03000509000000000000" pitchFamily="65" charset="-120"/>
              </a:rPr>
              <a:t>環境內的配置設置以實施惡意的不良網域控制器（</a:t>
            </a:r>
            <a:r>
              <a:rPr lang="en-US" altLang="zh-TW" sz="2000" dirty="0">
                <a:latin typeface="標楷體" panose="03000509000000000000" pitchFamily="65" charset="-120"/>
                <a:ea typeface="標楷體" panose="03000509000000000000" pitchFamily="65" charset="-120"/>
              </a:rPr>
              <a:t>Rogue Domain Controller</a:t>
            </a:r>
            <a:r>
              <a:rPr lang="zh-TW" altLang="en-US" sz="2000" dirty="0">
                <a:latin typeface="標楷體" panose="03000509000000000000" pitchFamily="65" charset="-120"/>
                <a:ea typeface="標楷體" panose="03000509000000000000" pitchFamily="65" charset="-120"/>
              </a:rPr>
              <a:t>）。</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攻擊者可以暫時修改網域策略，執行惡意操作，然後恢復更改以刪除可疑的指示。</a:t>
            </a:r>
          </a:p>
        </p:txBody>
      </p:sp>
      <p:graphicFrame>
        <p:nvGraphicFramePr>
          <p:cNvPr id="9" name="表格 8">
            <a:extLst>
              <a:ext uri="{FF2B5EF4-FFF2-40B4-BE49-F238E27FC236}">
                <a16:creationId xmlns:a16="http://schemas.microsoft.com/office/drawing/2014/main" id="{8DBB6E38-86CE-400F-8D66-C3A7088CE50B}"/>
              </a:ext>
            </a:extLst>
          </p:cNvPr>
          <p:cNvGraphicFramePr>
            <a:graphicFrameLocks noGrp="1"/>
          </p:cNvGraphicFramePr>
          <p:nvPr>
            <p:extLst>
              <p:ext uri="{D42A27DB-BD31-4B8C-83A1-F6EECF244321}">
                <p14:modId xmlns:p14="http://schemas.microsoft.com/office/powerpoint/2010/main" val="2179473132"/>
              </p:ext>
            </p:extLst>
          </p:nvPr>
        </p:nvGraphicFramePr>
        <p:xfrm>
          <a:off x="6655085" y="4785360"/>
          <a:ext cx="5131801" cy="2072640"/>
        </p:xfrm>
        <a:graphic>
          <a:graphicData uri="http://schemas.openxmlformats.org/drawingml/2006/table">
            <a:tbl>
              <a:tblPr/>
              <a:tblGrid>
                <a:gridCol w="1596949">
                  <a:extLst>
                    <a:ext uri="{9D8B030D-6E8A-4147-A177-3AD203B41FA5}">
                      <a16:colId xmlns:a16="http://schemas.microsoft.com/office/drawing/2014/main" val="2340207979"/>
                    </a:ext>
                  </a:extLst>
                </a:gridCol>
                <a:gridCol w="1956312">
                  <a:extLst>
                    <a:ext uri="{9D8B030D-6E8A-4147-A177-3AD203B41FA5}">
                      <a16:colId xmlns:a16="http://schemas.microsoft.com/office/drawing/2014/main" val="3916782922"/>
                    </a:ext>
                  </a:extLst>
                </a:gridCol>
                <a:gridCol w="1578540">
                  <a:extLst>
                    <a:ext uri="{9D8B030D-6E8A-4147-A177-3AD203B41FA5}">
                      <a16:colId xmlns:a16="http://schemas.microsoft.com/office/drawing/2014/main" val="2076987356"/>
                    </a:ext>
                  </a:extLst>
                </a:gridCol>
              </a:tblGrid>
              <a:tr h="0">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Sub-techniques (</a:t>
                      </a:r>
                      <a:r>
                        <a:rPr kumimoji="0" lang="en-US" altLang="zh-TW" sz="2000" b="0" i="0" u="none" strike="noStrike" cap="none" normalizeH="0" baseline="0" dirty="0">
                          <a:ln>
                            <a:noFill/>
                          </a:ln>
                          <a:solidFill>
                            <a:schemeClr val="tx1"/>
                          </a:solidFill>
                          <a:effectLst/>
                          <a:latin typeface="Arial" panose="020B0604020202020204" pitchFamily="34" charset="0"/>
                          <a:ea typeface="Roboto-Regular"/>
                        </a:rPr>
                        <a:t>2</a:t>
                      </a:r>
                      <a:r>
                        <a:rPr kumimoji="0" lang="zh-TW" altLang="zh-TW" sz="2000" b="0" i="0" u="none" strike="noStrike" cap="none" normalizeH="0" baseline="0" dirty="0">
                          <a:ln>
                            <a:noFill/>
                          </a:ln>
                          <a:solidFill>
                            <a:schemeClr val="tx1"/>
                          </a:solidFill>
                          <a:effectLst/>
                          <a:latin typeface="Arial" panose="020B0604020202020204" pitchFamily="34" charset="0"/>
                          <a:ea typeface="Roboto-Regular"/>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dirty="0">
                        <a:effectLst/>
                      </a:endParaRPr>
                    </a:p>
                  </a:txBody>
                  <a:tcPr anchor="b">
                    <a:lnL w="9525" cap="flat" cmpd="sng" algn="ctr">
                      <a:solidFill>
                        <a:srgbClr val="DFDFDF"/>
                      </a:solidFill>
                      <a:prstDash val="solid"/>
                      <a:round/>
                      <a:headEnd type="none" w="med" len="med"/>
                      <a:tailEnd type="none" w="med" len="med"/>
                    </a:lnL>
                    <a:lnR>
                      <a:noFill/>
                    </a:lnR>
                    <a:lnT w="9525" cap="flat" cmpd="sng" algn="ctr">
                      <a:solidFill>
                        <a:srgbClr val="A0CD9D"/>
                      </a:solidFill>
                      <a:prstDash val="solid"/>
                      <a:round/>
                      <a:headEnd type="none" w="med" len="med"/>
                      <a:tailEnd type="none" w="med" len="med"/>
                    </a:lnT>
                    <a:lnB w="9525" cap="flat" cmpd="sng" algn="ctr">
                      <a:solidFill>
                        <a:srgbClr val="E0CC9D"/>
                      </a:solidFill>
                      <a:prstDash val="solid"/>
                      <a:round/>
                      <a:headEnd type="none" w="med" len="med"/>
                      <a:tailEnd type="none" w="med" len="med"/>
                    </a:lnB>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Arial" panose="020B0604020202020204" pitchFamily="34" charset="0"/>
                          <a:ea typeface="Roboto-Regular"/>
                        </a:rPr>
                        <a:t>中文</a:t>
                      </a:r>
                      <a:endParaRPr kumimoji="0" lang="zh-TW" altLang="zh-TW" sz="2000" b="0" i="0" u="none" strike="noStrike" cap="none" normalizeH="0" baseline="0" dirty="0">
                        <a:ln>
                          <a:noFill/>
                        </a:ln>
                        <a:solidFill>
                          <a:schemeClr val="tx1"/>
                        </a:solidFill>
                        <a:effectLst/>
                        <a:latin typeface="Arial" panose="020B0604020202020204" pitchFamily="34" charset="0"/>
                        <a:ea typeface="Roboto-Regular"/>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4320160"/>
                  </a:ext>
                </a:extLst>
              </a:tr>
              <a:tr h="0">
                <a:tc>
                  <a:txBody>
                    <a:bodyPr/>
                    <a:lstStyle/>
                    <a:p>
                      <a:pPr algn="l" fontAlgn="b"/>
                      <a:r>
                        <a:rPr lang="en-US" sz="2000" dirty="0">
                          <a:solidFill>
                            <a:schemeClr val="tx1"/>
                          </a:solidFill>
                          <a:effectLst/>
                        </a:rPr>
                        <a:t>ID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dirty="0">
                          <a:solidFill>
                            <a:schemeClr val="tx1"/>
                          </a:solidFill>
                          <a:effectLst/>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endParaRPr lang="en-US" sz="2000" dirty="0">
                        <a:solidFill>
                          <a:schemeClr val="tx1"/>
                        </a:solidFill>
                        <a:effectLst/>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092260"/>
                  </a:ext>
                </a:extLst>
              </a:tr>
              <a:tr h="0">
                <a:tc>
                  <a:txBody>
                    <a:bodyPr/>
                    <a:lstStyle/>
                    <a:p>
                      <a:pPr fontAlgn="t"/>
                      <a:r>
                        <a:rPr lang="en-US" altLang="zh-TW" sz="1800" b="0" i="0" u="none" strike="noStrike" kern="1200" dirty="0">
                          <a:solidFill>
                            <a:schemeClr val="tx1"/>
                          </a:solidFill>
                          <a:effectLst/>
                          <a:latin typeface="+mn-lt"/>
                          <a:ea typeface="+mn-ea"/>
                          <a:cs typeface="+mn-cs"/>
                          <a:hlinkClick r:id="rId2"/>
                        </a:rPr>
                        <a:t>T1484.001</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altLang="zh-TW" sz="1800" b="0" i="0" u="none" strike="noStrike" kern="1200" dirty="0">
                          <a:solidFill>
                            <a:schemeClr val="tx1"/>
                          </a:solidFill>
                          <a:effectLst/>
                          <a:latin typeface="+mn-lt"/>
                          <a:ea typeface="+mn-ea"/>
                          <a:cs typeface="+mn-cs"/>
                          <a:hlinkClick r:id="rId2"/>
                        </a:rPr>
                        <a:t>Group Policy Modification</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群組策略修改</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283260"/>
                  </a:ext>
                </a:extLst>
              </a:tr>
              <a:tr h="0">
                <a:tc>
                  <a:txBody>
                    <a:bodyPr/>
                    <a:lstStyle/>
                    <a:p>
                      <a:pPr fontAlgn="t"/>
                      <a:r>
                        <a:rPr lang="en-US" altLang="zh-TW" sz="1800" b="0" i="0" u="none" strike="noStrike" kern="1200" dirty="0">
                          <a:solidFill>
                            <a:schemeClr val="tx1"/>
                          </a:solidFill>
                          <a:effectLst/>
                          <a:latin typeface="+mn-lt"/>
                          <a:ea typeface="+mn-ea"/>
                          <a:cs typeface="+mn-cs"/>
                          <a:hlinkClick r:id="rId3"/>
                        </a:rPr>
                        <a:t>T1484.002</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u="none" strike="noStrike" dirty="0">
                          <a:solidFill>
                            <a:srgbClr val="4F7CAC"/>
                          </a:solidFill>
                          <a:effectLst/>
                          <a:hlinkClick r:id="rId3"/>
                        </a:rPr>
                        <a:t>Domain Trust Modification</a:t>
                      </a:r>
                      <a:endParaRPr lang="en-U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zh-TW" altLang="en-US" sz="1800" b="0" i="0" kern="1200" dirty="0">
                          <a:solidFill>
                            <a:schemeClr val="tx1"/>
                          </a:solidFill>
                          <a:effectLst/>
                          <a:latin typeface="+mn-lt"/>
                          <a:ea typeface="+mn-ea"/>
                          <a:cs typeface="+mn-cs"/>
                        </a:rPr>
                        <a:t>網域信任修改</a:t>
                      </a:r>
                      <a:endParaRPr lang="en-US" sz="20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149618"/>
                  </a:ext>
                </a:extLst>
              </a:tr>
            </a:tbl>
          </a:graphicData>
        </a:graphic>
      </p:graphicFrame>
      <p:sp>
        <p:nvSpPr>
          <p:cNvPr id="8" name="矩形 7"/>
          <p:cNvSpPr/>
          <p:nvPr/>
        </p:nvSpPr>
        <p:spPr>
          <a:xfrm>
            <a:off x="246317" y="148615"/>
            <a:ext cx="7545655" cy="523220"/>
          </a:xfrm>
          <a:prstGeom prst="rect">
            <a:avLst/>
          </a:prstGeom>
        </p:spPr>
        <p:txBody>
          <a:bodyPr wrap="none">
            <a:spAutoFit/>
          </a:bodyPr>
          <a:lstStyle/>
          <a:p>
            <a:r>
              <a:rPr lang="en-US" altLang="zh-TW" sz="2800" dirty="0">
                <a:latin typeface="標楷體" panose="03000509000000000000" pitchFamily="65" charset="-120"/>
                <a:ea typeface="標楷體" panose="03000509000000000000" pitchFamily="65" charset="-120"/>
              </a:rPr>
              <a:t>Domain Policy Modification </a:t>
            </a:r>
            <a:r>
              <a:rPr lang="zh-TW" altLang="en-US" sz="2800" dirty="0">
                <a:latin typeface="標楷體" panose="03000509000000000000" pitchFamily="65" charset="-120"/>
                <a:ea typeface="標楷體" panose="03000509000000000000" pitchFamily="65" charset="-120"/>
              </a:rPr>
              <a:t>網網域原則修改</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90015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2095" y="3306098"/>
            <a:ext cx="11519905" cy="3416320"/>
          </a:xfrm>
          <a:prstGeom prst="rect">
            <a:avLst/>
          </a:prstGeom>
        </p:spPr>
        <p:txBody>
          <a:bodyPr wrap="square">
            <a:spAutoFit/>
          </a:bodyPr>
          <a:lstStyle/>
          <a:p>
            <a:r>
              <a:rPr lang="en-US" altLang="zh-TW" sz="2400" b="1" dirty="0">
                <a:latin typeface="Söhne"/>
              </a:rPr>
              <a:t>M1047 - </a:t>
            </a:r>
            <a:r>
              <a:rPr lang="zh-TW" altLang="en-US" sz="2400" b="1" dirty="0">
                <a:latin typeface="Söhne"/>
              </a:rPr>
              <a:t>審計（</a:t>
            </a:r>
            <a:r>
              <a:rPr lang="en-US" altLang="zh-TW" sz="2400" b="1" dirty="0">
                <a:latin typeface="Söhne"/>
              </a:rPr>
              <a:t>Audit</a:t>
            </a:r>
            <a:r>
              <a:rPr lang="zh-TW" altLang="en-US" sz="2400" b="1" dirty="0">
                <a:latin typeface="Söhne"/>
              </a:rPr>
              <a:t>）</a:t>
            </a:r>
          </a:p>
          <a:p>
            <a:endParaRPr lang="zh-TW" altLang="en-US" sz="2400" b="1" dirty="0">
              <a:latin typeface="Söhne"/>
            </a:endParaRPr>
          </a:p>
          <a:p>
            <a:r>
              <a:rPr lang="zh-TW" altLang="en-US" sz="2400" b="1" dirty="0">
                <a:latin typeface="Söhne"/>
              </a:rPr>
              <a:t>描述：識別和修正</a:t>
            </a:r>
            <a:r>
              <a:rPr lang="en-US" altLang="zh-TW" sz="2400" b="1" dirty="0">
                <a:latin typeface="Söhne"/>
              </a:rPr>
              <a:t>GPO</a:t>
            </a:r>
            <a:r>
              <a:rPr lang="zh-TW" altLang="en-US" sz="2400" b="1" dirty="0">
                <a:latin typeface="Söhne"/>
              </a:rPr>
              <a:t>權限濫用機會（例如：</a:t>
            </a:r>
            <a:r>
              <a:rPr lang="en-US" altLang="zh-TW" sz="2400" b="1" dirty="0">
                <a:latin typeface="Söhne"/>
              </a:rPr>
              <a:t>GPO</a:t>
            </a:r>
            <a:r>
              <a:rPr lang="zh-TW" altLang="en-US" sz="2400" b="1" dirty="0">
                <a:latin typeface="Söhne"/>
              </a:rPr>
              <a:t>修改權限），使用審計工具，如</a:t>
            </a:r>
            <a:r>
              <a:rPr lang="en-US" altLang="zh-TW" sz="2400" b="1" dirty="0" err="1">
                <a:latin typeface="Söhne"/>
              </a:rPr>
              <a:t>BloodHound</a:t>
            </a:r>
            <a:r>
              <a:rPr lang="zh-TW" altLang="en-US" sz="2400" b="1" dirty="0">
                <a:latin typeface="Söhne"/>
              </a:rPr>
              <a:t>（版本</a:t>
            </a:r>
            <a:r>
              <a:rPr lang="en-US" altLang="zh-TW" sz="2400" b="1" dirty="0">
                <a:latin typeface="Söhne"/>
              </a:rPr>
              <a:t>1.5.1</a:t>
            </a:r>
            <a:r>
              <a:rPr lang="zh-TW" altLang="en-US" sz="2400" b="1" dirty="0">
                <a:latin typeface="Söhne"/>
              </a:rPr>
              <a:t>及更高版本）。</a:t>
            </a:r>
          </a:p>
          <a:p>
            <a:endParaRPr lang="en-US" altLang="zh-TW" sz="2400" b="1" dirty="0">
              <a:latin typeface="Söhne"/>
            </a:endParaRPr>
          </a:p>
          <a:p>
            <a:r>
              <a:rPr lang="en-US" altLang="zh-TW" sz="2400" b="1" dirty="0">
                <a:latin typeface="Söhne"/>
              </a:rPr>
              <a:t>M1026 - </a:t>
            </a:r>
            <a:r>
              <a:rPr lang="zh-TW" altLang="en-US" sz="2400" b="1" dirty="0">
                <a:latin typeface="Söhne"/>
              </a:rPr>
              <a:t>特權帳戶管理（</a:t>
            </a:r>
            <a:r>
              <a:rPr lang="en-US" altLang="zh-TW" sz="2400" b="1" dirty="0">
                <a:latin typeface="Söhne"/>
              </a:rPr>
              <a:t>Privileged Account Management</a:t>
            </a:r>
            <a:r>
              <a:rPr lang="zh-TW" altLang="en-US" sz="2400" b="1" dirty="0">
                <a:latin typeface="Söhne"/>
              </a:rPr>
              <a:t>）</a:t>
            </a:r>
          </a:p>
          <a:p>
            <a:endParaRPr lang="zh-TW" altLang="en-US" sz="2400" b="1" dirty="0">
              <a:latin typeface="Söhne"/>
            </a:endParaRPr>
          </a:p>
          <a:p>
            <a:r>
              <a:rPr lang="zh-TW" altLang="en-US" sz="2400" b="1" dirty="0">
                <a:latin typeface="Söhne"/>
              </a:rPr>
              <a:t>描述：使用最低特權，並保護對域控制器和</a:t>
            </a:r>
            <a:r>
              <a:rPr lang="en-US" altLang="zh-TW" sz="2400" b="1" dirty="0">
                <a:latin typeface="Söhne"/>
              </a:rPr>
              <a:t>Active Directory Federation Services</a:t>
            </a:r>
            <a:r>
              <a:rPr lang="zh-TW" altLang="en-US" sz="2400" b="1" dirty="0">
                <a:latin typeface="Söhne"/>
              </a:rPr>
              <a:t>（</a:t>
            </a:r>
            <a:r>
              <a:rPr lang="en-US" altLang="zh-TW" sz="2400" b="1" dirty="0">
                <a:latin typeface="Söhne"/>
              </a:rPr>
              <a:t>AD FS</a:t>
            </a:r>
            <a:r>
              <a:rPr lang="zh-TW" altLang="en-US" sz="2400" b="1" dirty="0">
                <a:latin typeface="Söhne"/>
              </a:rPr>
              <a:t>）伺服器的管理訪問權限。不要建立具有管理特權的服務帳戶。</a:t>
            </a:r>
          </a:p>
        </p:txBody>
      </p:sp>
      <p:pic>
        <p:nvPicPr>
          <p:cNvPr id="5" name="圖片 4"/>
          <p:cNvPicPr>
            <a:picLocks noChangeAspect="1"/>
          </p:cNvPicPr>
          <p:nvPr/>
        </p:nvPicPr>
        <p:blipFill>
          <a:blip r:embed="rId2"/>
          <a:stretch>
            <a:fillRect/>
          </a:stretch>
        </p:blipFill>
        <p:spPr>
          <a:xfrm>
            <a:off x="992135" y="219731"/>
            <a:ext cx="10379339" cy="3086367"/>
          </a:xfrm>
          <a:prstGeom prst="rect">
            <a:avLst/>
          </a:prstGeom>
        </p:spPr>
      </p:pic>
    </p:spTree>
    <p:extLst>
      <p:ext uri="{BB962C8B-B14F-4D97-AF65-F5344CB8AC3E}">
        <p14:creationId xmlns:p14="http://schemas.microsoft.com/office/powerpoint/2010/main" val="3759536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9215" y="4479578"/>
            <a:ext cx="11316705" cy="1569660"/>
          </a:xfrm>
          <a:prstGeom prst="rect">
            <a:avLst/>
          </a:prstGeom>
        </p:spPr>
        <p:txBody>
          <a:bodyPr wrap="square">
            <a:spAutoFit/>
          </a:bodyPr>
          <a:lstStyle/>
          <a:p>
            <a:r>
              <a:rPr lang="en-US" altLang="zh-TW" sz="2400" b="1" dirty="0">
                <a:latin typeface="Söhne"/>
              </a:rPr>
              <a:t>M1018 - </a:t>
            </a:r>
            <a:r>
              <a:rPr lang="zh-TW" altLang="en-US" sz="2400" b="1" dirty="0">
                <a:latin typeface="Söhne"/>
              </a:rPr>
              <a:t>用戶帳戶管理（</a:t>
            </a:r>
            <a:r>
              <a:rPr lang="en-US" altLang="zh-TW" sz="2400" b="1" dirty="0">
                <a:latin typeface="Söhne"/>
              </a:rPr>
              <a:t>User Account Management</a:t>
            </a:r>
            <a:r>
              <a:rPr lang="zh-TW" altLang="en-US" sz="2400" b="1" dirty="0">
                <a:latin typeface="Söhne"/>
              </a:rPr>
              <a:t>）</a:t>
            </a:r>
          </a:p>
          <a:p>
            <a:endParaRPr lang="zh-TW" altLang="en-US" sz="2400" b="1" dirty="0">
              <a:latin typeface="Söhne"/>
            </a:endParaRPr>
          </a:p>
          <a:p>
            <a:r>
              <a:rPr lang="zh-TW" altLang="en-US" sz="2400" b="1" dirty="0">
                <a:latin typeface="Söhne"/>
              </a:rPr>
              <a:t>描述：考慮實施</a:t>
            </a:r>
            <a:r>
              <a:rPr lang="en-US" altLang="zh-TW" sz="2400" b="1" dirty="0">
                <a:latin typeface="Söhne"/>
              </a:rPr>
              <a:t>WMI</a:t>
            </a:r>
            <a:r>
              <a:rPr lang="zh-TW" altLang="en-US" sz="2400" b="1" dirty="0">
                <a:latin typeface="Söhne"/>
              </a:rPr>
              <a:t>和安全篩選，以進一步自定義</a:t>
            </a:r>
            <a:r>
              <a:rPr lang="en-US" altLang="zh-TW" sz="2400" b="1" dirty="0">
                <a:latin typeface="Söhne"/>
              </a:rPr>
              <a:t>GPO</a:t>
            </a:r>
            <a:r>
              <a:rPr lang="zh-TW" altLang="en-US" sz="2400" b="1" dirty="0">
                <a:latin typeface="Söhne"/>
              </a:rPr>
              <a:t>將應用於哪些用戶和計算機。這有助於更精細地控制</a:t>
            </a:r>
            <a:r>
              <a:rPr lang="en-US" altLang="zh-TW" sz="2400" b="1" dirty="0">
                <a:latin typeface="Söhne"/>
              </a:rPr>
              <a:t>GPO</a:t>
            </a:r>
            <a:r>
              <a:rPr lang="zh-TW" altLang="en-US" sz="2400" b="1" dirty="0">
                <a:latin typeface="Söhne"/>
              </a:rPr>
              <a:t>的應用對象。</a:t>
            </a:r>
            <a:endParaRPr lang="zh-TW" altLang="en-US" sz="2400" b="0" i="0" dirty="0">
              <a:effectLst/>
              <a:latin typeface="Söhne"/>
            </a:endParaRPr>
          </a:p>
        </p:txBody>
      </p:sp>
      <p:pic>
        <p:nvPicPr>
          <p:cNvPr id="5" name="圖片 4"/>
          <p:cNvPicPr>
            <a:picLocks noChangeAspect="1"/>
          </p:cNvPicPr>
          <p:nvPr/>
        </p:nvPicPr>
        <p:blipFill>
          <a:blip r:embed="rId2"/>
          <a:stretch>
            <a:fillRect/>
          </a:stretch>
        </p:blipFill>
        <p:spPr>
          <a:xfrm>
            <a:off x="682255" y="747689"/>
            <a:ext cx="10379339" cy="3086367"/>
          </a:xfrm>
          <a:prstGeom prst="rect">
            <a:avLst/>
          </a:prstGeom>
        </p:spPr>
      </p:pic>
    </p:spTree>
    <p:extLst>
      <p:ext uri="{BB962C8B-B14F-4D97-AF65-F5344CB8AC3E}">
        <p14:creationId xmlns:p14="http://schemas.microsoft.com/office/powerpoint/2010/main" val="2180435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749126-4EB8-4F1A-A286-9567DA28C555}"/>
              </a:ext>
            </a:extLst>
          </p:cNvPr>
          <p:cNvSpPr>
            <a:spLocks noGrp="1"/>
          </p:cNvSpPr>
          <p:nvPr>
            <p:ph type="title"/>
          </p:nvPr>
        </p:nvSpPr>
        <p:spPr/>
        <p:txBody>
          <a:bodyPr/>
          <a:lstStyle/>
          <a:p>
            <a:r>
              <a:rPr lang="en-US" altLang="zh-TW" b="1" dirty="0"/>
              <a:t>Attack Tree</a:t>
            </a:r>
            <a:r>
              <a:rPr lang="zh-TW" altLang="en-US" b="1" dirty="0"/>
              <a:t>攻擊樹</a:t>
            </a:r>
            <a:br>
              <a:rPr lang="zh-TW" altLang="en-US" b="1" dirty="0"/>
            </a:br>
            <a:endParaRPr lang="zh-TW" altLang="en-US" b="1" dirty="0"/>
          </a:p>
        </p:txBody>
      </p:sp>
      <p:sp>
        <p:nvSpPr>
          <p:cNvPr id="4" name="矩形 3">
            <a:extLst>
              <a:ext uri="{FF2B5EF4-FFF2-40B4-BE49-F238E27FC236}">
                <a16:creationId xmlns:a16="http://schemas.microsoft.com/office/drawing/2014/main" id="{E6FED644-7756-4861-9FFA-ADD3ADCD7044}"/>
              </a:ext>
            </a:extLst>
          </p:cNvPr>
          <p:cNvSpPr/>
          <p:nvPr/>
        </p:nvSpPr>
        <p:spPr>
          <a:xfrm>
            <a:off x="1581912" y="1200547"/>
            <a:ext cx="9518904" cy="5355312"/>
          </a:xfrm>
          <a:prstGeom prst="rect">
            <a:avLst/>
          </a:prstGeom>
        </p:spPr>
        <p:txBody>
          <a:bodyPr wrap="square">
            <a:spAutoFit/>
          </a:bodyPr>
          <a:lstStyle/>
          <a:p>
            <a:r>
              <a:rPr lang="zh-TW" altLang="en-US" b="1" dirty="0"/>
              <a:t>攻擊樹（</a:t>
            </a:r>
            <a:r>
              <a:rPr lang="en-US" altLang="zh-TW" b="1" dirty="0"/>
              <a:t>Attack Tree</a:t>
            </a:r>
            <a:r>
              <a:rPr lang="zh-TW" altLang="en-US" b="1" dirty="0"/>
              <a:t>）的元素包括：</a:t>
            </a:r>
          </a:p>
          <a:p>
            <a:endParaRPr lang="zh-TW" altLang="en-US" b="1" dirty="0"/>
          </a:p>
          <a:p>
            <a:r>
              <a:rPr lang="en-US" altLang="zh-TW" b="1" dirty="0"/>
              <a:t>1. </a:t>
            </a:r>
            <a:r>
              <a:rPr lang="zh-TW" altLang="en-US" b="1" dirty="0"/>
              <a:t>根節點（</a:t>
            </a:r>
            <a:r>
              <a:rPr lang="en-US" altLang="zh-TW" b="1" dirty="0"/>
              <a:t>Root Node</a:t>
            </a:r>
            <a:r>
              <a:rPr lang="zh-TW" altLang="en-US" b="1" dirty="0"/>
              <a:t>）：</a:t>
            </a:r>
          </a:p>
          <a:p>
            <a:r>
              <a:rPr lang="zh-TW" altLang="en-US" b="1" dirty="0"/>
              <a:t>   </a:t>
            </a:r>
            <a:r>
              <a:rPr lang="en-US" altLang="zh-TW" b="1" dirty="0"/>
              <a:t>- </a:t>
            </a:r>
            <a:r>
              <a:rPr lang="zh-TW" altLang="en-US" b="1" dirty="0"/>
              <a:t>代表攻擊者的主要目標，例如“竊取敏感數據”或“獲得系統訪問權”。</a:t>
            </a:r>
          </a:p>
          <a:p>
            <a:endParaRPr lang="zh-TW" altLang="en-US" b="1" dirty="0"/>
          </a:p>
          <a:p>
            <a:r>
              <a:rPr lang="en-US" altLang="zh-TW" b="1" dirty="0"/>
              <a:t>2. </a:t>
            </a:r>
            <a:r>
              <a:rPr lang="zh-TW" altLang="en-US" b="1" dirty="0"/>
              <a:t>中間節點（</a:t>
            </a:r>
            <a:r>
              <a:rPr lang="en-US" altLang="zh-TW" b="1" dirty="0"/>
              <a:t>Intermediate Nodes</a:t>
            </a:r>
            <a:r>
              <a:rPr lang="zh-TW" altLang="en-US" b="1" dirty="0"/>
              <a:t>）：</a:t>
            </a:r>
          </a:p>
          <a:p>
            <a:r>
              <a:rPr lang="zh-TW" altLang="en-US" b="1" dirty="0"/>
              <a:t>   </a:t>
            </a:r>
            <a:r>
              <a:rPr lang="en-US" altLang="zh-TW" b="1" dirty="0"/>
              <a:t>- </a:t>
            </a:r>
            <a:r>
              <a:rPr lang="zh-TW" altLang="en-US" b="1" dirty="0"/>
              <a:t>描述達到根節點目標所需完成的中間目標或子目標。</a:t>
            </a:r>
          </a:p>
          <a:p>
            <a:r>
              <a:rPr lang="zh-TW" altLang="en-US" b="1" dirty="0"/>
              <a:t>   </a:t>
            </a:r>
            <a:r>
              <a:rPr lang="en-US" altLang="zh-TW" b="1" dirty="0"/>
              <a:t>- </a:t>
            </a:r>
            <a:r>
              <a:rPr lang="zh-TW" altLang="en-US" b="1" dirty="0"/>
              <a:t>可以表示為攻擊步驟、策略或階段。</a:t>
            </a:r>
          </a:p>
          <a:p>
            <a:endParaRPr lang="zh-TW" altLang="en-US" b="1" dirty="0"/>
          </a:p>
          <a:p>
            <a:r>
              <a:rPr lang="en-US" altLang="zh-TW" b="1" dirty="0"/>
              <a:t>3. </a:t>
            </a:r>
            <a:r>
              <a:rPr lang="zh-TW" altLang="en-US" b="1" dirty="0"/>
              <a:t>葉子節點（</a:t>
            </a:r>
            <a:r>
              <a:rPr lang="en-US" altLang="zh-TW" b="1" dirty="0"/>
              <a:t>Leaf Nodes</a:t>
            </a:r>
            <a:r>
              <a:rPr lang="zh-TW" altLang="en-US" b="1" dirty="0"/>
              <a:t>）：</a:t>
            </a:r>
          </a:p>
          <a:p>
            <a:r>
              <a:rPr lang="zh-TW" altLang="en-US" b="1" dirty="0"/>
              <a:t>   </a:t>
            </a:r>
            <a:r>
              <a:rPr lang="en-US" altLang="zh-TW" b="1" dirty="0"/>
              <a:t>- </a:t>
            </a:r>
            <a:r>
              <a:rPr lang="zh-TW" altLang="en-US" b="1" dirty="0"/>
              <a:t>表示實現最終或中間目標的具體技術、方法或行動。</a:t>
            </a:r>
          </a:p>
          <a:p>
            <a:r>
              <a:rPr lang="zh-TW" altLang="en-US" b="1" dirty="0"/>
              <a:t>   </a:t>
            </a:r>
            <a:r>
              <a:rPr lang="en-US" altLang="zh-TW" b="1" dirty="0"/>
              <a:t>- </a:t>
            </a:r>
            <a:r>
              <a:rPr lang="zh-TW" altLang="en-US" b="1" dirty="0"/>
              <a:t>通常是攻擊者實際執行的攻擊向量、工具或技巧。</a:t>
            </a:r>
          </a:p>
          <a:p>
            <a:endParaRPr lang="zh-TW" altLang="en-US" b="1" dirty="0"/>
          </a:p>
          <a:p>
            <a:r>
              <a:rPr lang="en-US" altLang="zh-TW" b="1" dirty="0"/>
              <a:t>4. </a:t>
            </a:r>
            <a:r>
              <a:rPr lang="zh-TW" altLang="en-US" b="1" dirty="0"/>
              <a:t>分支（</a:t>
            </a:r>
            <a:r>
              <a:rPr lang="en-US" altLang="zh-TW" b="1" dirty="0"/>
              <a:t>Branches</a:t>
            </a:r>
            <a:r>
              <a:rPr lang="zh-TW" altLang="en-US" b="1" dirty="0"/>
              <a:t>）：</a:t>
            </a:r>
          </a:p>
          <a:p>
            <a:r>
              <a:rPr lang="zh-TW" altLang="en-US" b="1" dirty="0"/>
              <a:t>   </a:t>
            </a:r>
            <a:r>
              <a:rPr lang="en-US" altLang="zh-TW" b="1" dirty="0"/>
              <a:t>- </a:t>
            </a:r>
            <a:r>
              <a:rPr lang="zh-TW" altLang="en-US" b="1" dirty="0"/>
              <a:t>連接節點的線，表示攻擊途徑或步驟之間的邏輯關係。</a:t>
            </a:r>
          </a:p>
          <a:p>
            <a:r>
              <a:rPr lang="zh-TW" altLang="en-US" b="1" dirty="0"/>
              <a:t>   </a:t>
            </a:r>
            <a:r>
              <a:rPr lang="en-US" altLang="zh-TW" b="1" dirty="0"/>
              <a:t>- </a:t>
            </a:r>
            <a:r>
              <a:rPr lang="zh-TW" altLang="en-US" b="1" dirty="0"/>
              <a:t>分支可以代表邏輯“</a:t>
            </a:r>
            <a:r>
              <a:rPr lang="en-US" altLang="zh-TW" b="1" dirty="0"/>
              <a:t>AND”</a:t>
            </a:r>
            <a:r>
              <a:rPr lang="zh-TW" altLang="en-US" b="1" dirty="0"/>
              <a:t>或“</a:t>
            </a:r>
            <a:r>
              <a:rPr lang="en-US" altLang="zh-TW" b="1" dirty="0"/>
              <a:t>OR”</a:t>
            </a:r>
            <a:r>
              <a:rPr lang="zh-TW" altLang="en-US" b="1" dirty="0"/>
              <a:t>條件，反映攻擊者執行攻擊所需的步驟組合或選項。</a:t>
            </a:r>
          </a:p>
          <a:p>
            <a:endParaRPr lang="zh-TW" altLang="en-US" b="1" dirty="0"/>
          </a:p>
          <a:p>
            <a:r>
              <a:rPr lang="en-US" altLang="zh-TW" b="1" dirty="0"/>
              <a:t>5. </a:t>
            </a:r>
            <a:r>
              <a:rPr lang="zh-TW" altLang="en-US" b="1" dirty="0"/>
              <a:t>注釋（</a:t>
            </a:r>
            <a:r>
              <a:rPr lang="en-US" altLang="zh-TW" b="1" dirty="0"/>
              <a:t>Annotations</a:t>
            </a:r>
            <a:r>
              <a:rPr lang="zh-TW" altLang="en-US" b="1" dirty="0"/>
              <a:t>）：</a:t>
            </a:r>
          </a:p>
          <a:p>
            <a:r>
              <a:rPr lang="zh-TW" altLang="en-US" b="1" dirty="0"/>
              <a:t>   </a:t>
            </a:r>
            <a:r>
              <a:rPr lang="en-US" altLang="zh-TW" b="1" dirty="0"/>
              <a:t>- </a:t>
            </a:r>
            <a:r>
              <a:rPr lang="zh-TW" altLang="en-US" b="1" dirty="0"/>
              <a:t>對攻擊步驟的額外說明，可能包括難度、成本、所需時間或成功的可能性。</a:t>
            </a:r>
          </a:p>
        </p:txBody>
      </p:sp>
    </p:spTree>
    <p:extLst>
      <p:ext uri="{BB962C8B-B14F-4D97-AF65-F5344CB8AC3E}">
        <p14:creationId xmlns:p14="http://schemas.microsoft.com/office/powerpoint/2010/main" val="3684788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7797" y="4048099"/>
            <a:ext cx="10978964" cy="2862322"/>
          </a:xfrm>
          <a:prstGeom prst="rect">
            <a:avLst/>
          </a:prstGeom>
        </p:spPr>
        <p:txBody>
          <a:bodyPr wrap="square">
            <a:spAutoFit/>
          </a:bodyPr>
          <a:lstStyle/>
          <a:p>
            <a:r>
              <a:rPr lang="en-US" altLang="zh-TW" sz="2000" b="1" dirty="0">
                <a:latin typeface="Söhne"/>
              </a:rPr>
              <a:t>ID</a:t>
            </a:r>
            <a:r>
              <a:rPr lang="zh-TW" altLang="en-US" sz="2000" b="1" dirty="0">
                <a:latin typeface="Söhne"/>
              </a:rPr>
              <a:t>：</a:t>
            </a:r>
            <a:r>
              <a:rPr lang="en-US" altLang="zh-TW" sz="2000" b="1" dirty="0">
                <a:latin typeface="Söhne"/>
              </a:rPr>
              <a:t>DS0026</a:t>
            </a:r>
            <a:r>
              <a:rPr lang="zh-TW" altLang="en-US" sz="2000" b="1" dirty="0">
                <a:latin typeface="Söhne"/>
              </a:rPr>
              <a:t> </a:t>
            </a:r>
            <a:r>
              <a:rPr lang="en-US" altLang="zh-TW" sz="2000" b="1" dirty="0">
                <a:latin typeface="Söhne"/>
              </a:rPr>
              <a:t>Active Directory</a:t>
            </a:r>
            <a:r>
              <a:rPr lang="zh-TW" altLang="en-US" sz="2000" b="1" dirty="0">
                <a:latin typeface="Söhne"/>
              </a:rPr>
              <a:t>（活動目錄）</a:t>
            </a:r>
          </a:p>
          <a:p>
            <a:endParaRPr lang="zh-TW" altLang="en-US" sz="2000" b="1" dirty="0">
              <a:latin typeface="Söhne"/>
            </a:endParaRPr>
          </a:p>
          <a:p>
            <a:r>
              <a:rPr lang="en-US" altLang="zh-TW" sz="2000" b="1" dirty="0">
                <a:latin typeface="Söhne"/>
              </a:rPr>
              <a:t>Data Component</a:t>
            </a:r>
            <a:r>
              <a:rPr lang="zh-TW" altLang="en-US" sz="2000" b="1" dirty="0">
                <a:latin typeface="Söhne"/>
              </a:rPr>
              <a:t>：</a:t>
            </a:r>
            <a:r>
              <a:rPr lang="en-US" altLang="zh-TW" sz="2000" b="1" dirty="0">
                <a:latin typeface="Söhne"/>
              </a:rPr>
              <a:t>Active Directory Object Creation</a:t>
            </a:r>
            <a:r>
              <a:rPr lang="zh-TW" altLang="en-US" sz="2000" b="1" dirty="0">
                <a:latin typeface="Söhne"/>
              </a:rPr>
              <a:t>（活動目錄對象創建）</a:t>
            </a:r>
          </a:p>
          <a:p>
            <a:endParaRPr lang="zh-TW" altLang="en-US" sz="2000" b="1" dirty="0">
              <a:latin typeface="Söhne"/>
            </a:endParaRPr>
          </a:p>
          <a:p>
            <a:r>
              <a:rPr lang="en-US" altLang="zh-TW" sz="2000" b="1" dirty="0">
                <a:latin typeface="Söhne"/>
              </a:rPr>
              <a:t>Detects</a:t>
            </a:r>
            <a:r>
              <a:rPr lang="zh-TW" altLang="en-US" sz="2000" b="1" dirty="0">
                <a:latin typeface="Söhne"/>
              </a:rPr>
              <a:t>：監控新建的活動目錄對象，例如</a:t>
            </a:r>
            <a:r>
              <a:rPr lang="en-US" altLang="zh-TW" sz="2000" b="1" dirty="0">
                <a:latin typeface="Söhne"/>
              </a:rPr>
              <a:t>Windows</a:t>
            </a:r>
            <a:r>
              <a:rPr lang="zh-TW" altLang="en-US" sz="2000" b="1" dirty="0">
                <a:latin typeface="Söhne"/>
              </a:rPr>
              <a:t> 事件</a:t>
            </a:r>
            <a:r>
              <a:rPr lang="en-US" altLang="zh-TW" sz="2000" b="1" dirty="0">
                <a:latin typeface="Söhne"/>
              </a:rPr>
              <a:t>ID 5137</a:t>
            </a:r>
            <a:r>
              <a:rPr lang="zh-TW" altLang="en-US" sz="2000" b="1" dirty="0">
                <a:latin typeface="Söhne"/>
              </a:rPr>
              <a:t>。</a:t>
            </a:r>
          </a:p>
          <a:p>
            <a:endParaRPr lang="zh-TW" altLang="en-US" sz="2000" b="1" dirty="0">
              <a:latin typeface="Söhne"/>
            </a:endParaRPr>
          </a:p>
          <a:p>
            <a:r>
              <a:rPr lang="en-US" altLang="zh-TW" sz="2000" b="1" dirty="0">
                <a:latin typeface="Söhne"/>
              </a:rPr>
              <a:t>Data Component </a:t>
            </a:r>
            <a:r>
              <a:rPr lang="zh-TW" altLang="en-US" sz="2000" b="1" dirty="0">
                <a:latin typeface="Söhne"/>
              </a:rPr>
              <a:t>：</a:t>
            </a:r>
            <a:r>
              <a:rPr lang="en-US" altLang="zh-TW" sz="2000" b="1" dirty="0">
                <a:latin typeface="Söhne"/>
              </a:rPr>
              <a:t>Active Directory Object Deletion</a:t>
            </a:r>
            <a:r>
              <a:rPr lang="zh-TW" altLang="en-US" sz="2000" b="1" dirty="0">
                <a:latin typeface="Söhne"/>
              </a:rPr>
              <a:t>（活動目錄對象刪除）</a:t>
            </a:r>
          </a:p>
          <a:p>
            <a:endParaRPr lang="zh-TW" altLang="en-US" sz="2000" b="1" dirty="0">
              <a:latin typeface="Söhne"/>
            </a:endParaRPr>
          </a:p>
          <a:p>
            <a:r>
              <a:rPr lang="en-US" altLang="zh-TW" sz="2000" b="1" dirty="0">
                <a:latin typeface="Söhne"/>
              </a:rPr>
              <a:t>Detects </a:t>
            </a:r>
            <a:r>
              <a:rPr lang="zh-TW" altLang="en-US" sz="2000" b="1" dirty="0">
                <a:latin typeface="Söhne"/>
              </a:rPr>
              <a:t>：監控對活動目錄對象的意外刪除，例如</a:t>
            </a:r>
            <a:r>
              <a:rPr lang="en-US" altLang="zh-TW" sz="2000" b="1" dirty="0">
                <a:latin typeface="Söhne"/>
              </a:rPr>
              <a:t>Windows</a:t>
            </a:r>
            <a:r>
              <a:rPr lang="zh-TW" altLang="en-US" sz="2000" b="1" dirty="0">
                <a:latin typeface="Söhne"/>
              </a:rPr>
              <a:t> 事件</a:t>
            </a:r>
            <a:r>
              <a:rPr lang="en-US" altLang="zh-TW" sz="2000" b="1" dirty="0">
                <a:latin typeface="Söhne"/>
              </a:rPr>
              <a:t>ID 5141</a:t>
            </a:r>
            <a:r>
              <a:rPr lang="zh-TW" altLang="en-US" sz="2000" b="1" dirty="0">
                <a:latin typeface="Söhne"/>
              </a:rPr>
              <a:t>。</a:t>
            </a:r>
          </a:p>
        </p:txBody>
      </p:sp>
      <p:pic>
        <p:nvPicPr>
          <p:cNvPr id="4" name="圖片 3"/>
          <p:cNvPicPr>
            <a:picLocks noChangeAspect="1"/>
          </p:cNvPicPr>
          <p:nvPr/>
        </p:nvPicPr>
        <p:blipFill>
          <a:blip r:embed="rId2"/>
          <a:stretch>
            <a:fillRect/>
          </a:stretch>
        </p:blipFill>
        <p:spPr>
          <a:xfrm>
            <a:off x="367938" y="70114"/>
            <a:ext cx="10425063" cy="3977985"/>
          </a:xfrm>
          <a:prstGeom prst="rect">
            <a:avLst/>
          </a:prstGeom>
        </p:spPr>
      </p:pic>
    </p:spTree>
    <p:extLst>
      <p:ext uri="{BB962C8B-B14F-4D97-AF65-F5344CB8AC3E}">
        <p14:creationId xmlns:p14="http://schemas.microsoft.com/office/powerpoint/2010/main" val="37167262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2050" y="4210147"/>
            <a:ext cx="10978964" cy="2554545"/>
          </a:xfrm>
          <a:prstGeom prst="rect">
            <a:avLst/>
          </a:prstGeom>
        </p:spPr>
        <p:txBody>
          <a:bodyPr wrap="square">
            <a:spAutoFit/>
          </a:bodyPr>
          <a:lstStyle/>
          <a:p>
            <a:r>
              <a:rPr lang="en-US" altLang="zh-TW" sz="2000" b="1" dirty="0">
                <a:latin typeface="Söhne"/>
              </a:rPr>
              <a:t>Data Component </a:t>
            </a:r>
            <a:r>
              <a:rPr lang="zh-TW" altLang="en-US" sz="2000" b="1" dirty="0">
                <a:latin typeface="Söhne"/>
              </a:rPr>
              <a:t>：</a:t>
            </a:r>
            <a:r>
              <a:rPr lang="en-US" altLang="zh-TW" sz="2000" b="1" dirty="0">
                <a:latin typeface="Söhne"/>
              </a:rPr>
              <a:t>Active Directory Object Modification</a:t>
            </a:r>
            <a:r>
              <a:rPr lang="zh-TW" altLang="en-US" sz="2000" b="1" dirty="0">
                <a:latin typeface="Söhne"/>
              </a:rPr>
              <a:t>（活動目錄對象修改）</a:t>
            </a:r>
          </a:p>
          <a:p>
            <a:endParaRPr lang="zh-TW" altLang="en-US" sz="2000" b="1" dirty="0">
              <a:latin typeface="Söhne"/>
            </a:endParaRPr>
          </a:p>
          <a:p>
            <a:r>
              <a:rPr lang="en-US" altLang="zh-TW" sz="2000" b="1" dirty="0">
                <a:latin typeface="Söhne"/>
              </a:rPr>
              <a:t>Detects </a:t>
            </a:r>
            <a:r>
              <a:rPr lang="zh-TW" altLang="en-US" sz="2000" b="1" dirty="0">
                <a:latin typeface="Söhne"/>
              </a:rPr>
              <a:t>：監控對</a:t>
            </a:r>
            <a:r>
              <a:rPr lang="en-US" altLang="zh-TW" sz="2000" b="1" dirty="0">
                <a:latin typeface="Söhne"/>
              </a:rPr>
              <a:t>AD</a:t>
            </a:r>
            <a:r>
              <a:rPr lang="zh-TW" altLang="en-US" sz="2000" b="1" dirty="0">
                <a:latin typeface="Söhne"/>
              </a:rPr>
              <a:t>設置的更改，以檢測對用戶帳戶的意外修改，例如刪除或對用戶屬性（憑據、狀態等）的可能惡意更改。</a:t>
            </a:r>
          </a:p>
          <a:p>
            <a:endParaRPr lang="en-US" altLang="zh-TW" sz="2000" b="1" dirty="0">
              <a:latin typeface="Söhne"/>
            </a:endParaRPr>
          </a:p>
          <a:p>
            <a:r>
              <a:rPr lang="en-US" altLang="zh-TW" sz="2000" b="1" dirty="0">
                <a:latin typeface="Söhne"/>
              </a:rPr>
              <a:t>ID</a:t>
            </a:r>
            <a:r>
              <a:rPr lang="zh-TW" altLang="en-US" sz="2000" b="1" dirty="0">
                <a:latin typeface="Söhne"/>
              </a:rPr>
              <a:t>：</a:t>
            </a:r>
            <a:r>
              <a:rPr lang="en-US" altLang="zh-TW" sz="2000" b="1" dirty="0">
                <a:latin typeface="Söhne"/>
              </a:rPr>
              <a:t>DS0017 </a:t>
            </a:r>
            <a:r>
              <a:rPr lang="zh-TW" altLang="en-US" sz="2000" b="1" dirty="0">
                <a:latin typeface="Söhne"/>
              </a:rPr>
              <a:t>命令（</a:t>
            </a:r>
            <a:r>
              <a:rPr lang="en-US" altLang="zh-TW" sz="2000" b="1" dirty="0">
                <a:latin typeface="Söhne"/>
              </a:rPr>
              <a:t>Command</a:t>
            </a:r>
            <a:r>
              <a:rPr lang="zh-TW" altLang="en-US" sz="2000" b="1" dirty="0">
                <a:latin typeface="Söhne"/>
              </a:rPr>
              <a:t>）</a:t>
            </a:r>
          </a:p>
          <a:p>
            <a:r>
              <a:rPr lang="en-US" altLang="zh-TW" sz="2000" b="1" dirty="0">
                <a:latin typeface="Söhne"/>
              </a:rPr>
              <a:t>Data Component </a:t>
            </a:r>
            <a:r>
              <a:rPr lang="zh-TW" altLang="en-US" sz="2000" b="1" dirty="0">
                <a:latin typeface="Söhne"/>
              </a:rPr>
              <a:t>：命令執行（</a:t>
            </a:r>
            <a:r>
              <a:rPr lang="en-US" altLang="zh-TW" sz="2000" b="1" dirty="0">
                <a:latin typeface="Söhne"/>
              </a:rPr>
              <a:t>Command Execution</a:t>
            </a:r>
            <a:r>
              <a:rPr lang="zh-TW" altLang="en-US" sz="2000" b="1" dirty="0">
                <a:latin typeface="Söhne"/>
              </a:rPr>
              <a:t>）</a:t>
            </a:r>
          </a:p>
          <a:p>
            <a:r>
              <a:rPr lang="en-US" altLang="zh-TW" sz="2000" b="1" dirty="0">
                <a:latin typeface="Söhne"/>
              </a:rPr>
              <a:t>Detects </a:t>
            </a:r>
            <a:r>
              <a:rPr lang="zh-TW" altLang="en-US" sz="2000" b="1" dirty="0">
                <a:latin typeface="Söhne"/>
              </a:rPr>
              <a:t>：監控執行的命令和參數，以檢測對域信任設置的修改。</a:t>
            </a:r>
            <a:endParaRPr lang="en-US" altLang="zh-TW" sz="2000" dirty="0">
              <a:latin typeface="Söhne"/>
            </a:endParaRPr>
          </a:p>
        </p:txBody>
      </p:sp>
      <p:pic>
        <p:nvPicPr>
          <p:cNvPr id="4" name="圖片 3"/>
          <p:cNvPicPr>
            <a:picLocks noChangeAspect="1"/>
          </p:cNvPicPr>
          <p:nvPr/>
        </p:nvPicPr>
        <p:blipFill>
          <a:blip r:embed="rId2"/>
          <a:stretch>
            <a:fillRect/>
          </a:stretch>
        </p:blipFill>
        <p:spPr>
          <a:xfrm>
            <a:off x="367938" y="151139"/>
            <a:ext cx="10425063" cy="3977985"/>
          </a:xfrm>
          <a:prstGeom prst="rect">
            <a:avLst/>
          </a:prstGeom>
        </p:spPr>
      </p:pic>
    </p:spTree>
    <p:extLst>
      <p:ext uri="{BB962C8B-B14F-4D97-AF65-F5344CB8AC3E}">
        <p14:creationId xmlns:p14="http://schemas.microsoft.com/office/powerpoint/2010/main" val="674855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86080" y="369496"/>
            <a:ext cx="2720198" cy="3499192"/>
          </a:xfrm>
          <a:prstGeom prst="rect">
            <a:avLst/>
          </a:prstGeom>
        </p:spPr>
      </p:pic>
      <p:sp>
        <p:nvSpPr>
          <p:cNvPr id="8" name="矩形 7"/>
          <p:cNvSpPr/>
          <p:nvPr/>
        </p:nvSpPr>
        <p:spPr>
          <a:xfrm>
            <a:off x="3262895" y="598458"/>
            <a:ext cx="6480545" cy="3785652"/>
          </a:xfrm>
          <a:prstGeom prst="rect">
            <a:avLst/>
          </a:prstGeom>
        </p:spPr>
        <p:txBody>
          <a:bodyPr wrap="square">
            <a:spAutoFit/>
          </a:bodyPr>
          <a:lstStyle/>
          <a:p>
            <a:r>
              <a:rPr lang="en-US" altLang="zh-TW" sz="2000" b="1" dirty="0">
                <a:latin typeface="Söhne"/>
              </a:rPr>
              <a:t>T1484</a:t>
            </a:r>
            <a:r>
              <a:rPr lang="zh-TW" altLang="en-US" sz="2000" b="1" dirty="0">
                <a:latin typeface="Söhne"/>
              </a:rPr>
              <a:t>是一項技術，它屬於防禦規避（</a:t>
            </a:r>
            <a:r>
              <a:rPr lang="en-US" altLang="zh-TW" sz="2000" b="1" dirty="0">
                <a:latin typeface="Söhne"/>
              </a:rPr>
              <a:t>Defense Evasion</a:t>
            </a:r>
            <a:r>
              <a:rPr lang="zh-TW" altLang="en-US" sz="2000" b="1" dirty="0">
                <a:latin typeface="Söhne"/>
              </a:rPr>
              <a:t>）和特權升級（</a:t>
            </a:r>
            <a:r>
              <a:rPr lang="en-US" altLang="zh-TW" sz="2000" b="1" dirty="0">
                <a:latin typeface="Söhne"/>
              </a:rPr>
              <a:t>Privilege Escalation</a:t>
            </a:r>
            <a:r>
              <a:rPr lang="zh-TW" altLang="en-US" sz="2000" b="1" dirty="0">
                <a:latin typeface="Söhne"/>
              </a:rPr>
              <a:t>）策略，用於繞過防禦措斷並提升特權。</a:t>
            </a:r>
          </a:p>
          <a:p>
            <a:endParaRPr lang="en-US" altLang="zh-TW" sz="2000" b="1" dirty="0">
              <a:latin typeface="Söhne"/>
            </a:endParaRPr>
          </a:p>
          <a:p>
            <a:r>
              <a:rPr lang="en-US" altLang="zh-TW" sz="2000" b="1" dirty="0">
                <a:latin typeface="Söhne"/>
              </a:rPr>
              <a:t>T1484 </a:t>
            </a:r>
            <a:r>
              <a:rPr lang="zh-TW" altLang="en-US" sz="2000" b="1" dirty="0">
                <a:latin typeface="Söhne"/>
              </a:rPr>
              <a:t>包括以下兩個子技術：</a:t>
            </a:r>
            <a:r>
              <a:rPr lang="en-US" altLang="zh-TW" sz="2000" b="1" dirty="0">
                <a:latin typeface="Söhne"/>
              </a:rPr>
              <a:t>T1484.001 </a:t>
            </a:r>
            <a:r>
              <a:rPr lang="zh-TW" altLang="en-US" sz="2000" b="1" dirty="0">
                <a:latin typeface="Söhne"/>
              </a:rPr>
              <a:t>和 </a:t>
            </a:r>
            <a:r>
              <a:rPr lang="en-US" altLang="zh-TW" sz="2000" b="1" dirty="0">
                <a:latin typeface="Söhne"/>
              </a:rPr>
              <a:t>T1484.002</a:t>
            </a:r>
            <a:r>
              <a:rPr lang="zh-TW" altLang="en-US" sz="2000" b="1" dirty="0">
                <a:latin typeface="Söhne"/>
              </a:rPr>
              <a:t>。</a:t>
            </a:r>
            <a:endParaRPr lang="en-US" altLang="zh-TW" sz="2000" b="1" dirty="0">
              <a:latin typeface="Söhne"/>
            </a:endParaRPr>
          </a:p>
          <a:p>
            <a:endParaRPr lang="zh-TW" altLang="en-US" sz="2000" b="1" dirty="0">
              <a:latin typeface="Söhne"/>
            </a:endParaRPr>
          </a:p>
          <a:p>
            <a:r>
              <a:rPr lang="zh-TW" altLang="en-US" sz="2000" b="1" dirty="0">
                <a:latin typeface="Söhne"/>
              </a:rPr>
              <a:t>這項技術適用於 </a:t>
            </a:r>
            <a:r>
              <a:rPr lang="en-US" altLang="zh-TW" sz="2000" b="1" dirty="0">
                <a:latin typeface="Söhne"/>
              </a:rPr>
              <a:t>Azure AD </a:t>
            </a:r>
            <a:r>
              <a:rPr lang="zh-TW" altLang="en-US" sz="2000" b="1" dirty="0">
                <a:latin typeface="Söhne"/>
              </a:rPr>
              <a:t>和 </a:t>
            </a:r>
            <a:r>
              <a:rPr lang="en-US" altLang="zh-TW" sz="2000" b="1" dirty="0">
                <a:latin typeface="Söhne"/>
              </a:rPr>
              <a:t>Windows </a:t>
            </a:r>
            <a:r>
              <a:rPr lang="zh-TW" altLang="en-US" sz="2000" b="1" dirty="0">
                <a:latin typeface="Söhne"/>
              </a:rPr>
              <a:t>平台。</a:t>
            </a:r>
          </a:p>
          <a:p>
            <a:r>
              <a:rPr lang="zh-TW" altLang="en-US" sz="2000" b="1" dirty="0">
                <a:latin typeface="Söhne"/>
              </a:rPr>
              <a:t>必需的權限包括 </a:t>
            </a:r>
            <a:r>
              <a:rPr lang="en-US" altLang="zh-TW" sz="2000" b="1" dirty="0">
                <a:latin typeface="Söhne"/>
              </a:rPr>
              <a:t>Administrator</a:t>
            </a:r>
            <a:r>
              <a:rPr lang="zh-TW" altLang="en-US" sz="2000" b="1" dirty="0">
                <a:latin typeface="Söhne"/>
              </a:rPr>
              <a:t>（管理員）和 </a:t>
            </a:r>
            <a:r>
              <a:rPr lang="en-US" altLang="zh-TW" sz="2000" b="1" dirty="0">
                <a:latin typeface="Söhne"/>
              </a:rPr>
              <a:t>User</a:t>
            </a:r>
            <a:r>
              <a:rPr lang="zh-TW" altLang="en-US" sz="2000" b="1" dirty="0">
                <a:latin typeface="Söhne"/>
              </a:rPr>
              <a:t>（用戶）。</a:t>
            </a:r>
            <a:endParaRPr lang="en-US" altLang="zh-TW" sz="2000" b="1" dirty="0">
              <a:latin typeface="Söhne"/>
            </a:endParaRPr>
          </a:p>
          <a:p>
            <a:endParaRPr lang="zh-TW" altLang="en-US" sz="2000" b="1" dirty="0">
              <a:latin typeface="Söhne"/>
            </a:endParaRPr>
          </a:p>
          <a:p>
            <a:r>
              <a:rPr lang="zh-TW" altLang="en-US" sz="2000" b="1" dirty="0">
                <a:latin typeface="Söhne"/>
              </a:rPr>
              <a:t>通過這項技術，可以繞過檔案系統存取控制和系統存取控制等防禦措斷。</a:t>
            </a:r>
          </a:p>
        </p:txBody>
      </p:sp>
    </p:spTree>
    <p:extLst>
      <p:ext uri="{BB962C8B-B14F-4D97-AF65-F5344CB8AC3E}">
        <p14:creationId xmlns:p14="http://schemas.microsoft.com/office/powerpoint/2010/main" val="2803784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870541" y="1583974"/>
            <a:ext cx="11140579" cy="4708981"/>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攻擊者可能會修改群組原則物件（</a:t>
            </a:r>
            <a:r>
              <a:rPr lang="en-US" altLang="zh-TW" sz="2000" dirty="0">
                <a:latin typeface="標楷體" panose="03000509000000000000" pitchFamily="65" charset="-120"/>
                <a:ea typeface="標楷體" panose="03000509000000000000" pitchFamily="65" charset="-120"/>
              </a:rPr>
              <a:t>GPOs</a:t>
            </a:r>
            <a:r>
              <a:rPr lang="zh-TW" altLang="en-US" sz="2000" dirty="0">
                <a:latin typeface="標楷體" panose="03000509000000000000" pitchFamily="65" charset="-120"/>
                <a:ea typeface="標楷體" panose="03000509000000000000" pitchFamily="65" charset="-120"/>
              </a:rPr>
              <a:t>），以顛覆領域的既定自由裁量存取控制，通常目的是在該領域上提升權限。</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群組原則允許在</a:t>
            </a:r>
            <a:r>
              <a:rPr lang="en-US" altLang="zh-TW" sz="2000" dirty="0">
                <a:latin typeface="標楷體" panose="03000509000000000000" pitchFamily="65" charset="-120"/>
                <a:ea typeface="標楷體" panose="03000509000000000000" pitchFamily="65" charset="-120"/>
              </a:rPr>
              <a:t>Active Directory (AD) </a:t>
            </a:r>
            <a:r>
              <a:rPr lang="zh-TW" altLang="en-US" sz="2000" dirty="0">
                <a:latin typeface="標楷體" panose="03000509000000000000" pitchFamily="65" charset="-120"/>
                <a:ea typeface="標楷體" panose="03000509000000000000" pitchFamily="65" charset="-120"/>
              </a:rPr>
              <a:t>中集中管理用戶和電腦設定。</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GPOs</a:t>
            </a:r>
            <a:r>
              <a:rPr lang="zh-TW" altLang="en-US" sz="2000" dirty="0">
                <a:latin typeface="標楷體" panose="03000509000000000000" pitchFamily="65" charset="-120"/>
                <a:ea typeface="標楷體" panose="03000509000000000000" pitchFamily="65" charset="-120"/>
              </a:rPr>
              <a:t>是由存儲在一個可預測的網絡路徑（</a:t>
            </a:r>
            <a:r>
              <a:rPr lang="en-US" altLang="zh-TW" sz="2000" dirty="0">
                <a:latin typeface="標楷體" panose="03000509000000000000" pitchFamily="65" charset="-120"/>
                <a:ea typeface="標楷體" panose="03000509000000000000" pitchFamily="65" charset="-120"/>
              </a:rPr>
              <a:t>\&lt;DOMAIN&gt;\SYSVOL\&lt;DOMAIN&gt;\Policies\</a:t>
            </a:r>
            <a:r>
              <a:rPr lang="zh-TW" altLang="en-US" sz="2000" dirty="0">
                <a:latin typeface="標楷體" panose="03000509000000000000" pitchFamily="65" charset="-120"/>
                <a:ea typeface="標楷體" panose="03000509000000000000" pitchFamily="65" charset="-120"/>
              </a:rPr>
              <a:t>）內的文件組成的群組原則設定容器。</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像</a:t>
            </a:r>
            <a:r>
              <a:rPr lang="en-US" altLang="zh-TW" sz="2000" dirty="0">
                <a:latin typeface="標楷體" panose="03000509000000000000" pitchFamily="65" charset="-120"/>
                <a:ea typeface="標楷體" panose="03000509000000000000" pitchFamily="65" charset="-120"/>
              </a:rPr>
              <a:t>AD</a:t>
            </a:r>
            <a:r>
              <a:rPr lang="zh-TW" altLang="en-US" sz="2000" dirty="0">
                <a:latin typeface="標楷體" panose="03000509000000000000" pitchFamily="65" charset="-120"/>
                <a:ea typeface="標楷體" panose="03000509000000000000" pitchFamily="65" charset="-120"/>
              </a:rPr>
              <a:t>中的其他物件一樣，</a:t>
            </a:r>
            <a:r>
              <a:rPr lang="en-US" altLang="zh-TW" sz="2000" dirty="0">
                <a:latin typeface="標楷體" panose="03000509000000000000" pitchFamily="65" charset="-120"/>
                <a:ea typeface="標楷體" panose="03000509000000000000" pitchFamily="65" charset="-120"/>
              </a:rPr>
              <a:t>GPOs</a:t>
            </a:r>
            <a:r>
              <a:rPr lang="zh-TW" altLang="en-US" sz="2000" dirty="0">
                <a:latin typeface="標楷體" panose="03000509000000000000" pitchFamily="65" charset="-120"/>
                <a:ea typeface="標楷體" panose="03000509000000000000" pitchFamily="65" charset="-120"/>
              </a:rPr>
              <a:t>與它們相關的存取控制。預設情況下，領域中的所有用戶帳戶都有權限讀取</a:t>
            </a:r>
            <a:r>
              <a:rPr lang="en-US" altLang="zh-TW" sz="2000" dirty="0">
                <a:latin typeface="標楷體" panose="03000509000000000000" pitchFamily="65" charset="-120"/>
                <a:ea typeface="標楷體" panose="03000509000000000000" pitchFamily="65" charset="-120"/>
              </a:rPr>
              <a:t>GPOs</a:t>
            </a:r>
            <a:r>
              <a:rPr lang="zh-TW" altLang="en-US" sz="2000" dirty="0">
                <a:latin typeface="標楷體" panose="03000509000000000000" pitchFamily="65" charset="-120"/>
                <a:ea typeface="標楷體" panose="03000509000000000000" pitchFamily="65" charset="-120"/>
              </a:rPr>
              <a:t>。可以將</a:t>
            </a:r>
            <a:r>
              <a:rPr lang="en-US" altLang="zh-TW" sz="2000" dirty="0">
                <a:latin typeface="標楷體" panose="03000509000000000000" pitchFamily="65" charset="-120"/>
                <a:ea typeface="標楷體" panose="03000509000000000000" pitchFamily="65" charset="-120"/>
              </a:rPr>
              <a:t>GPO</a:t>
            </a:r>
            <a:r>
              <a:rPr lang="zh-TW" altLang="en-US" sz="2000" dirty="0">
                <a:latin typeface="標楷體" panose="03000509000000000000" pitchFamily="65" charset="-120"/>
                <a:ea typeface="標楷體" panose="03000509000000000000" pitchFamily="65" charset="-120"/>
              </a:rPr>
              <a:t>存取控制權限委派給領域中的特定用戶或群組，例如寫入存取。</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惡意修改</a:t>
            </a:r>
            <a:r>
              <a:rPr lang="en-US" altLang="zh-TW" sz="2000" dirty="0">
                <a:latin typeface="標楷體" panose="03000509000000000000" pitchFamily="65" charset="-120"/>
                <a:ea typeface="標楷體" panose="03000509000000000000" pitchFamily="65" charset="-120"/>
              </a:rPr>
              <a:t>GPO</a:t>
            </a:r>
            <a:r>
              <a:rPr lang="zh-TW" altLang="en-US" sz="2000" dirty="0">
                <a:latin typeface="標楷體" panose="03000509000000000000" pitchFamily="65" charset="-120"/>
                <a:ea typeface="標楷體" panose="03000509000000000000" pitchFamily="65" charset="-120"/>
              </a:rPr>
              <a:t>可以用來執行許多其他惡意行為，如計劃任務</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作業，禁用或修改工具，入侵工具轉移，創建帳戶，服務執行等。</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由於</a:t>
            </a:r>
            <a:r>
              <a:rPr lang="en-US" altLang="zh-TW" sz="2000" dirty="0">
                <a:latin typeface="標楷體" panose="03000509000000000000" pitchFamily="65" charset="-120"/>
                <a:ea typeface="標楷體" panose="03000509000000000000" pitchFamily="65" charset="-120"/>
              </a:rPr>
              <a:t>GPOs</a:t>
            </a:r>
            <a:r>
              <a:rPr lang="zh-TW" altLang="en-US" sz="2000" dirty="0">
                <a:latin typeface="標楷體" panose="03000509000000000000" pitchFamily="65" charset="-120"/>
                <a:ea typeface="標楷體" panose="03000509000000000000" pitchFamily="65" charset="-120"/>
              </a:rPr>
              <a:t>能夠控制</a:t>
            </a:r>
            <a:r>
              <a:rPr lang="en-US" altLang="zh-TW" sz="2000" dirty="0">
                <a:latin typeface="標楷體" panose="03000509000000000000" pitchFamily="65" charset="-120"/>
                <a:ea typeface="標楷體" panose="03000509000000000000" pitchFamily="65" charset="-120"/>
              </a:rPr>
              <a:t>AD</a:t>
            </a:r>
            <a:r>
              <a:rPr lang="zh-TW" altLang="en-US" sz="2000" dirty="0">
                <a:latin typeface="標楷體" panose="03000509000000000000" pitchFamily="65" charset="-120"/>
                <a:ea typeface="標楷體" panose="03000509000000000000" pitchFamily="65" charset="-120"/>
              </a:rPr>
              <a:t>環境中許多用戶和機器設定，因此有許多潛在的攻擊可能源於這種</a:t>
            </a:r>
            <a:r>
              <a:rPr lang="en-US" altLang="zh-TW" sz="2000" dirty="0">
                <a:latin typeface="標楷體" panose="03000509000000000000" pitchFamily="65" charset="-120"/>
                <a:ea typeface="標楷體" panose="03000509000000000000" pitchFamily="65" charset="-120"/>
              </a:rPr>
              <a:t>GPO</a:t>
            </a:r>
            <a:r>
              <a:rPr lang="zh-TW" altLang="en-US" sz="2000" dirty="0">
                <a:latin typeface="標楷體" panose="03000509000000000000" pitchFamily="65" charset="-120"/>
                <a:ea typeface="標楷體" panose="03000509000000000000" pitchFamily="65" charset="-120"/>
              </a:rPr>
              <a:t>濫用。</a:t>
            </a:r>
          </a:p>
        </p:txBody>
      </p:sp>
      <p:sp>
        <p:nvSpPr>
          <p:cNvPr id="8" name="矩形 7"/>
          <p:cNvSpPr/>
          <p:nvPr/>
        </p:nvSpPr>
        <p:spPr>
          <a:xfrm>
            <a:off x="1519532" y="615353"/>
            <a:ext cx="9275296"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Domain Policy Modification :</a:t>
            </a:r>
            <a:r>
              <a:rPr lang="zh-TW" altLang="en-US" sz="2800" dirty="0"/>
              <a:t>群組策略修改</a:t>
            </a:r>
            <a:r>
              <a:rPr lang="en-US" altLang="zh-TW" sz="2800" dirty="0"/>
              <a:t>(T1484.001)</a:t>
            </a:r>
            <a:endParaRPr lang="en-US" altLang="zh-TW" sz="3200" dirty="0"/>
          </a:p>
        </p:txBody>
      </p:sp>
    </p:spTree>
    <p:extLst>
      <p:ext uri="{BB962C8B-B14F-4D97-AF65-F5344CB8AC3E}">
        <p14:creationId xmlns:p14="http://schemas.microsoft.com/office/powerpoint/2010/main" val="33980340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743B4F3-8722-44C4-BDBE-C5C3356B1680}"/>
              </a:ext>
            </a:extLst>
          </p:cNvPr>
          <p:cNvPicPr>
            <a:picLocks noChangeAspect="1"/>
          </p:cNvPicPr>
          <p:nvPr/>
        </p:nvPicPr>
        <p:blipFill>
          <a:blip r:embed="rId2"/>
          <a:stretch>
            <a:fillRect/>
          </a:stretch>
        </p:blipFill>
        <p:spPr>
          <a:xfrm>
            <a:off x="365760" y="104343"/>
            <a:ext cx="11679936" cy="3591820"/>
          </a:xfrm>
          <a:prstGeom prst="rect">
            <a:avLst/>
          </a:prstGeom>
        </p:spPr>
      </p:pic>
      <p:graphicFrame>
        <p:nvGraphicFramePr>
          <p:cNvPr id="8" name="表格 7">
            <a:extLst>
              <a:ext uri="{FF2B5EF4-FFF2-40B4-BE49-F238E27FC236}">
                <a16:creationId xmlns:a16="http://schemas.microsoft.com/office/drawing/2014/main" id="{C76174C5-41A3-4C9B-9F65-03AC9BEC79DD}"/>
              </a:ext>
            </a:extLst>
          </p:cNvPr>
          <p:cNvGraphicFramePr>
            <a:graphicFrameLocks noGrp="1"/>
          </p:cNvGraphicFramePr>
          <p:nvPr>
            <p:extLst>
              <p:ext uri="{D42A27DB-BD31-4B8C-83A1-F6EECF244321}">
                <p14:modId xmlns:p14="http://schemas.microsoft.com/office/powerpoint/2010/main" val="4209189811"/>
              </p:ext>
            </p:extLst>
          </p:nvPr>
        </p:nvGraphicFramePr>
        <p:xfrm>
          <a:off x="800100" y="3797111"/>
          <a:ext cx="11103864" cy="2892504"/>
        </p:xfrm>
        <a:graphic>
          <a:graphicData uri="http://schemas.openxmlformats.org/drawingml/2006/table">
            <a:tbl>
              <a:tblPr/>
              <a:tblGrid>
                <a:gridCol w="795528">
                  <a:extLst>
                    <a:ext uri="{9D8B030D-6E8A-4147-A177-3AD203B41FA5}">
                      <a16:colId xmlns:a16="http://schemas.microsoft.com/office/drawing/2014/main" val="898883021"/>
                    </a:ext>
                  </a:extLst>
                </a:gridCol>
                <a:gridCol w="1417320">
                  <a:extLst>
                    <a:ext uri="{9D8B030D-6E8A-4147-A177-3AD203B41FA5}">
                      <a16:colId xmlns:a16="http://schemas.microsoft.com/office/drawing/2014/main" val="1529070064"/>
                    </a:ext>
                  </a:extLst>
                </a:gridCol>
                <a:gridCol w="8891016">
                  <a:extLst>
                    <a:ext uri="{9D8B030D-6E8A-4147-A177-3AD203B41FA5}">
                      <a16:colId xmlns:a16="http://schemas.microsoft.com/office/drawing/2014/main" val="2716898376"/>
                    </a:ext>
                  </a:extLst>
                </a:gridCol>
              </a:tblGrid>
              <a:tr h="332472">
                <a:tc>
                  <a:txBody>
                    <a:bodyPr/>
                    <a:lstStyle/>
                    <a:p>
                      <a:pPr fontAlgn="base"/>
                      <a:r>
                        <a:rPr lang="en-US" sz="1400">
                          <a:effectLst/>
                        </a:rPr>
                        <a:t>S0554</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a:effectLst/>
                        </a:rPr>
                        <a:t>Egregor</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TW" sz="1400" dirty="0">
                          <a:effectLst/>
                        </a:rPr>
                        <a:t>Egregor</a:t>
                      </a:r>
                      <a:r>
                        <a:rPr lang="zh-TW" altLang="en-US" sz="1400" dirty="0">
                          <a:effectLst/>
                        </a:rPr>
                        <a:t>能夠修改</a:t>
                      </a:r>
                      <a:r>
                        <a:rPr lang="en-US" altLang="zh-TW" sz="1400" dirty="0">
                          <a:effectLst/>
                        </a:rPr>
                        <a:t>GPO</a:t>
                      </a:r>
                      <a:r>
                        <a:rPr lang="zh-TW" altLang="en-US" sz="1400" dirty="0">
                          <a:effectLst/>
                        </a:rPr>
                        <a:t>以規避檢測。</a:t>
                      </a:r>
                      <a:endParaRPr lang="en-US" altLang="zh-TW" sz="1400" dirty="0">
                        <a:effectLst/>
                      </a:endParaRP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45979433"/>
                  </a:ext>
                </a:extLst>
              </a:tr>
              <a:tr h="731438">
                <a:tc>
                  <a:txBody>
                    <a:bodyPr/>
                    <a:lstStyle/>
                    <a:p>
                      <a:pPr fontAlgn="base"/>
                      <a:r>
                        <a:rPr lang="en-US" sz="1400">
                          <a:effectLst/>
                        </a:rPr>
                        <a:t>S0363</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a:effectLst/>
                        </a:rPr>
                        <a:t>Empire</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TW" sz="1400" dirty="0">
                          <a:effectLst/>
                        </a:rPr>
                        <a:t>Empire</a:t>
                      </a:r>
                      <a:r>
                        <a:rPr lang="zh-TW" altLang="en-US" sz="1400" dirty="0">
                          <a:effectLst/>
                        </a:rPr>
                        <a:t>可以使用</a:t>
                      </a:r>
                      <a:r>
                        <a:rPr lang="en-US" altLang="zh-TW" sz="1400" dirty="0">
                          <a:effectLst/>
                        </a:rPr>
                        <a:t>New-</a:t>
                      </a:r>
                      <a:r>
                        <a:rPr lang="en-US" altLang="zh-TW" sz="1400" dirty="0" err="1">
                          <a:effectLst/>
                        </a:rPr>
                        <a:t>GPOImmediateTask</a:t>
                      </a:r>
                      <a:r>
                        <a:rPr lang="zh-TW" altLang="en-US" sz="1400" dirty="0">
                          <a:effectLst/>
                        </a:rPr>
                        <a:t>修改</a:t>
                      </a:r>
                      <a:r>
                        <a:rPr lang="en-US" altLang="zh-TW" sz="1400" dirty="0">
                          <a:effectLst/>
                        </a:rPr>
                        <a:t>GPO</a:t>
                      </a:r>
                      <a:r>
                        <a:rPr lang="zh-TW" altLang="en-US" sz="1400" dirty="0">
                          <a:effectLst/>
                        </a:rPr>
                        <a:t>，該</a:t>
                      </a:r>
                      <a:r>
                        <a:rPr lang="en-US" altLang="zh-TW" sz="1400" dirty="0">
                          <a:effectLst/>
                        </a:rPr>
                        <a:t>GPO</a:t>
                      </a:r>
                      <a:r>
                        <a:rPr lang="zh-TW" altLang="en-US" sz="1400" dirty="0">
                          <a:effectLst/>
                        </a:rPr>
                        <a:t>將安裝並執行一個惡意的計劃任務</a:t>
                      </a:r>
                      <a:r>
                        <a:rPr lang="en-US" altLang="zh-TW" sz="1400" dirty="0">
                          <a:effectLst/>
                        </a:rPr>
                        <a:t>/</a:t>
                      </a:r>
                      <a:r>
                        <a:rPr lang="zh-TW" altLang="en-US" sz="1400" dirty="0">
                          <a:effectLst/>
                        </a:rPr>
                        <a:t>作業。</a:t>
                      </a:r>
                      <a:endParaRPr lang="en-US" altLang="zh-TW" sz="1400" dirty="0">
                        <a:effectLst/>
                      </a:endParaRP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43724767"/>
                  </a:ext>
                </a:extLst>
              </a:tr>
              <a:tr h="432213">
                <a:tc>
                  <a:txBody>
                    <a:bodyPr/>
                    <a:lstStyle/>
                    <a:p>
                      <a:pPr fontAlgn="base"/>
                      <a:r>
                        <a:rPr lang="en-US" sz="1400">
                          <a:effectLst/>
                        </a:rPr>
                        <a:t>S0697</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HermeticWiper</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err="1">
                          <a:effectLst/>
                        </a:rPr>
                        <a:t>HermeticWiper</a:t>
                      </a:r>
                      <a:r>
                        <a:rPr lang="zh-TW" altLang="en-US" sz="1400" dirty="0">
                          <a:effectLst/>
                        </a:rPr>
                        <a:t>具有通過感染系統的預設域策略部署的能力。</a:t>
                      </a:r>
                      <a:endParaRPr lang="en-US" altLang="zh-TW" sz="1400" dirty="0">
                        <a:effectLst/>
                      </a:endParaRP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80880889"/>
                  </a:ext>
                </a:extLst>
              </a:tr>
              <a:tr h="432213">
                <a:tc>
                  <a:txBody>
                    <a:bodyPr/>
                    <a:lstStyle/>
                    <a:p>
                      <a:pPr fontAlgn="base"/>
                      <a:r>
                        <a:rPr lang="en-US" sz="1400" dirty="0">
                          <a:effectLst/>
                        </a:rPr>
                        <a:t>G0119</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Indrik Spider</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err="1">
                          <a:effectLst/>
                        </a:rPr>
                        <a:t>Indrik</a:t>
                      </a:r>
                      <a:r>
                        <a:rPr lang="en-US" sz="1400" dirty="0">
                          <a:effectLst/>
                        </a:rPr>
                        <a:t> Spider</a:t>
                      </a:r>
                      <a:r>
                        <a:rPr lang="zh-TW" altLang="en-US" sz="1400" dirty="0">
                          <a:effectLst/>
                        </a:rPr>
                        <a:t>使用群組原則物件來部署批處理腳本。</a:t>
                      </a:r>
                      <a:endParaRPr lang="en-US" altLang="zh-TW" sz="1400" dirty="0">
                        <a:effectLst/>
                      </a:endParaRP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053009869"/>
                  </a:ext>
                </a:extLst>
              </a:tr>
              <a:tr h="432213">
                <a:tc>
                  <a:txBody>
                    <a:bodyPr/>
                    <a:lstStyle/>
                    <a:p>
                      <a:pPr fontAlgn="base"/>
                      <a:r>
                        <a:rPr lang="en-US" sz="1400">
                          <a:effectLst/>
                        </a:rPr>
                        <a:t>S0688</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Meteor</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altLang="zh-TW" sz="1400" dirty="0">
                          <a:effectLst/>
                        </a:rPr>
                        <a:t>Meteor</a:t>
                      </a:r>
                      <a:r>
                        <a:rPr lang="zh-TW" altLang="en-US" sz="1400" dirty="0">
                          <a:effectLst/>
                        </a:rPr>
                        <a:t>可以使用群組政策從</a:t>
                      </a:r>
                      <a:r>
                        <a:rPr lang="en-US" altLang="zh-TW" sz="1400" dirty="0">
                          <a:effectLst/>
                        </a:rPr>
                        <a:t>AD</a:t>
                      </a:r>
                      <a:r>
                        <a:rPr lang="zh-TW" altLang="en-US" sz="1400" dirty="0">
                          <a:effectLst/>
                        </a:rPr>
                        <a:t>推送計劃任務到所有網絡機器。</a:t>
                      </a:r>
                      <a:endParaRPr lang="en-US" altLang="zh-TW" sz="1400" dirty="0">
                        <a:effectLst/>
                      </a:endParaRP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566029605"/>
                  </a:ext>
                </a:extLst>
              </a:tr>
              <a:tr h="531955">
                <a:tc>
                  <a:txBody>
                    <a:bodyPr/>
                    <a:lstStyle/>
                    <a:p>
                      <a:pPr fontAlgn="base"/>
                      <a:r>
                        <a:rPr lang="en-US" sz="1400">
                          <a:effectLst/>
                        </a:rPr>
                        <a:t>S1058</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Prestige</a:t>
                      </a: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a:effectLst/>
                        </a:rPr>
                        <a:t>Prestige</a:t>
                      </a:r>
                      <a:r>
                        <a:rPr lang="zh-TW" altLang="en-US" sz="1400" dirty="0">
                          <a:effectLst/>
                        </a:rPr>
                        <a:t>使用來自</a:t>
                      </a:r>
                      <a:r>
                        <a:rPr lang="en-US" sz="1400" dirty="0">
                          <a:effectLst/>
                        </a:rPr>
                        <a:t>Active Directory</a:t>
                      </a:r>
                      <a:r>
                        <a:rPr lang="zh-TW" altLang="en-US" sz="1400" dirty="0">
                          <a:effectLst/>
                        </a:rPr>
                        <a:t>域控制器的預設域群組原則物件部署。</a:t>
                      </a:r>
                      <a:endParaRPr lang="en-US" altLang="zh-TW" sz="1400" dirty="0">
                        <a:effectLst/>
                      </a:endParaRPr>
                    </a:p>
                  </a:txBody>
                  <a:tcPr marL="42705" marR="42705" marT="21353" marB="2135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256313659"/>
                  </a:ext>
                </a:extLst>
              </a:tr>
            </a:tbl>
          </a:graphicData>
        </a:graphic>
      </p:graphicFrame>
    </p:spTree>
    <p:extLst>
      <p:ext uri="{BB962C8B-B14F-4D97-AF65-F5344CB8AC3E}">
        <p14:creationId xmlns:p14="http://schemas.microsoft.com/office/powerpoint/2010/main" val="3821825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EA4315A-88CD-456B-A8DC-F34471A053AF}"/>
              </a:ext>
            </a:extLst>
          </p:cNvPr>
          <p:cNvPicPr>
            <a:picLocks noChangeAspect="1"/>
          </p:cNvPicPr>
          <p:nvPr/>
        </p:nvPicPr>
        <p:blipFill>
          <a:blip r:embed="rId2"/>
          <a:stretch>
            <a:fillRect/>
          </a:stretch>
        </p:blipFill>
        <p:spPr>
          <a:xfrm>
            <a:off x="283464" y="1028765"/>
            <a:ext cx="11652504" cy="2263375"/>
          </a:xfrm>
          <a:prstGeom prst="rect">
            <a:avLst/>
          </a:prstGeom>
        </p:spPr>
      </p:pic>
      <p:graphicFrame>
        <p:nvGraphicFramePr>
          <p:cNvPr id="3" name="表格 2">
            <a:extLst>
              <a:ext uri="{FF2B5EF4-FFF2-40B4-BE49-F238E27FC236}">
                <a16:creationId xmlns:a16="http://schemas.microsoft.com/office/drawing/2014/main" id="{66080AE0-833C-41F5-8D0A-A3AA6957F3EF}"/>
              </a:ext>
            </a:extLst>
          </p:cNvPr>
          <p:cNvGraphicFramePr>
            <a:graphicFrameLocks noGrp="1"/>
          </p:cNvGraphicFramePr>
          <p:nvPr>
            <p:extLst>
              <p:ext uri="{D42A27DB-BD31-4B8C-83A1-F6EECF244321}">
                <p14:modId xmlns:p14="http://schemas.microsoft.com/office/powerpoint/2010/main" val="2036181101"/>
              </p:ext>
            </p:extLst>
          </p:nvPr>
        </p:nvGraphicFramePr>
        <p:xfrm>
          <a:off x="498348" y="3496056"/>
          <a:ext cx="11222735" cy="3041972"/>
        </p:xfrm>
        <a:graphic>
          <a:graphicData uri="http://schemas.openxmlformats.org/drawingml/2006/table">
            <a:tbl>
              <a:tblPr/>
              <a:tblGrid>
                <a:gridCol w="1072614">
                  <a:extLst>
                    <a:ext uri="{9D8B030D-6E8A-4147-A177-3AD203B41FA5}">
                      <a16:colId xmlns:a16="http://schemas.microsoft.com/office/drawing/2014/main" val="4239394877"/>
                    </a:ext>
                  </a:extLst>
                </a:gridCol>
                <a:gridCol w="1777761">
                  <a:extLst>
                    <a:ext uri="{9D8B030D-6E8A-4147-A177-3AD203B41FA5}">
                      <a16:colId xmlns:a16="http://schemas.microsoft.com/office/drawing/2014/main" val="957467717"/>
                    </a:ext>
                  </a:extLst>
                </a:gridCol>
                <a:gridCol w="8372360">
                  <a:extLst>
                    <a:ext uri="{9D8B030D-6E8A-4147-A177-3AD203B41FA5}">
                      <a16:colId xmlns:a16="http://schemas.microsoft.com/office/drawing/2014/main" val="641379121"/>
                    </a:ext>
                  </a:extLst>
                </a:gridCol>
              </a:tblGrid>
              <a:tr h="263076">
                <a:tc>
                  <a:txBody>
                    <a:bodyPr/>
                    <a:lstStyle/>
                    <a:p>
                      <a:pPr fontAlgn="b"/>
                      <a:r>
                        <a:rPr lang="zh-TW" altLang="en-US" sz="1700" b="1">
                          <a:effectLst/>
                        </a:rPr>
                        <a:t>編號</a:t>
                      </a:r>
                    </a:p>
                  </a:txBody>
                  <a:tcPr marL="86360" marR="86360" marT="43180" marB="4318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zh-TW" altLang="en-US" sz="1700" b="1" dirty="0">
                          <a:effectLst/>
                        </a:rPr>
                        <a:t>事前防範</a:t>
                      </a:r>
                    </a:p>
                  </a:txBody>
                  <a:tcPr marL="86360" marR="86360" marT="43180" marB="4318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zh-TW" altLang="en-US" sz="1700" b="1">
                          <a:effectLst/>
                        </a:rPr>
                        <a:t>描述</a:t>
                      </a:r>
                    </a:p>
                  </a:txBody>
                  <a:tcPr marL="86360" marR="86360" marT="43180" marB="43180"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888846435"/>
                  </a:ext>
                </a:extLst>
              </a:tr>
              <a:tr h="1644227">
                <a:tc>
                  <a:txBody>
                    <a:bodyPr/>
                    <a:lstStyle/>
                    <a:p>
                      <a:pPr fontAlgn="base"/>
                      <a:r>
                        <a:rPr lang="en-US" sz="1700">
                          <a:effectLst/>
                        </a:rPr>
                        <a:t>M1047</a:t>
                      </a:r>
                    </a:p>
                  </a:txBody>
                  <a:tcPr marL="86360" marR="86360" marT="43180" marB="4318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700">
                          <a:effectLst/>
                        </a:rPr>
                        <a:t>審計</a:t>
                      </a:r>
                    </a:p>
                  </a:txBody>
                  <a:tcPr marL="86360" marR="86360" marT="43180" marB="4318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700" dirty="0">
                          <a:effectLst/>
                        </a:rPr>
                        <a:t>使用審計工具（例如</a:t>
                      </a:r>
                      <a:r>
                        <a:rPr lang="en-US" altLang="zh-TW" sz="1700" dirty="0" err="1">
                          <a:effectLst/>
                        </a:rPr>
                        <a:t>BloodHound</a:t>
                      </a:r>
                      <a:r>
                        <a:rPr lang="en-US" altLang="zh-TW" sz="1700" dirty="0">
                          <a:effectLst/>
                        </a:rPr>
                        <a:t> 1.5.1</a:t>
                      </a:r>
                      <a:r>
                        <a:rPr lang="zh-TW" altLang="en-US" sz="1700" dirty="0">
                          <a:effectLst/>
                        </a:rPr>
                        <a:t>版本及以後版本）識別和糾正</a:t>
                      </a:r>
                      <a:r>
                        <a:rPr lang="en-US" altLang="zh-TW" sz="1700" dirty="0">
                          <a:effectLst/>
                        </a:rPr>
                        <a:t>GPO</a:t>
                      </a:r>
                      <a:r>
                        <a:rPr lang="zh-TW" altLang="en-US" sz="1700" dirty="0">
                          <a:effectLst/>
                        </a:rPr>
                        <a:t>權限濫用的機會（例如：</a:t>
                      </a:r>
                      <a:r>
                        <a:rPr lang="en-US" altLang="zh-TW" sz="1700" dirty="0">
                          <a:effectLst/>
                        </a:rPr>
                        <a:t>GPO</a:t>
                      </a:r>
                      <a:r>
                        <a:rPr lang="zh-TW" altLang="en-US" sz="1700" dirty="0">
                          <a:effectLst/>
                        </a:rPr>
                        <a:t>修改權限）。</a:t>
                      </a:r>
                      <a:endParaRPr lang="en-US" altLang="zh-TW" sz="1700" dirty="0">
                        <a:effectLst/>
                      </a:endParaRPr>
                    </a:p>
                  </a:txBody>
                  <a:tcPr marL="86360" marR="86360" marT="43180" marB="4318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59791056"/>
                  </a:ext>
                </a:extLst>
              </a:tr>
              <a:tr h="1052305">
                <a:tc>
                  <a:txBody>
                    <a:bodyPr/>
                    <a:lstStyle/>
                    <a:p>
                      <a:pPr fontAlgn="base"/>
                      <a:r>
                        <a:rPr lang="en-US" sz="1700">
                          <a:effectLst/>
                        </a:rPr>
                        <a:t>M1018</a:t>
                      </a:r>
                    </a:p>
                  </a:txBody>
                  <a:tcPr marL="86360" marR="86360" marT="43180" marB="4318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700">
                          <a:effectLst/>
                        </a:rPr>
                        <a:t>用戶帳戶管理</a:t>
                      </a:r>
                    </a:p>
                  </a:txBody>
                  <a:tcPr marL="86360" marR="86360" marT="43180" marB="4318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700" dirty="0">
                          <a:effectLst/>
                        </a:rPr>
                        <a:t>考慮實施</a:t>
                      </a:r>
                      <a:r>
                        <a:rPr lang="en-US" altLang="zh-TW" sz="1700" dirty="0">
                          <a:effectLst/>
                        </a:rPr>
                        <a:t>WMI</a:t>
                      </a:r>
                      <a:r>
                        <a:rPr lang="zh-TW" altLang="en-US" sz="1700" dirty="0">
                          <a:effectLst/>
                        </a:rPr>
                        <a:t>和安全篩選，以進一步定制</a:t>
                      </a:r>
                      <a:r>
                        <a:rPr lang="en-US" altLang="zh-TW" sz="1700" dirty="0">
                          <a:effectLst/>
                        </a:rPr>
                        <a:t>GPO</a:t>
                      </a:r>
                      <a:r>
                        <a:rPr lang="zh-TW" altLang="en-US" sz="1700" dirty="0">
                          <a:effectLst/>
                        </a:rPr>
                        <a:t>將適用於哪些用戶和計算機。</a:t>
                      </a:r>
                      <a:endParaRPr lang="en-US" altLang="zh-TW" sz="1700" dirty="0">
                        <a:effectLst/>
                      </a:endParaRPr>
                    </a:p>
                  </a:txBody>
                  <a:tcPr marL="86360" marR="86360" marT="43180" marB="43180"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40955134"/>
                  </a:ext>
                </a:extLst>
              </a:tr>
            </a:tbl>
          </a:graphicData>
        </a:graphic>
      </p:graphicFrame>
    </p:spTree>
    <p:extLst>
      <p:ext uri="{BB962C8B-B14F-4D97-AF65-F5344CB8AC3E}">
        <p14:creationId xmlns:p14="http://schemas.microsoft.com/office/powerpoint/2010/main" val="2583412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3272AA65-6483-42AE-AE67-FB1724F1FD7D}"/>
              </a:ext>
            </a:extLst>
          </p:cNvPr>
          <p:cNvPicPr>
            <a:picLocks noChangeAspect="1"/>
          </p:cNvPicPr>
          <p:nvPr/>
        </p:nvPicPr>
        <p:blipFill>
          <a:blip r:embed="rId2"/>
          <a:stretch>
            <a:fillRect/>
          </a:stretch>
        </p:blipFill>
        <p:spPr>
          <a:xfrm>
            <a:off x="502440" y="75635"/>
            <a:ext cx="11187120" cy="3121795"/>
          </a:xfrm>
          <a:prstGeom prst="rect">
            <a:avLst/>
          </a:prstGeom>
        </p:spPr>
      </p:pic>
      <p:graphicFrame>
        <p:nvGraphicFramePr>
          <p:cNvPr id="8" name="表格 7">
            <a:extLst>
              <a:ext uri="{FF2B5EF4-FFF2-40B4-BE49-F238E27FC236}">
                <a16:creationId xmlns:a16="http://schemas.microsoft.com/office/drawing/2014/main" id="{45CDE32D-3538-431A-9D7D-B4227843F521}"/>
              </a:ext>
            </a:extLst>
          </p:cNvPr>
          <p:cNvGraphicFramePr>
            <a:graphicFrameLocks noGrp="1"/>
          </p:cNvGraphicFramePr>
          <p:nvPr>
            <p:extLst>
              <p:ext uri="{D42A27DB-BD31-4B8C-83A1-F6EECF244321}">
                <p14:modId xmlns:p14="http://schemas.microsoft.com/office/powerpoint/2010/main" val="1337665867"/>
              </p:ext>
            </p:extLst>
          </p:nvPr>
        </p:nvGraphicFramePr>
        <p:xfrm>
          <a:off x="579600" y="3210130"/>
          <a:ext cx="11109960" cy="3353365"/>
        </p:xfrm>
        <a:graphic>
          <a:graphicData uri="http://schemas.openxmlformats.org/drawingml/2006/table">
            <a:tbl>
              <a:tblPr/>
              <a:tblGrid>
                <a:gridCol w="789432">
                  <a:extLst>
                    <a:ext uri="{9D8B030D-6E8A-4147-A177-3AD203B41FA5}">
                      <a16:colId xmlns:a16="http://schemas.microsoft.com/office/drawing/2014/main" val="3622000187"/>
                    </a:ext>
                  </a:extLst>
                </a:gridCol>
                <a:gridCol w="1054100">
                  <a:extLst>
                    <a:ext uri="{9D8B030D-6E8A-4147-A177-3AD203B41FA5}">
                      <a16:colId xmlns:a16="http://schemas.microsoft.com/office/drawing/2014/main" val="1539684303"/>
                    </a:ext>
                  </a:extLst>
                </a:gridCol>
                <a:gridCol w="2679700">
                  <a:extLst>
                    <a:ext uri="{9D8B030D-6E8A-4147-A177-3AD203B41FA5}">
                      <a16:colId xmlns:a16="http://schemas.microsoft.com/office/drawing/2014/main" val="4012174999"/>
                    </a:ext>
                  </a:extLst>
                </a:gridCol>
                <a:gridCol w="6586728">
                  <a:extLst>
                    <a:ext uri="{9D8B030D-6E8A-4147-A177-3AD203B41FA5}">
                      <a16:colId xmlns:a16="http://schemas.microsoft.com/office/drawing/2014/main" val="1930658878"/>
                    </a:ext>
                  </a:extLst>
                </a:gridCol>
              </a:tblGrid>
              <a:tr h="244687">
                <a:tc>
                  <a:txBody>
                    <a:bodyPr/>
                    <a:lstStyle/>
                    <a:p>
                      <a:pPr fontAlgn="b"/>
                      <a:r>
                        <a:rPr lang="zh-TW" altLang="en-US" sz="1600" b="1">
                          <a:effectLst/>
                        </a:rPr>
                        <a:t>編號</a:t>
                      </a:r>
                    </a:p>
                  </a:txBody>
                  <a:tcPr marL="38477" marR="38477" marT="19239" marB="19239"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zh-TW" altLang="en-US" sz="1600" b="1">
                          <a:effectLst/>
                        </a:rPr>
                        <a:t>數據來源</a:t>
                      </a:r>
                    </a:p>
                  </a:txBody>
                  <a:tcPr marL="38477" marR="38477" marT="19239" marB="19239"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zh-TW" altLang="en-US" sz="1600" b="1">
                          <a:effectLst/>
                        </a:rPr>
                        <a:t>數據組件</a:t>
                      </a:r>
                    </a:p>
                  </a:txBody>
                  <a:tcPr marL="38477" marR="38477" marT="19239" marB="19239"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zh-TW" altLang="en-US" sz="1600" b="1">
                          <a:effectLst/>
                        </a:rPr>
                        <a:t>檢測方式</a:t>
                      </a:r>
                    </a:p>
                  </a:txBody>
                  <a:tcPr marL="38477" marR="38477" marT="19239" marB="19239"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9361200"/>
                  </a:ext>
                </a:extLst>
              </a:tr>
              <a:tr h="633622">
                <a:tc rowSpan="3">
                  <a:txBody>
                    <a:bodyPr/>
                    <a:lstStyle/>
                    <a:p>
                      <a:pPr fontAlgn="base"/>
                      <a:r>
                        <a:rPr lang="en-US" sz="1600" dirty="0">
                          <a:effectLst/>
                        </a:rPr>
                        <a:t>DS0026</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rowSpan="3">
                  <a:txBody>
                    <a:bodyPr/>
                    <a:lstStyle/>
                    <a:p>
                      <a:pPr fontAlgn="base"/>
                      <a:r>
                        <a:rPr lang="zh-TW" altLang="en-US" sz="1600" dirty="0">
                          <a:effectLst/>
                        </a:rPr>
                        <a:t>活動目錄</a:t>
                      </a:r>
                      <a:endParaRPr 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600">
                          <a:effectLst/>
                        </a:rPr>
                        <a:t>Active Directory </a:t>
                      </a:r>
                      <a:r>
                        <a:rPr lang="zh-TW" altLang="en-US" sz="1600">
                          <a:effectLst/>
                        </a:rPr>
                        <a:t>物件建立</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600">
                          <a:effectLst/>
                        </a:rPr>
                        <a:t>監視新建立的</a:t>
                      </a:r>
                      <a:r>
                        <a:rPr lang="en-US" sz="1600">
                          <a:effectLst/>
                        </a:rPr>
                        <a:t>Active Directory</a:t>
                      </a:r>
                      <a:r>
                        <a:rPr lang="zh-TW" altLang="en-US" sz="1600">
                          <a:effectLst/>
                        </a:rPr>
                        <a:t>物件，如</a:t>
                      </a:r>
                      <a:r>
                        <a:rPr lang="en-US" sz="1600">
                          <a:effectLst/>
                        </a:rPr>
                        <a:t>Windows</a:t>
                      </a:r>
                      <a:r>
                        <a:rPr lang="zh-TW" altLang="en-US" sz="1600">
                          <a:effectLst/>
                        </a:rPr>
                        <a:t>事件</a:t>
                      </a:r>
                      <a:r>
                        <a:rPr lang="en-US" sz="1600">
                          <a:effectLst/>
                        </a:rPr>
                        <a:t>ID 5137。</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30857050"/>
                  </a:ext>
                </a:extLst>
              </a:tr>
              <a:tr h="633622">
                <a:tc vMerge="1">
                  <a:txBody>
                    <a:bodyPr/>
                    <a:lstStyle/>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vMerge="1">
                  <a:txBody>
                    <a:bodyPr/>
                    <a:lstStyle/>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altLang="zh-TW" sz="1600" dirty="0">
                          <a:effectLst/>
                        </a:rPr>
                        <a:t>Active Directory </a:t>
                      </a:r>
                      <a:r>
                        <a:rPr lang="zh-TW" altLang="en-US" sz="1600" dirty="0">
                          <a:effectLst/>
                        </a:rPr>
                        <a:t>物件刪除</a:t>
                      </a:r>
                    </a:p>
                    <a:p>
                      <a:pPr fontAlgn="base"/>
                      <a:endParaRPr 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zh-TW" altLang="en-US" sz="1600" dirty="0">
                          <a:effectLst/>
                        </a:rPr>
                        <a:t>監視意外刪除的</a:t>
                      </a:r>
                      <a:r>
                        <a:rPr lang="en-US" altLang="zh-TW" sz="1600" dirty="0">
                          <a:effectLst/>
                        </a:rPr>
                        <a:t>Active Directory</a:t>
                      </a:r>
                      <a:r>
                        <a:rPr lang="zh-TW" altLang="en-US" sz="1600" dirty="0">
                          <a:effectLst/>
                        </a:rPr>
                        <a:t>物件，如</a:t>
                      </a:r>
                      <a:r>
                        <a:rPr lang="en-US" altLang="zh-TW" sz="1600" dirty="0">
                          <a:effectLst/>
                        </a:rPr>
                        <a:t>Windows</a:t>
                      </a:r>
                      <a:r>
                        <a:rPr lang="zh-TW" altLang="en-US" sz="1600" dirty="0">
                          <a:effectLst/>
                        </a:rPr>
                        <a:t> 事件</a:t>
                      </a:r>
                      <a:r>
                        <a:rPr lang="en-US" altLang="zh-TW" sz="1600" dirty="0">
                          <a:effectLst/>
                        </a:rPr>
                        <a:t>ID 5141。</a:t>
                      </a:r>
                    </a:p>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437187667"/>
                  </a:ext>
                </a:extLst>
              </a:tr>
              <a:tr h="667364">
                <a:tc vMerge="1">
                  <a:txBody>
                    <a:bodyPr/>
                    <a:lstStyle/>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vMerge="1">
                  <a:txBody>
                    <a:bodyPr/>
                    <a:lstStyle/>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altLang="zh-TW" sz="1600" dirty="0">
                          <a:effectLst/>
                        </a:rPr>
                        <a:t>Active Directory </a:t>
                      </a:r>
                      <a:r>
                        <a:rPr lang="zh-TW" altLang="en-US" sz="1600" dirty="0">
                          <a:effectLst/>
                        </a:rPr>
                        <a:t>物件修改</a:t>
                      </a:r>
                    </a:p>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zh-TW" altLang="en-US" sz="1600" dirty="0">
                          <a:effectLst/>
                        </a:rPr>
                        <a:t>監視對</a:t>
                      </a:r>
                      <a:r>
                        <a:rPr lang="en-US" altLang="zh-TW" sz="1600" dirty="0">
                          <a:effectLst/>
                        </a:rPr>
                        <a:t>AD</a:t>
                      </a:r>
                      <a:r>
                        <a:rPr lang="zh-TW" altLang="en-US" sz="1600" dirty="0">
                          <a:effectLst/>
                        </a:rPr>
                        <a:t>設置進行的更改，以查找意外修改用戶帳戶的行為，如刪除或潛在的惡意變更用戶屬性（憑證、狀態等）。</a:t>
                      </a:r>
                    </a:p>
                    <a:p>
                      <a:pPr fontAlgn="base"/>
                      <a:endParaRPr lang="zh-TW" altLang="en-US" sz="1600" dirty="0">
                        <a:effectLst/>
                      </a:endParaRP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426228600"/>
                  </a:ext>
                </a:extLst>
              </a:tr>
              <a:tr h="1033805">
                <a:tc>
                  <a:txBody>
                    <a:bodyPr/>
                    <a:lstStyle/>
                    <a:p>
                      <a:pPr fontAlgn="base"/>
                      <a:r>
                        <a:rPr lang="en-US" sz="1600">
                          <a:effectLst/>
                        </a:rPr>
                        <a:t>DS0017</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600">
                          <a:effectLst/>
                        </a:rPr>
                        <a:t>命令</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600">
                          <a:effectLst/>
                        </a:rPr>
                        <a:t>命令執行</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zh-TW" altLang="en-US" sz="1600" dirty="0">
                          <a:effectLst/>
                        </a:rPr>
                        <a:t>監視可能修改群組政策物件（</a:t>
                      </a:r>
                      <a:r>
                        <a:rPr lang="en-US" altLang="zh-TW" sz="1600" dirty="0">
                          <a:effectLst/>
                        </a:rPr>
                        <a:t>GPO</a:t>
                      </a:r>
                      <a:r>
                        <a:rPr lang="zh-TW" altLang="en-US" sz="1600" dirty="0">
                          <a:effectLst/>
                        </a:rPr>
                        <a:t>）以規避域的既定自由裁量訪問控制的命令和參數，這些命令和參數通常意圖用於提升域上的權限。</a:t>
                      </a:r>
                    </a:p>
                  </a:txBody>
                  <a:tcPr marL="38477" marR="38477" marT="19239" marB="19239"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567203596"/>
                  </a:ext>
                </a:extLst>
              </a:tr>
            </a:tbl>
          </a:graphicData>
        </a:graphic>
      </p:graphicFrame>
    </p:spTree>
    <p:extLst>
      <p:ext uri="{BB962C8B-B14F-4D97-AF65-F5344CB8AC3E}">
        <p14:creationId xmlns:p14="http://schemas.microsoft.com/office/powerpoint/2010/main" val="2016660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732168" y="597075"/>
            <a:ext cx="6655251" cy="1938992"/>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編號</a:t>
            </a:r>
            <a:r>
              <a:rPr lang="en-US" altLang="zh-TW" sz="2400" dirty="0">
                <a:latin typeface="標楷體" panose="03000509000000000000" pitchFamily="65" charset="-120"/>
                <a:ea typeface="標楷體" panose="03000509000000000000" pitchFamily="65" charset="-120"/>
              </a:rPr>
              <a:t>: T1484.001</a:t>
            </a:r>
          </a:p>
          <a:p>
            <a:r>
              <a:rPr lang="zh-TW" altLang="en-US" sz="2400" dirty="0">
                <a:latin typeface="標楷體" panose="03000509000000000000" pitchFamily="65" charset="-120"/>
                <a:ea typeface="標楷體" panose="03000509000000000000" pitchFamily="65" charset="-120"/>
              </a:rPr>
              <a:t>子技術於</a:t>
            </a:r>
            <a:r>
              <a:rPr lang="en-US" altLang="zh-TW" sz="2400" dirty="0">
                <a:latin typeface="標楷體" panose="03000509000000000000" pitchFamily="65" charset="-120"/>
                <a:ea typeface="標楷體" panose="03000509000000000000" pitchFamily="65" charset="-120"/>
              </a:rPr>
              <a:t>: T1484</a:t>
            </a:r>
          </a:p>
          <a:p>
            <a:r>
              <a:rPr lang="zh-TW" altLang="en-US" sz="2400" dirty="0">
                <a:latin typeface="標楷體" panose="03000509000000000000" pitchFamily="65" charset="-120"/>
                <a:ea typeface="標楷體" panose="03000509000000000000" pitchFamily="65" charset="-120"/>
              </a:rPr>
              <a:t>策略</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防禦規避、權限提升</a:t>
            </a:r>
          </a:p>
          <a:p>
            <a:r>
              <a:rPr lang="zh-TW" altLang="en-US" sz="2400" dirty="0">
                <a:latin typeface="標楷體" panose="03000509000000000000" pitchFamily="65" charset="-120"/>
                <a:ea typeface="標楷體" panose="03000509000000000000" pitchFamily="65" charset="-120"/>
              </a:rPr>
              <a:t>平台</a:t>
            </a:r>
            <a:r>
              <a:rPr lang="en-US" altLang="zh-TW" sz="2400" dirty="0">
                <a:latin typeface="標楷體" panose="03000509000000000000" pitchFamily="65" charset="-120"/>
                <a:ea typeface="標楷體" panose="03000509000000000000" pitchFamily="65" charset="-120"/>
              </a:rPr>
              <a:t>: Windows</a:t>
            </a:r>
          </a:p>
          <a:p>
            <a:r>
              <a:rPr lang="zh-TW" altLang="en-US" sz="2400" dirty="0">
                <a:latin typeface="標楷體" panose="03000509000000000000" pitchFamily="65" charset="-120"/>
                <a:ea typeface="標楷體" panose="03000509000000000000" pitchFamily="65" charset="-120"/>
              </a:rPr>
              <a:t>所需權限</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管理員、用戶</a:t>
            </a:r>
          </a:p>
        </p:txBody>
      </p:sp>
      <p:pic>
        <p:nvPicPr>
          <p:cNvPr id="5" name="圖片 4">
            <a:extLst>
              <a:ext uri="{FF2B5EF4-FFF2-40B4-BE49-F238E27FC236}">
                <a16:creationId xmlns:a16="http://schemas.microsoft.com/office/drawing/2014/main" id="{F409A628-9A2F-416A-874F-0AAD210C659F}"/>
              </a:ext>
            </a:extLst>
          </p:cNvPr>
          <p:cNvPicPr>
            <a:picLocks noChangeAspect="1"/>
          </p:cNvPicPr>
          <p:nvPr/>
        </p:nvPicPr>
        <p:blipFill>
          <a:blip r:embed="rId2"/>
          <a:stretch>
            <a:fillRect/>
          </a:stretch>
        </p:blipFill>
        <p:spPr>
          <a:xfrm>
            <a:off x="601381" y="180522"/>
            <a:ext cx="4029637" cy="3248478"/>
          </a:xfrm>
          <a:prstGeom prst="rect">
            <a:avLst/>
          </a:prstGeom>
        </p:spPr>
      </p:pic>
    </p:spTree>
    <p:extLst>
      <p:ext uri="{BB962C8B-B14F-4D97-AF65-F5344CB8AC3E}">
        <p14:creationId xmlns:p14="http://schemas.microsoft.com/office/powerpoint/2010/main" val="2915492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514941" y="1482374"/>
            <a:ext cx="6127159" cy="5016758"/>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攻擊手可能會新增網域信任或修改現有網域信任的屬性，以規避防禦措施或提升權限。</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網域信任的細節，如網域是否聯盟，允許身份驗證和授權屬性在網域之間應用，以便訪問共享資源。</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這些信任對象可能包括應用於服務器、令牌和域的帳戶、憑證和其他身份驗證材料。</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操縱網域信任可能允許敵手通過修改設置來增加他們控制的對象，從而提升權限或規避防禦。</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攻擊手可以操縱網域信任來添加他們自己的簽名證書。</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敵手還可能將一個域轉變為聯盟域，這可能使得惡意信任修改成為可能</a:t>
            </a:r>
          </a:p>
        </p:txBody>
      </p:sp>
      <p:sp>
        <p:nvSpPr>
          <p:cNvPr id="8" name="矩形 7"/>
          <p:cNvSpPr/>
          <p:nvPr/>
        </p:nvSpPr>
        <p:spPr>
          <a:xfrm>
            <a:off x="1519532" y="615353"/>
            <a:ext cx="9275296" cy="523220"/>
          </a:xfrm>
          <a:prstGeom prst="rect">
            <a:avLst/>
          </a:prstGeom>
        </p:spPr>
        <p:txBody>
          <a:bodyPr wrap="none">
            <a:spAutoFit/>
          </a:bodyPr>
          <a:lstStyle/>
          <a:p>
            <a:pPr fontAlgn="t"/>
            <a:r>
              <a:rPr lang="en-US" altLang="zh-TW" sz="2800" dirty="0">
                <a:latin typeface="標楷體" panose="03000509000000000000" pitchFamily="65" charset="-120"/>
                <a:ea typeface="標楷體" panose="03000509000000000000" pitchFamily="65" charset="-120"/>
              </a:rPr>
              <a:t>Domain Policy Modification :</a:t>
            </a:r>
            <a:r>
              <a:rPr lang="zh-TW" altLang="en-US" sz="2800" dirty="0"/>
              <a:t>網域信任修改</a:t>
            </a:r>
            <a:r>
              <a:rPr lang="en-US" altLang="zh-TW" sz="2800" dirty="0"/>
              <a:t>(T1484.002)</a:t>
            </a:r>
            <a:endParaRPr lang="en-US" altLang="zh-TW" sz="3200" dirty="0"/>
          </a:p>
        </p:txBody>
      </p:sp>
      <p:pic>
        <p:nvPicPr>
          <p:cNvPr id="5" name="圖片 4">
            <a:extLst>
              <a:ext uri="{FF2B5EF4-FFF2-40B4-BE49-F238E27FC236}">
                <a16:creationId xmlns:a16="http://schemas.microsoft.com/office/drawing/2014/main" id="{5FDD9DDA-0B37-4F92-98B0-F14E6B065CC2}"/>
              </a:ext>
            </a:extLst>
          </p:cNvPr>
          <p:cNvPicPr>
            <a:picLocks noChangeAspect="1"/>
          </p:cNvPicPr>
          <p:nvPr/>
        </p:nvPicPr>
        <p:blipFill>
          <a:blip r:embed="rId2"/>
          <a:stretch>
            <a:fillRect/>
          </a:stretch>
        </p:blipFill>
        <p:spPr>
          <a:xfrm>
            <a:off x="6736612" y="1334861"/>
            <a:ext cx="4058216" cy="3248478"/>
          </a:xfrm>
          <a:prstGeom prst="rect">
            <a:avLst/>
          </a:prstGeom>
        </p:spPr>
      </p:pic>
      <p:sp>
        <p:nvSpPr>
          <p:cNvPr id="6" name="文字方塊 5">
            <a:extLst>
              <a:ext uri="{FF2B5EF4-FFF2-40B4-BE49-F238E27FC236}">
                <a16:creationId xmlns:a16="http://schemas.microsoft.com/office/drawing/2014/main" id="{6C2A314A-9493-4986-8D9F-8E4D732FA044}"/>
              </a:ext>
            </a:extLst>
          </p:cNvPr>
          <p:cNvSpPr txBox="1"/>
          <p:nvPr/>
        </p:nvSpPr>
        <p:spPr>
          <a:xfrm>
            <a:off x="6930497" y="4611431"/>
            <a:ext cx="3648603" cy="1631216"/>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編號</a:t>
            </a:r>
            <a:r>
              <a:rPr lang="en-US" altLang="zh-TW" sz="2000" dirty="0">
                <a:latin typeface="標楷體" panose="03000509000000000000" pitchFamily="65" charset="-120"/>
                <a:ea typeface="標楷體" panose="03000509000000000000" pitchFamily="65" charset="-120"/>
              </a:rPr>
              <a:t>: T1484.002</a:t>
            </a:r>
          </a:p>
          <a:p>
            <a:r>
              <a:rPr lang="zh-TW" altLang="en-US" sz="2000" dirty="0">
                <a:latin typeface="標楷體" panose="03000509000000000000" pitchFamily="65" charset="-120"/>
                <a:ea typeface="標楷體" panose="03000509000000000000" pitchFamily="65" charset="-120"/>
              </a:rPr>
              <a:t>子技術於</a:t>
            </a:r>
            <a:r>
              <a:rPr lang="en-US" altLang="zh-TW" sz="2000" dirty="0">
                <a:latin typeface="標楷體" panose="03000509000000000000" pitchFamily="65" charset="-120"/>
                <a:ea typeface="標楷體" panose="03000509000000000000" pitchFamily="65" charset="-120"/>
              </a:rPr>
              <a:t>: T1484</a:t>
            </a:r>
          </a:p>
          <a:p>
            <a:r>
              <a:rPr lang="zh-TW" altLang="en-US" sz="2000" dirty="0">
                <a:latin typeface="標楷體" panose="03000509000000000000" pitchFamily="65" charset="-120"/>
                <a:ea typeface="標楷體" panose="03000509000000000000" pitchFamily="65" charset="-120"/>
              </a:rPr>
              <a:t>策略</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防禦規避、權限提升</a:t>
            </a:r>
          </a:p>
          <a:p>
            <a:r>
              <a:rPr lang="zh-TW" altLang="en-US" sz="2000" dirty="0">
                <a:latin typeface="標楷體" panose="03000509000000000000" pitchFamily="65" charset="-120"/>
                <a:ea typeface="標楷體" panose="03000509000000000000" pitchFamily="65" charset="-120"/>
              </a:rPr>
              <a:t>平台</a:t>
            </a:r>
            <a:r>
              <a:rPr lang="en-US" altLang="zh-TW" sz="2000" dirty="0">
                <a:latin typeface="標楷體" panose="03000509000000000000" pitchFamily="65" charset="-120"/>
                <a:ea typeface="標楷體" panose="03000509000000000000" pitchFamily="65" charset="-120"/>
              </a:rPr>
              <a:t>: Azure AD, Windows</a:t>
            </a:r>
          </a:p>
          <a:p>
            <a:r>
              <a:rPr lang="zh-TW" altLang="en-US" sz="2000" dirty="0">
                <a:latin typeface="標楷體" panose="03000509000000000000" pitchFamily="65" charset="-120"/>
                <a:ea typeface="標楷體" panose="03000509000000000000" pitchFamily="65" charset="-120"/>
              </a:rPr>
              <a:t>所需權限</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管理員</a:t>
            </a:r>
          </a:p>
        </p:txBody>
      </p:sp>
    </p:spTree>
    <p:extLst>
      <p:ext uri="{BB962C8B-B14F-4D97-AF65-F5344CB8AC3E}">
        <p14:creationId xmlns:p14="http://schemas.microsoft.com/office/powerpoint/2010/main" val="1602048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66749" y="2888689"/>
            <a:ext cx="9977551" cy="3785652"/>
          </a:xfrm>
          <a:prstGeom prst="rect">
            <a:avLst/>
          </a:prstGeom>
        </p:spPr>
        <p:txBody>
          <a:bodyPr wrap="square">
            <a:spAutoFit/>
          </a:bodyPr>
          <a:lstStyle/>
          <a:p>
            <a:r>
              <a:rPr lang="en-US" altLang="zh-TW" sz="2400" dirty="0">
                <a:latin typeface="標楷體" panose="03000509000000000000" pitchFamily="65" charset="-120"/>
                <a:ea typeface="標楷體" panose="03000509000000000000" pitchFamily="65" charset="-120"/>
              </a:rPr>
              <a:t>ID: S0677</a:t>
            </a:r>
          </a:p>
          <a:p>
            <a:r>
              <a:rPr lang="zh-TW" altLang="en-US" sz="2400" dirty="0">
                <a:latin typeface="標楷體" panose="03000509000000000000" pitchFamily="65" charset="-120"/>
                <a:ea typeface="標楷體" panose="03000509000000000000" pitchFamily="65" charset="-120"/>
              </a:rPr>
              <a:t>名稱</a:t>
            </a:r>
            <a:r>
              <a:rPr lang="en-US" altLang="zh-TW" sz="2400" dirty="0">
                <a:latin typeface="標楷體" panose="03000509000000000000" pitchFamily="65" charset="-120"/>
                <a:ea typeface="標楷體" panose="03000509000000000000" pitchFamily="65" charset="-120"/>
              </a:rPr>
              <a:t>: </a:t>
            </a:r>
            <a:r>
              <a:rPr lang="en-US" altLang="zh-TW" sz="2400" dirty="0" err="1">
                <a:latin typeface="標楷體" panose="03000509000000000000" pitchFamily="65" charset="-120"/>
                <a:ea typeface="標楷體" panose="03000509000000000000" pitchFamily="65" charset="-120"/>
              </a:rPr>
              <a:t>AADInternals</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 </a:t>
            </a:r>
            <a:r>
              <a:rPr lang="en-US" altLang="zh-TW" sz="2400" dirty="0" err="1">
                <a:latin typeface="標楷體" panose="03000509000000000000" pitchFamily="65" charset="-120"/>
                <a:ea typeface="標楷體" panose="03000509000000000000" pitchFamily="65" charset="-120"/>
              </a:rPr>
              <a:t>AADInternals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能夠通過將域轉變為聯盟域來創建後門，這將能夠在租戶中認證任何用戶。</a:t>
            </a:r>
            <a:r>
              <a:rPr lang="en-US" altLang="zh-TW" sz="2400" dirty="0" err="1">
                <a:latin typeface="標楷體" panose="03000509000000000000" pitchFamily="65" charset="-120"/>
                <a:ea typeface="標楷體" panose="03000509000000000000" pitchFamily="65" charset="-120"/>
              </a:rPr>
              <a:t>AADInternals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也可以修改 </a:t>
            </a:r>
            <a:r>
              <a:rPr lang="en-US" altLang="zh-TW" sz="2400" dirty="0" err="1">
                <a:latin typeface="標楷體" panose="03000509000000000000" pitchFamily="65" charset="-120"/>
                <a:ea typeface="標楷體" panose="03000509000000000000" pitchFamily="65" charset="-120"/>
              </a:rPr>
              <a:t>DesktopSSO</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資訊。</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ID: C0024</a:t>
            </a:r>
          </a:p>
          <a:p>
            <a:r>
              <a:rPr lang="zh-TW" altLang="en-US" sz="2400" dirty="0">
                <a:latin typeface="標楷體" panose="03000509000000000000" pitchFamily="65" charset="-120"/>
                <a:ea typeface="標楷體" panose="03000509000000000000" pitchFamily="65" charset="-120"/>
              </a:rPr>
              <a:t>名稱</a:t>
            </a:r>
            <a:r>
              <a:rPr lang="en-US" altLang="zh-TW" sz="2400" dirty="0">
                <a:latin typeface="標楷體" panose="03000509000000000000" pitchFamily="65" charset="-120"/>
                <a:ea typeface="標楷體" panose="03000509000000000000" pitchFamily="65" charset="-120"/>
              </a:rPr>
              <a:t>: SolarWinds </a:t>
            </a:r>
            <a:r>
              <a:rPr lang="zh-TW" altLang="en-US" sz="2400" dirty="0">
                <a:latin typeface="標楷體" panose="03000509000000000000" pitchFamily="65" charset="-120"/>
                <a:ea typeface="標楷體" panose="03000509000000000000" pitchFamily="65" charset="-120"/>
              </a:rPr>
              <a:t>事件</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在 </a:t>
            </a:r>
            <a:r>
              <a:rPr lang="en-US" altLang="zh-TW" sz="2400" dirty="0">
                <a:latin typeface="標楷體" panose="03000509000000000000" pitchFamily="65" charset="-120"/>
                <a:ea typeface="標楷體" panose="03000509000000000000" pitchFamily="65" charset="-120"/>
              </a:rPr>
              <a:t>SolarWinds </a:t>
            </a:r>
            <a:r>
              <a:rPr lang="zh-TW" altLang="en-US" sz="2400" dirty="0">
                <a:latin typeface="標楷體" panose="03000509000000000000" pitchFamily="65" charset="-120"/>
                <a:ea typeface="標楷體" panose="03000509000000000000" pitchFamily="65" charset="-120"/>
              </a:rPr>
              <a:t>事件中，</a:t>
            </a:r>
            <a:r>
              <a:rPr lang="en-US" altLang="zh-TW" sz="2400" dirty="0">
                <a:latin typeface="標楷體" panose="03000509000000000000" pitchFamily="65" charset="-120"/>
                <a:ea typeface="標楷體" panose="03000509000000000000" pitchFamily="65" charset="-120"/>
              </a:rPr>
              <a:t>APT29 </a:t>
            </a:r>
            <a:r>
              <a:rPr lang="zh-TW" altLang="en-US" sz="2400" dirty="0">
                <a:latin typeface="標楷體" panose="03000509000000000000" pitchFamily="65" charset="-120"/>
                <a:ea typeface="標楷體" panose="03000509000000000000" pitchFamily="65" charset="-120"/>
              </a:rPr>
              <a:t>利用 </a:t>
            </a:r>
            <a:r>
              <a:rPr lang="en-US" altLang="zh-TW" sz="2400" dirty="0">
                <a:latin typeface="標楷體" panose="03000509000000000000" pitchFamily="65" charset="-120"/>
                <a:ea typeface="標楷體" panose="03000509000000000000" pitchFamily="65" charset="-120"/>
              </a:rPr>
              <a:t>Azure AD </a:t>
            </a:r>
            <a:r>
              <a:rPr lang="zh-TW" altLang="en-US" sz="2400" dirty="0">
                <a:latin typeface="標楷體" panose="03000509000000000000" pitchFamily="65" charset="-120"/>
                <a:ea typeface="標楷體" panose="03000509000000000000" pitchFamily="65" charset="-120"/>
              </a:rPr>
              <a:t>的管理權限更改了域聯盟信任設定，配置域接受由他們自己的 </a:t>
            </a:r>
            <a:r>
              <a:rPr lang="en-US" altLang="zh-TW" sz="2400" dirty="0">
                <a:latin typeface="標楷體" panose="03000509000000000000" pitchFamily="65" charset="-120"/>
                <a:ea typeface="標楷體" panose="03000509000000000000" pitchFamily="65" charset="-120"/>
              </a:rPr>
              <a:t>SAML </a:t>
            </a:r>
            <a:r>
              <a:rPr lang="zh-TW" altLang="en-US" sz="2400" dirty="0">
                <a:latin typeface="標楷體" panose="03000509000000000000" pitchFamily="65" charset="-120"/>
                <a:ea typeface="標楷體" panose="03000509000000000000" pitchFamily="65" charset="-120"/>
              </a:rPr>
              <a:t>簽名證書簽名的授權令牌。</a:t>
            </a:r>
            <a:endParaRPr lang="zh-TW" altLang="en-US" sz="2400" i="0" dirty="0">
              <a:effectLst/>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EABF2B87-A247-4063-B2F1-88F932C636AE}"/>
              </a:ext>
            </a:extLst>
          </p:cNvPr>
          <p:cNvPicPr>
            <a:picLocks noChangeAspect="1"/>
          </p:cNvPicPr>
          <p:nvPr/>
        </p:nvPicPr>
        <p:blipFill>
          <a:blip r:embed="rId2"/>
          <a:stretch>
            <a:fillRect/>
          </a:stretch>
        </p:blipFill>
        <p:spPr>
          <a:xfrm>
            <a:off x="442858" y="387891"/>
            <a:ext cx="11849217" cy="2266959"/>
          </a:xfrm>
          <a:prstGeom prst="rect">
            <a:avLst/>
          </a:prstGeom>
        </p:spPr>
      </p:pic>
    </p:spTree>
    <p:extLst>
      <p:ext uri="{BB962C8B-B14F-4D97-AF65-F5344CB8AC3E}">
        <p14:creationId xmlns:p14="http://schemas.microsoft.com/office/powerpoint/2010/main" val="118728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EF78D7B-408D-4A87-89D8-7ECB7B51A572}"/>
              </a:ext>
            </a:extLst>
          </p:cNvPr>
          <p:cNvSpPr>
            <a:spLocks noGrp="1"/>
          </p:cNvSpPr>
          <p:nvPr>
            <p:ph type="title"/>
          </p:nvPr>
        </p:nvSpPr>
        <p:spPr>
          <a:xfrm>
            <a:off x="774551" y="213633"/>
            <a:ext cx="6549793" cy="812678"/>
          </a:xfrm>
        </p:spPr>
        <p:txBody>
          <a:bodyPr>
            <a:normAutofit fontScale="90000"/>
          </a:bodyPr>
          <a:lstStyle/>
          <a:p>
            <a:r>
              <a:rPr lang="zh-TW" altLang="en-US" dirty="0"/>
              <a:t>成功感染文件的不同方式之攻擊樹</a:t>
            </a:r>
          </a:p>
        </p:txBody>
      </p:sp>
      <p:sp>
        <p:nvSpPr>
          <p:cNvPr id="6" name="標題 1">
            <a:extLst>
              <a:ext uri="{FF2B5EF4-FFF2-40B4-BE49-F238E27FC236}">
                <a16:creationId xmlns:a16="http://schemas.microsoft.com/office/drawing/2014/main" id="{859690EB-E336-4151-A18B-3FAE2FC7568A}"/>
              </a:ext>
            </a:extLst>
          </p:cNvPr>
          <p:cNvSpPr txBox="1">
            <a:spLocks/>
          </p:cNvSpPr>
          <p:nvPr/>
        </p:nvSpPr>
        <p:spPr bwMode="black">
          <a:xfrm>
            <a:off x="7419662" y="213633"/>
            <a:ext cx="4545238" cy="1920239"/>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TW" sz="1600" dirty="0"/>
              <a:t>https://billows888.pixnet.net/blog/post/323497549-threat-modeling%E5%A8%81%E8%84%85%E6%A8%A1%E5%9E%8B%E8%AA%AA%E6%98%8E%EF%BC%9A%E9%A0%90%E6%9C%9F%E7%B6%B2%E8%B7%AF%E6%94%BB%E6%93%8A%E7%9A%84%E9%81%8E</a:t>
            </a:r>
            <a:endParaRPr lang="zh-TW" altLang="en-US" sz="1600" dirty="0"/>
          </a:p>
        </p:txBody>
      </p:sp>
      <p:pic>
        <p:nvPicPr>
          <p:cNvPr id="7" name="圖片 6">
            <a:extLst>
              <a:ext uri="{FF2B5EF4-FFF2-40B4-BE49-F238E27FC236}">
                <a16:creationId xmlns:a16="http://schemas.microsoft.com/office/drawing/2014/main" id="{B08A3D68-96E4-4593-9DDC-65CA0B32FEBF}"/>
              </a:ext>
            </a:extLst>
          </p:cNvPr>
          <p:cNvPicPr>
            <a:picLocks noChangeAspect="1"/>
          </p:cNvPicPr>
          <p:nvPr/>
        </p:nvPicPr>
        <p:blipFill>
          <a:blip r:embed="rId2"/>
          <a:stretch>
            <a:fillRect/>
          </a:stretch>
        </p:blipFill>
        <p:spPr>
          <a:xfrm>
            <a:off x="869869" y="1016494"/>
            <a:ext cx="4801270" cy="5525271"/>
          </a:xfrm>
          <a:prstGeom prst="rect">
            <a:avLst/>
          </a:prstGeom>
        </p:spPr>
      </p:pic>
    </p:spTree>
    <p:extLst>
      <p:ext uri="{BB962C8B-B14F-4D97-AF65-F5344CB8AC3E}">
        <p14:creationId xmlns:p14="http://schemas.microsoft.com/office/powerpoint/2010/main" val="2899139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7378" y="4012650"/>
            <a:ext cx="7977242" cy="1200329"/>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編號</a:t>
            </a:r>
            <a:r>
              <a:rPr lang="en-US" altLang="zh-TW" sz="2400" dirty="0">
                <a:latin typeface="標楷體" panose="03000509000000000000" pitchFamily="65" charset="-120"/>
                <a:ea typeface="標楷體" panose="03000509000000000000" pitchFamily="65" charset="-120"/>
              </a:rPr>
              <a:t>: M1026</a:t>
            </a:r>
          </a:p>
          <a:p>
            <a:r>
              <a:rPr lang="zh-TW" altLang="en-US" sz="2400" dirty="0">
                <a:latin typeface="標楷體" panose="03000509000000000000" pitchFamily="65" charset="-120"/>
                <a:ea typeface="標楷體" panose="03000509000000000000" pitchFamily="65" charset="-120"/>
              </a:rPr>
              <a:t>事前預防</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特權賬戶管理</a:t>
            </a:r>
          </a:p>
          <a:p>
            <a:r>
              <a:rPr lang="zh-TW" altLang="en-US" sz="2400" dirty="0">
                <a:latin typeface="標楷體" panose="03000509000000000000" pitchFamily="65" charset="-120"/>
                <a:ea typeface="標楷體" panose="03000509000000000000" pitchFamily="65" charset="-120"/>
              </a:rPr>
              <a:t>描述</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使用最小權限原則並保護對域信任的管理訪問權限。</a:t>
            </a:r>
            <a:endParaRPr lang="zh-TW" altLang="en-US" sz="2400" i="0" dirty="0">
              <a:effectLst/>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8AB130C-F8EF-443A-B9F2-517BB7B73A50}"/>
              </a:ext>
            </a:extLst>
          </p:cNvPr>
          <p:cNvPicPr>
            <a:picLocks noChangeAspect="1"/>
          </p:cNvPicPr>
          <p:nvPr/>
        </p:nvPicPr>
        <p:blipFill>
          <a:blip r:embed="rId2"/>
          <a:stretch>
            <a:fillRect/>
          </a:stretch>
        </p:blipFill>
        <p:spPr>
          <a:xfrm>
            <a:off x="596313" y="1963017"/>
            <a:ext cx="10999371" cy="1338983"/>
          </a:xfrm>
          <a:prstGeom prst="rect">
            <a:avLst/>
          </a:prstGeom>
        </p:spPr>
      </p:pic>
    </p:spTree>
    <p:extLst>
      <p:ext uri="{BB962C8B-B14F-4D97-AF65-F5344CB8AC3E}">
        <p14:creationId xmlns:p14="http://schemas.microsoft.com/office/powerpoint/2010/main" val="2560831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0174" y="3326850"/>
            <a:ext cx="11506434" cy="3046988"/>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編號</a:t>
            </a:r>
            <a:r>
              <a:rPr lang="en-US" altLang="zh-TW" sz="2400" dirty="0">
                <a:latin typeface="標楷體" panose="03000509000000000000" pitchFamily="65" charset="-120"/>
                <a:ea typeface="標楷體" panose="03000509000000000000" pitchFamily="65" charset="-120"/>
              </a:rPr>
              <a:t>: DS0026</a:t>
            </a:r>
          </a:p>
          <a:p>
            <a:r>
              <a:rPr lang="zh-TW" altLang="en-US" sz="2400" dirty="0">
                <a:latin typeface="標楷體" panose="03000509000000000000" pitchFamily="65" charset="-120"/>
                <a:ea typeface="標楷體" panose="03000509000000000000" pitchFamily="65" charset="-120"/>
              </a:rPr>
              <a:t>數據源</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活動目錄</a:t>
            </a:r>
          </a:p>
          <a:p>
            <a:r>
              <a:rPr lang="zh-TW" altLang="en-US" sz="2400" dirty="0">
                <a:latin typeface="標楷體" panose="03000509000000000000" pitchFamily="65" charset="-120"/>
                <a:ea typeface="標楷體" panose="03000509000000000000" pitchFamily="65" charset="-120"/>
              </a:rPr>
              <a:t>數據組件</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活動目錄物件建立</a:t>
            </a:r>
          </a:p>
          <a:p>
            <a:r>
              <a:rPr lang="zh-TW" altLang="en-US" sz="2400" dirty="0">
                <a:latin typeface="標楷體" panose="03000509000000000000" pitchFamily="65" charset="-120"/>
                <a:ea typeface="標楷體" panose="03000509000000000000" pitchFamily="65" charset="-120"/>
              </a:rPr>
              <a:t>偵測方式</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監控新建的活動目錄物件，例如 </a:t>
            </a:r>
            <a:r>
              <a:rPr lang="en-US" altLang="zh-TW" sz="2400" dirty="0">
                <a:latin typeface="標楷體" panose="03000509000000000000" pitchFamily="65" charset="-120"/>
                <a:ea typeface="標楷體" panose="03000509000000000000" pitchFamily="65" charset="-120"/>
              </a:rPr>
              <a:t>Windows </a:t>
            </a:r>
            <a:r>
              <a:rPr lang="zh-TW" altLang="en-US" sz="2400" dirty="0">
                <a:latin typeface="標楷體" panose="03000509000000000000" pitchFamily="65" charset="-120"/>
                <a:ea typeface="標楷體" panose="03000509000000000000" pitchFamily="65" charset="-120"/>
              </a:rPr>
              <a:t>事件</a:t>
            </a:r>
            <a:r>
              <a:rPr lang="en-US" altLang="zh-TW" sz="2400" dirty="0">
                <a:latin typeface="標楷體" panose="03000509000000000000" pitchFamily="65" charset="-120"/>
                <a:ea typeface="標楷體" panose="03000509000000000000" pitchFamily="65" charset="-120"/>
              </a:rPr>
              <a:t>ID 5137</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數據組件</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活動目錄物件修改</a:t>
            </a:r>
          </a:p>
          <a:p>
            <a:r>
              <a:rPr lang="zh-TW" altLang="en-US" sz="2400" dirty="0">
                <a:latin typeface="標楷體" panose="03000509000000000000" pitchFamily="65" charset="-120"/>
                <a:ea typeface="標楷體" panose="03000509000000000000" pitchFamily="65" charset="-120"/>
              </a:rPr>
              <a:t>偵測方式</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監控對 </a:t>
            </a:r>
            <a:r>
              <a:rPr lang="en-US" altLang="zh-TW" sz="2400" dirty="0">
                <a:latin typeface="標楷體" panose="03000509000000000000" pitchFamily="65" charset="-120"/>
                <a:ea typeface="標楷體" panose="03000509000000000000" pitchFamily="65" charset="-120"/>
              </a:rPr>
              <a:t>AD </a:t>
            </a:r>
            <a:r>
              <a:rPr lang="zh-TW" altLang="en-US" sz="2400" dirty="0">
                <a:latin typeface="標楷體" panose="03000509000000000000" pitchFamily="65" charset="-120"/>
                <a:ea typeface="標楷體" panose="03000509000000000000" pitchFamily="65" charset="-120"/>
              </a:rPr>
              <a:t>設定所作的變更，對於域信任設定的意外修改進行監控，例如當用戶或應用程序修改域上的聯盟設定時。</a:t>
            </a:r>
          </a:p>
        </p:txBody>
      </p:sp>
      <p:pic>
        <p:nvPicPr>
          <p:cNvPr id="6" name="圖片 5">
            <a:extLst>
              <a:ext uri="{FF2B5EF4-FFF2-40B4-BE49-F238E27FC236}">
                <a16:creationId xmlns:a16="http://schemas.microsoft.com/office/drawing/2014/main" id="{2961B2B0-58A3-4601-A097-A2CE65DBA35D}"/>
              </a:ext>
            </a:extLst>
          </p:cNvPr>
          <p:cNvPicPr>
            <a:picLocks noChangeAspect="1"/>
          </p:cNvPicPr>
          <p:nvPr/>
        </p:nvPicPr>
        <p:blipFill>
          <a:blip r:embed="rId2"/>
          <a:stretch>
            <a:fillRect/>
          </a:stretch>
        </p:blipFill>
        <p:spPr>
          <a:xfrm>
            <a:off x="342783" y="227237"/>
            <a:ext cx="11533825" cy="2960463"/>
          </a:xfrm>
          <a:prstGeom prst="rect">
            <a:avLst/>
          </a:prstGeom>
        </p:spPr>
      </p:pic>
    </p:spTree>
    <p:extLst>
      <p:ext uri="{BB962C8B-B14F-4D97-AF65-F5344CB8AC3E}">
        <p14:creationId xmlns:p14="http://schemas.microsoft.com/office/powerpoint/2010/main" val="27833769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00474" y="4025350"/>
            <a:ext cx="10005726" cy="2308324"/>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編號</a:t>
            </a:r>
            <a:r>
              <a:rPr lang="en-US" altLang="zh-TW" sz="2400" dirty="0">
                <a:latin typeface="標楷體" panose="03000509000000000000" pitchFamily="65" charset="-120"/>
                <a:ea typeface="標楷體" panose="03000509000000000000" pitchFamily="65" charset="-120"/>
              </a:rPr>
              <a:t>: DS0017</a:t>
            </a:r>
          </a:p>
          <a:p>
            <a:r>
              <a:rPr lang="zh-TW" altLang="en-US" sz="2400" dirty="0">
                <a:latin typeface="標楷體" panose="03000509000000000000" pitchFamily="65" charset="-120"/>
                <a:ea typeface="標楷體" panose="03000509000000000000" pitchFamily="65" charset="-120"/>
              </a:rPr>
              <a:t>數據源</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命令</a:t>
            </a:r>
          </a:p>
          <a:p>
            <a:r>
              <a:rPr lang="zh-TW" altLang="en-US" sz="2400" dirty="0">
                <a:latin typeface="標楷體" panose="03000509000000000000" pitchFamily="65" charset="-120"/>
                <a:ea typeface="標楷體" panose="03000509000000000000" pitchFamily="65" charset="-120"/>
              </a:rPr>
              <a:t>數據組件</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命令執行</a:t>
            </a:r>
          </a:p>
          <a:p>
            <a:r>
              <a:rPr lang="zh-TW" altLang="en-US" sz="2400" dirty="0">
                <a:latin typeface="標楷體" panose="03000509000000000000" pitchFamily="65" charset="-120"/>
                <a:ea typeface="標楷體" panose="03000509000000000000" pitchFamily="65" charset="-120"/>
              </a:rPr>
              <a:t>偵測方式</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監控執行的命令和參數，這些命令和參數會通過動作類型設定域上的聯盟設定和設定域身份驗證來更新域認證從受管理變為聯盟。監控 </a:t>
            </a:r>
            <a:r>
              <a:rPr lang="en-US" altLang="zh-TW" sz="2400" dirty="0">
                <a:latin typeface="標楷體" panose="03000509000000000000" pitchFamily="65" charset="-120"/>
                <a:ea typeface="標楷體" panose="03000509000000000000" pitchFamily="65" charset="-120"/>
              </a:rPr>
              <a:t>PowerShell </a:t>
            </a:r>
            <a:r>
              <a:rPr lang="zh-TW" altLang="en-US" sz="2400" dirty="0">
                <a:latin typeface="標楷體" panose="03000509000000000000" pitchFamily="65" charset="-120"/>
                <a:ea typeface="標楷體" panose="03000509000000000000" pitchFamily="65" charset="-120"/>
              </a:rPr>
              <a:t>命令</a:t>
            </a:r>
            <a:endParaRPr lang="zh-TW" altLang="en-US" sz="2400" i="0" dirty="0">
              <a:effectLst/>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961B2B0-58A3-4601-A097-A2CE65DBA35D}"/>
              </a:ext>
            </a:extLst>
          </p:cNvPr>
          <p:cNvPicPr>
            <a:picLocks noChangeAspect="1"/>
          </p:cNvPicPr>
          <p:nvPr/>
        </p:nvPicPr>
        <p:blipFill>
          <a:blip r:embed="rId2"/>
          <a:stretch>
            <a:fillRect/>
          </a:stretch>
        </p:blipFill>
        <p:spPr>
          <a:xfrm>
            <a:off x="329087" y="468537"/>
            <a:ext cx="11533825" cy="2960463"/>
          </a:xfrm>
          <a:prstGeom prst="rect">
            <a:avLst/>
          </a:prstGeom>
        </p:spPr>
      </p:pic>
    </p:spTree>
    <p:extLst>
      <p:ext uri="{BB962C8B-B14F-4D97-AF65-F5344CB8AC3E}">
        <p14:creationId xmlns:p14="http://schemas.microsoft.com/office/powerpoint/2010/main" val="4086254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566510"/>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閃避掉防禦機制</a:t>
            </a:r>
            <a:r>
              <a:rPr lang="en-US" altLang="zh-TW" sz="3200" b="1" dirty="0">
                <a:latin typeface="標楷體" panose="03000509000000000000" pitchFamily="65" charset="-120"/>
                <a:ea typeface="標楷體" panose="03000509000000000000" pitchFamily="65" charset="-120"/>
              </a:rPr>
              <a:t>Defense Evasion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43</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Abuse Elevation Control Mechanism (5) </a:t>
            </a:r>
            <a:r>
              <a:rPr lang="zh-TW" altLang="en-US" sz="2800" dirty="0">
                <a:latin typeface="標楷體" panose="03000509000000000000" pitchFamily="65" charset="-120"/>
                <a:ea typeface="標楷體" panose="03000509000000000000" pitchFamily="65" charset="-120"/>
              </a:rPr>
              <a:t>濫用權限控制機制</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Access Token Manipulation (5) </a:t>
            </a:r>
            <a:r>
              <a:rPr lang="zh-TW" altLang="en-US" sz="2800" dirty="0">
                <a:latin typeface="標楷體" panose="03000509000000000000" pitchFamily="65" charset="-120"/>
                <a:ea typeface="標楷體" panose="03000509000000000000" pitchFamily="65" charset="-120"/>
              </a:rPr>
              <a:t>存取權杖篡改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BITS Jobs BITS </a:t>
            </a:r>
            <a:r>
              <a:rPr lang="zh-TW" altLang="en-US" sz="2800" dirty="0">
                <a:latin typeface="標楷體" panose="03000509000000000000" pitchFamily="65" charset="-120"/>
                <a:ea typeface="標楷體" panose="03000509000000000000" pitchFamily="65" charset="-120"/>
              </a:rPr>
              <a:t>任務</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Build Image on Host </a:t>
            </a:r>
            <a:r>
              <a:rPr lang="zh-TW" altLang="en-US" sz="2800" dirty="0">
                <a:latin typeface="標楷體" panose="03000509000000000000" pitchFamily="65" charset="-120"/>
                <a:ea typeface="標楷體" panose="03000509000000000000" pitchFamily="65" charset="-120"/>
              </a:rPr>
              <a:t>在主機上建立映像</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Debugger Evasion </a:t>
            </a:r>
            <a:r>
              <a:rPr lang="zh-TW" altLang="en-US" sz="2800" dirty="0">
                <a:latin typeface="標楷體" panose="03000509000000000000" pitchFamily="65" charset="-120"/>
                <a:ea typeface="標楷體" panose="03000509000000000000" pitchFamily="65" charset="-120"/>
              </a:rPr>
              <a:t>調試器規避</a:t>
            </a:r>
          </a:p>
          <a:p>
            <a:pPr marL="514350" indent="-514350">
              <a:lnSpc>
                <a:spcPct val="150000"/>
              </a:lnSpc>
              <a:buFont typeface="+mj-lt"/>
              <a:buAutoNum type="arabicPeriod"/>
            </a:pPr>
            <a:r>
              <a:rPr lang="en-US" altLang="zh-TW" sz="2800" dirty="0" err="1">
                <a:latin typeface="標楷體" panose="03000509000000000000" pitchFamily="65" charset="-120"/>
                <a:ea typeface="標楷體" panose="03000509000000000000" pitchFamily="65" charset="-120"/>
              </a:rPr>
              <a:t>Deobfuscate</a:t>
            </a:r>
            <a:r>
              <a:rPr lang="en-US" altLang="zh-TW" sz="2800" dirty="0">
                <a:latin typeface="標楷體" panose="03000509000000000000" pitchFamily="65" charset="-120"/>
                <a:ea typeface="標楷體" panose="03000509000000000000" pitchFamily="65" charset="-120"/>
              </a:rPr>
              <a:t>/Decode Files or Information </a:t>
            </a:r>
            <a:r>
              <a:rPr lang="zh-TW" altLang="en-US" sz="2800" dirty="0">
                <a:latin typeface="標楷體" panose="03000509000000000000" pitchFamily="65" charset="-120"/>
                <a:ea typeface="標楷體" panose="03000509000000000000" pitchFamily="65" charset="-120"/>
              </a:rPr>
              <a:t>解混淆</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解碼檔案或訊息</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Deploy Container </a:t>
            </a:r>
            <a:r>
              <a:rPr lang="zh-TW" altLang="en-US" sz="2800" dirty="0">
                <a:latin typeface="標楷體" panose="03000509000000000000" pitchFamily="65" charset="-120"/>
                <a:ea typeface="標楷體" panose="03000509000000000000" pitchFamily="65" charset="-120"/>
              </a:rPr>
              <a:t>部署容器</a:t>
            </a:r>
          </a:p>
          <a:p>
            <a:pPr marL="514350" indent="-514350">
              <a:lnSpc>
                <a:spcPct val="150000"/>
              </a:lnSpc>
              <a:buFont typeface="+mj-lt"/>
              <a:buAutoNum type="arabicPeriod"/>
            </a:pPr>
            <a:r>
              <a:rPr lang="en-US" altLang="zh-TW" sz="2800" dirty="0">
                <a:latin typeface="標楷體" panose="03000509000000000000" pitchFamily="65" charset="-120"/>
                <a:ea typeface="標楷體" panose="03000509000000000000" pitchFamily="65" charset="-120"/>
              </a:rPr>
              <a:t>Direct Volume Access </a:t>
            </a:r>
            <a:r>
              <a:rPr lang="zh-TW" altLang="en-US" sz="2800" dirty="0">
                <a:latin typeface="標楷體" panose="03000509000000000000" pitchFamily="65" charset="-120"/>
                <a:ea typeface="標楷體" panose="03000509000000000000" pitchFamily="65" charset="-120"/>
              </a:rPr>
              <a:t>直接磁碟區存取</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668469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541110"/>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閃避掉防禦機制</a:t>
            </a:r>
            <a:r>
              <a:rPr lang="en-US" altLang="zh-TW" sz="3200" b="1" dirty="0">
                <a:latin typeface="標楷體" panose="03000509000000000000" pitchFamily="65" charset="-120"/>
                <a:ea typeface="標楷體" panose="03000509000000000000" pitchFamily="65" charset="-120"/>
              </a:rPr>
              <a:t>Defense Evasion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43</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Domain Policy Modification (2) </a:t>
            </a:r>
            <a:r>
              <a:rPr lang="zh-TW" altLang="en-US" sz="2800" dirty="0">
                <a:latin typeface="標楷體" panose="03000509000000000000" pitchFamily="65" charset="-120"/>
                <a:ea typeface="標楷體" panose="03000509000000000000" pitchFamily="65" charset="-120"/>
              </a:rPr>
              <a:t>網域原則修改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Execution Guardrails (1) </a:t>
            </a:r>
            <a:r>
              <a:rPr lang="zh-TW" altLang="en-US" sz="2800" dirty="0">
                <a:latin typeface="標楷體" panose="03000509000000000000" pitchFamily="65" charset="-120"/>
                <a:ea typeface="標楷體" panose="03000509000000000000" pitchFamily="65" charset="-120"/>
              </a:rPr>
              <a:t>執行限制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Exploitation for Defense Evasion </a:t>
            </a:r>
            <a:r>
              <a:rPr lang="zh-TW" altLang="en-US" sz="2800" dirty="0">
                <a:latin typeface="標楷體" panose="03000509000000000000" pitchFamily="65" charset="-120"/>
                <a:ea typeface="標楷體" panose="03000509000000000000" pitchFamily="65" charset="-120"/>
              </a:rPr>
              <a:t>為防禦規避而利用</a:t>
            </a: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File and Directory Permissions Modification (2) </a:t>
            </a:r>
            <a:r>
              <a:rPr lang="zh-TW" altLang="en-US" sz="2800" dirty="0">
                <a:latin typeface="標楷體" panose="03000509000000000000" pitchFamily="65" charset="-120"/>
                <a:ea typeface="標楷體" panose="03000509000000000000" pitchFamily="65" charset="-120"/>
              </a:rPr>
              <a:t>檔案和目錄權限修改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Hide Artifacts (11) </a:t>
            </a:r>
            <a:r>
              <a:rPr lang="zh-TW" altLang="en-US" sz="2800" dirty="0">
                <a:latin typeface="標楷體" panose="03000509000000000000" pitchFamily="65" charset="-120"/>
                <a:ea typeface="標楷體" panose="03000509000000000000" pitchFamily="65" charset="-120"/>
              </a:rPr>
              <a:t>隱藏痕跡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Hijack Execution Flow (12) </a:t>
            </a:r>
            <a:r>
              <a:rPr lang="zh-TW" altLang="en-US" sz="2800" dirty="0">
                <a:latin typeface="標楷體" panose="03000509000000000000" pitchFamily="65" charset="-120"/>
                <a:ea typeface="標楷體" panose="03000509000000000000" pitchFamily="65" charset="-120"/>
              </a:rPr>
              <a:t>劫持執行流程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9"/>
            </a:pPr>
            <a:r>
              <a:rPr lang="en-US" altLang="zh-TW" sz="2800" dirty="0">
                <a:latin typeface="標楷體" panose="03000509000000000000" pitchFamily="65" charset="-120"/>
                <a:ea typeface="標楷體" panose="03000509000000000000" pitchFamily="65" charset="-120"/>
              </a:rPr>
              <a:t>Impair Defenses (11) </a:t>
            </a:r>
            <a:r>
              <a:rPr lang="zh-TW" altLang="en-US" sz="2800" dirty="0">
                <a:latin typeface="標楷體" panose="03000509000000000000" pitchFamily="65" charset="-120"/>
                <a:ea typeface="標楷體" panose="03000509000000000000" pitchFamily="65" charset="-120"/>
              </a:rPr>
              <a:t>削弱防禦 </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71990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428178"/>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閃避掉防禦機制</a:t>
            </a:r>
            <a:r>
              <a:rPr lang="en-US" altLang="zh-TW" sz="3200" b="1" dirty="0">
                <a:latin typeface="標楷體" panose="03000509000000000000" pitchFamily="65" charset="-120"/>
                <a:ea typeface="標楷體" panose="03000509000000000000" pitchFamily="65" charset="-120"/>
              </a:rPr>
              <a:t>Defense Evasion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43</a:t>
            </a:r>
            <a:r>
              <a:rPr lang="zh-TW" altLang="en-US" sz="3200" b="1" dirty="0">
                <a:latin typeface="標楷體" panose="03000509000000000000" pitchFamily="65" charset="-120"/>
                <a:ea typeface="標楷體" panose="03000509000000000000" pitchFamily="65" charset="-120"/>
              </a:rPr>
              <a:t>大類型技術</a:t>
            </a:r>
            <a:endParaRPr lang="en-US" altLang="zh-TW" sz="3200" b="1"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Impersonation </a:t>
            </a:r>
            <a:r>
              <a:rPr lang="zh-TW" altLang="en-US" sz="2800" dirty="0">
                <a:latin typeface="標楷體" panose="03000509000000000000" pitchFamily="65" charset="-120"/>
                <a:ea typeface="標楷體" panose="03000509000000000000" pitchFamily="65" charset="-120"/>
              </a:rPr>
              <a:t>冒充</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Indicator Removal (9) </a:t>
            </a:r>
            <a:r>
              <a:rPr lang="zh-TW" altLang="en-US" sz="2800" dirty="0">
                <a:latin typeface="標楷體" panose="03000509000000000000" pitchFamily="65" charset="-120"/>
                <a:ea typeface="標楷體" panose="03000509000000000000" pitchFamily="65" charset="-120"/>
              </a:rPr>
              <a:t>指標移除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Indirect Command Execution </a:t>
            </a:r>
            <a:r>
              <a:rPr lang="zh-TW" altLang="en-US" sz="2800" dirty="0">
                <a:latin typeface="標楷體" panose="03000509000000000000" pitchFamily="65" charset="-120"/>
                <a:ea typeface="標楷體" panose="03000509000000000000" pitchFamily="65" charset="-120"/>
              </a:rPr>
              <a:t>間接命令執行</a:t>
            </a: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Masquerading (9) </a:t>
            </a:r>
            <a:r>
              <a:rPr lang="zh-TW" altLang="en-US" sz="2800" dirty="0">
                <a:latin typeface="標楷體" panose="03000509000000000000" pitchFamily="65" charset="-120"/>
                <a:ea typeface="標楷體" panose="03000509000000000000" pitchFamily="65" charset="-120"/>
              </a:rPr>
              <a:t>偽裝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Modify Authentication Process (8) </a:t>
            </a:r>
            <a:r>
              <a:rPr lang="zh-TW" altLang="en-US" sz="2800" dirty="0">
                <a:latin typeface="標楷體" panose="03000509000000000000" pitchFamily="65" charset="-120"/>
                <a:ea typeface="標楷體" panose="03000509000000000000" pitchFamily="65" charset="-120"/>
              </a:rPr>
              <a:t>修改認證流程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Modify Cloud Compute Infrastructure (5) </a:t>
            </a:r>
            <a:r>
              <a:rPr lang="zh-TW" altLang="en-US" sz="2800" dirty="0">
                <a:latin typeface="標楷體" panose="03000509000000000000" pitchFamily="65" charset="-120"/>
                <a:ea typeface="標楷體" panose="03000509000000000000" pitchFamily="65" charset="-120"/>
              </a:rPr>
              <a:t>修改雲端運算基礎設施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Modify Registry </a:t>
            </a:r>
            <a:r>
              <a:rPr lang="zh-TW" altLang="en-US" sz="2800" dirty="0">
                <a:latin typeface="標楷體" panose="03000509000000000000" pitchFamily="65" charset="-120"/>
                <a:ea typeface="標楷體" panose="03000509000000000000" pitchFamily="65" charset="-120"/>
              </a:rPr>
              <a:t>修改登錄檔</a:t>
            </a:r>
          </a:p>
          <a:p>
            <a:pPr marL="514350" indent="-514350">
              <a:lnSpc>
                <a:spcPct val="150000"/>
              </a:lnSpc>
              <a:buFont typeface="+mj-lt"/>
              <a:buAutoNum type="arabicPeriod" startAt="16"/>
            </a:pPr>
            <a:r>
              <a:rPr lang="en-US" altLang="zh-TW" sz="2800" dirty="0">
                <a:latin typeface="標楷體" panose="03000509000000000000" pitchFamily="65" charset="-120"/>
                <a:ea typeface="標楷體" panose="03000509000000000000" pitchFamily="65" charset="-120"/>
              </a:rPr>
              <a:t>Modify System Image (2) </a:t>
            </a:r>
            <a:r>
              <a:rPr lang="zh-TW" altLang="en-US" sz="2800" dirty="0">
                <a:latin typeface="標楷體" panose="03000509000000000000" pitchFamily="65" charset="-120"/>
                <a:ea typeface="標楷體" panose="03000509000000000000" pitchFamily="65" charset="-120"/>
              </a:rPr>
              <a:t>修改系統映像</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101394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428178"/>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閃避掉防禦機制</a:t>
            </a:r>
            <a:r>
              <a:rPr lang="en-US" altLang="zh-TW" sz="3200" b="1" dirty="0">
                <a:latin typeface="標楷體" panose="03000509000000000000" pitchFamily="65" charset="-120"/>
                <a:ea typeface="標楷體" panose="03000509000000000000" pitchFamily="65" charset="-120"/>
              </a:rPr>
              <a:t>Defense Evasion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43</a:t>
            </a:r>
            <a:r>
              <a:rPr lang="zh-TW" altLang="en-US" sz="3200" b="1" dirty="0">
                <a:latin typeface="標楷體" panose="03000509000000000000" pitchFamily="65" charset="-120"/>
                <a:ea typeface="標楷體" panose="03000509000000000000" pitchFamily="65" charset="-120"/>
              </a:rPr>
              <a:t>大類型技術</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Network Boundary Bridging (1) </a:t>
            </a:r>
            <a:r>
              <a:rPr lang="zh-TW" altLang="en-US" sz="2800" dirty="0">
                <a:latin typeface="標楷體" panose="03000509000000000000" pitchFamily="65" charset="-120"/>
                <a:ea typeface="標楷體" panose="03000509000000000000" pitchFamily="65" charset="-120"/>
              </a:rPr>
              <a:t>網路邊界橋接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Obfuscated Files or Information (12) </a:t>
            </a:r>
            <a:r>
              <a:rPr lang="zh-TW" altLang="en-US" sz="2800" dirty="0">
                <a:latin typeface="標楷體" panose="03000509000000000000" pitchFamily="65" charset="-120"/>
                <a:ea typeface="標楷體" panose="03000509000000000000" pitchFamily="65" charset="-120"/>
              </a:rPr>
              <a:t>模糊檔案或資訊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4"/>
            </a:pPr>
            <a:r>
              <a:rPr lang="en-US" altLang="zh-TW" sz="2800" dirty="0" err="1">
                <a:latin typeface="標楷體" panose="03000509000000000000" pitchFamily="65" charset="-120"/>
                <a:ea typeface="標楷體" panose="03000509000000000000" pitchFamily="65" charset="-120"/>
              </a:rPr>
              <a:t>Plist</a:t>
            </a:r>
            <a:r>
              <a:rPr lang="en-US" altLang="zh-TW" sz="2800" dirty="0">
                <a:latin typeface="標楷體" panose="03000509000000000000" pitchFamily="65" charset="-120"/>
                <a:ea typeface="標楷體" panose="03000509000000000000" pitchFamily="65" charset="-120"/>
              </a:rPr>
              <a:t> File Modification 	</a:t>
            </a:r>
            <a:r>
              <a:rPr lang="en-US" altLang="zh-TW" sz="2800" dirty="0" err="1">
                <a:latin typeface="標楷體" panose="03000509000000000000" pitchFamily="65" charset="-120"/>
                <a:ea typeface="標楷體" panose="03000509000000000000" pitchFamily="65" charset="-120"/>
              </a:rPr>
              <a:t>Plist</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檔案修改</a:t>
            </a: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Pre-OS Boot (5) </a:t>
            </a:r>
            <a:r>
              <a:rPr lang="zh-TW" altLang="en-US" sz="2800" dirty="0">
                <a:latin typeface="標楷體" panose="03000509000000000000" pitchFamily="65" charset="-120"/>
                <a:ea typeface="標楷體" panose="03000509000000000000" pitchFamily="65" charset="-120"/>
              </a:rPr>
              <a:t>作業系統前引導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Process Injection (12) </a:t>
            </a:r>
            <a:r>
              <a:rPr lang="zh-TW" altLang="en-US" sz="2800" dirty="0">
                <a:latin typeface="標楷體" panose="03000509000000000000" pitchFamily="65" charset="-120"/>
                <a:ea typeface="標楷體" panose="03000509000000000000" pitchFamily="65" charset="-120"/>
              </a:rPr>
              <a:t>進程注入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Reflective Code Loading </a:t>
            </a:r>
            <a:r>
              <a:rPr lang="zh-TW" altLang="en-US" sz="2800" dirty="0">
                <a:latin typeface="標楷體" panose="03000509000000000000" pitchFamily="65" charset="-120"/>
                <a:ea typeface="標楷體" panose="03000509000000000000" pitchFamily="65" charset="-120"/>
              </a:rPr>
              <a:t>反射式程式碼載入</a:t>
            </a: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Rogue Domain Controller </a:t>
            </a:r>
            <a:r>
              <a:rPr lang="zh-TW" altLang="en-US" sz="2800" dirty="0">
                <a:latin typeface="標楷體" panose="03000509000000000000" pitchFamily="65" charset="-120"/>
                <a:ea typeface="標楷體" panose="03000509000000000000" pitchFamily="65" charset="-120"/>
              </a:rPr>
              <a:t>惡意網域控制器</a:t>
            </a:r>
          </a:p>
          <a:p>
            <a:pPr marL="514350" indent="-514350">
              <a:lnSpc>
                <a:spcPct val="150000"/>
              </a:lnSpc>
              <a:buFont typeface="+mj-lt"/>
              <a:buAutoNum type="arabicPeriod" startAt="24"/>
            </a:pPr>
            <a:r>
              <a:rPr lang="en-US" altLang="zh-TW" sz="2800" dirty="0">
                <a:latin typeface="標楷體" panose="03000509000000000000" pitchFamily="65" charset="-120"/>
                <a:ea typeface="標楷體" panose="03000509000000000000" pitchFamily="65" charset="-120"/>
              </a:rPr>
              <a:t>Rootkit </a:t>
            </a:r>
            <a:r>
              <a:rPr lang="zh-TW" altLang="en-US" sz="2800" dirty="0">
                <a:latin typeface="標楷體" panose="03000509000000000000" pitchFamily="65" charset="-120"/>
                <a:ea typeface="標楷體" panose="03000509000000000000" pitchFamily="65" charset="-120"/>
              </a:rPr>
              <a:t>根工具包</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175570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385011" y="428178"/>
            <a:ext cx="11806989" cy="6001643"/>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閃避掉防禦機制</a:t>
            </a:r>
            <a:r>
              <a:rPr lang="en-US" altLang="zh-TW" sz="3200" b="1" dirty="0">
                <a:latin typeface="標楷體" panose="03000509000000000000" pitchFamily="65" charset="-120"/>
                <a:ea typeface="標楷體" panose="03000509000000000000" pitchFamily="65" charset="-120"/>
              </a:rPr>
              <a:t>Defense Evasion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43</a:t>
            </a:r>
            <a:r>
              <a:rPr lang="zh-TW" altLang="en-US" sz="3200" b="1" dirty="0">
                <a:latin typeface="標楷體" panose="03000509000000000000" pitchFamily="65" charset="-120"/>
                <a:ea typeface="標楷體" panose="03000509000000000000" pitchFamily="65" charset="-120"/>
              </a:rPr>
              <a:t>大類型技術</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Subvert Trust Controls (6) </a:t>
            </a:r>
            <a:r>
              <a:rPr lang="zh-TW" altLang="en-US" sz="2800" dirty="0">
                <a:latin typeface="標楷體" panose="03000509000000000000" pitchFamily="65" charset="-120"/>
                <a:ea typeface="標楷體" panose="03000509000000000000" pitchFamily="65" charset="-120"/>
              </a:rPr>
              <a:t>破壞信任控制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System Binary Proxy Execution (13) </a:t>
            </a:r>
            <a:r>
              <a:rPr lang="zh-TW" altLang="en-US" sz="2800" dirty="0">
                <a:latin typeface="標楷體" panose="03000509000000000000" pitchFamily="65" charset="-120"/>
                <a:ea typeface="標楷體" panose="03000509000000000000" pitchFamily="65" charset="-120"/>
              </a:rPr>
              <a:t>系統二進位代理執行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System Script Proxy Execution (1) </a:t>
            </a:r>
            <a:r>
              <a:rPr lang="zh-TW" altLang="en-US" sz="2800" dirty="0">
                <a:latin typeface="標楷體" panose="03000509000000000000" pitchFamily="65" charset="-120"/>
                <a:ea typeface="標楷體" panose="03000509000000000000" pitchFamily="65" charset="-120"/>
              </a:rPr>
              <a:t>系統腳本代理執行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Template Injection </a:t>
            </a:r>
            <a:r>
              <a:rPr lang="zh-TW" altLang="en-US" sz="2800" dirty="0">
                <a:latin typeface="標楷體" panose="03000509000000000000" pitchFamily="65" charset="-120"/>
                <a:ea typeface="標楷體" panose="03000509000000000000" pitchFamily="65" charset="-120"/>
              </a:rPr>
              <a:t>模板注入</a:t>
            </a: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Traffic Signaling (2) </a:t>
            </a:r>
            <a:r>
              <a:rPr lang="zh-TW" altLang="en-US" sz="2800" dirty="0">
                <a:latin typeface="標楷體" panose="03000509000000000000" pitchFamily="65" charset="-120"/>
                <a:ea typeface="標楷體" panose="03000509000000000000" pitchFamily="65" charset="-120"/>
              </a:rPr>
              <a:t>通訊訊號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Trusted Developer Utilities Proxy Execution (1) </a:t>
            </a:r>
            <a:r>
              <a:rPr lang="zh-TW" altLang="en-US" sz="2800" dirty="0">
                <a:latin typeface="標楷體" panose="03000509000000000000" pitchFamily="65" charset="-120"/>
                <a:ea typeface="標楷體" panose="03000509000000000000" pitchFamily="65" charset="-120"/>
              </a:rPr>
              <a:t>受信任的開發者工具代理執行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2"/>
            </a:pPr>
            <a:r>
              <a:rPr lang="en-US" altLang="zh-TW" sz="2800" dirty="0">
                <a:latin typeface="標楷體" panose="03000509000000000000" pitchFamily="65" charset="-120"/>
                <a:ea typeface="標楷體" panose="03000509000000000000" pitchFamily="65" charset="-120"/>
              </a:rPr>
              <a:t>Unused/Unsupported Cloud Regions </a:t>
            </a:r>
            <a:r>
              <a:rPr lang="zh-TW" altLang="en-US" sz="2800" dirty="0">
                <a:latin typeface="標楷體" panose="03000509000000000000" pitchFamily="65" charset="-120"/>
                <a:ea typeface="標楷體" panose="03000509000000000000" pitchFamily="65" charset="-120"/>
              </a:rPr>
              <a:t>未使用</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不支援的雲端區域</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68573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772150" y="182562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dirty="0">
                <a:ln>
                  <a:noFill/>
                </a:ln>
                <a:solidFill>
                  <a:schemeClr val="tx1"/>
                </a:solidFill>
                <a:effectLst/>
                <a:latin typeface="Arial" panose="020B0604020202020204" pitchFamily="34" charset="0"/>
              </a:rPr>
            </a:b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5" name="文字方塊 4"/>
          <p:cNvSpPr txBox="1"/>
          <p:nvPr/>
        </p:nvSpPr>
        <p:spPr>
          <a:xfrm>
            <a:off x="499311" y="680810"/>
            <a:ext cx="11806989" cy="4062651"/>
          </a:xfrm>
          <a:prstGeom prst="rect">
            <a:avLst/>
          </a:prstGeom>
          <a:noFill/>
        </p:spPr>
        <p:txBody>
          <a:bodyPr wrap="square" rtlCol="0">
            <a:spAutoFit/>
          </a:bodyPr>
          <a:lstStyle/>
          <a:p>
            <a:pPr>
              <a:lnSpc>
                <a:spcPct val="150000"/>
              </a:lnSpc>
            </a:pPr>
            <a:r>
              <a:rPr lang="zh-TW" altLang="en-US" sz="3200" b="1" dirty="0">
                <a:latin typeface="標楷體" panose="03000509000000000000" pitchFamily="65" charset="-120"/>
                <a:ea typeface="標楷體" panose="03000509000000000000" pitchFamily="65" charset="-120"/>
              </a:rPr>
              <a:t>閃避掉防禦機制</a:t>
            </a:r>
            <a:r>
              <a:rPr lang="en-US" altLang="zh-TW" sz="3200" b="1" dirty="0">
                <a:latin typeface="標楷體" panose="03000509000000000000" pitchFamily="65" charset="-120"/>
                <a:ea typeface="標楷體" panose="03000509000000000000" pitchFamily="65" charset="-120"/>
              </a:rPr>
              <a:t>Defense Evasion</a:t>
            </a:r>
            <a:r>
              <a:rPr lang="zh-TW" altLang="en-US" sz="3200" b="1" dirty="0">
                <a:latin typeface="標楷體" panose="03000509000000000000" pitchFamily="65" charset="-120"/>
                <a:ea typeface="標楷體" panose="03000509000000000000" pitchFamily="65" charset="-120"/>
              </a:rPr>
              <a:t>戰術的</a:t>
            </a:r>
            <a:r>
              <a:rPr lang="en-US" altLang="zh-TW" sz="3200" b="1" dirty="0">
                <a:latin typeface="標楷體" panose="03000509000000000000" pitchFamily="65" charset="-120"/>
                <a:ea typeface="標楷體" panose="03000509000000000000" pitchFamily="65" charset="-120"/>
              </a:rPr>
              <a:t>43</a:t>
            </a:r>
            <a:r>
              <a:rPr lang="zh-TW" altLang="en-US" sz="3200" b="1" dirty="0">
                <a:latin typeface="標楷體" panose="03000509000000000000" pitchFamily="65" charset="-120"/>
                <a:ea typeface="標楷體" panose="03000509000000000000" pitchFamily="65" charset="-120"/>
              </a:rPr>
              <a:t>大類型技術</a:t>
            </a:r>
            <a:endParaRPr lang="zh-TW" altLang="en-US"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9"/>
            </a:pPr>
            <a:r>
              <a:rPr lang="en-US" altLang="zh-TW" sz="2800" dirty="0">
                <a:latin typeface="標楷體" panose="03000509000000000000" pitchFamily="65" charset="-120"/>
                <a:ea typeface="標楷體" panose="03000509000000000000" pitchFamily="65" charset="-120"/>
              </a:rPr>
              <a:t>Use Alternate Authentication Material (4) </a:t>
            </a:r>
            <a:r>
              <a:rPr lang="zh-TW" altLang="en-US" sz="2800" dirty="0">
                <a:latin typeface="標楷體" panose="03000509000000000000" pitchFamily="65" charset="-120"/>
                <a:ea typeface="標楷體" panose="03000509000000000000" pitchFamily="65" charset="-120"/>
              </a:rPr>
              <a:t>使用備用身分驗證材料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9"/>
            </a:pPr>
            <a:r>
              <a:rPr lang="en-US" altLang="zh-TW" sz="2800" dirty="0">
                <a:latin typeface="標楷體" panose="03000509000000000000" pitchFamily="65" charset="-120"/>
                <a:ea typeface="標楷體" panose="03000509000000000000" pitchFamily="65" charset="-120"/>
              </a:rPr>
              <a:t>Valid Accounts (4) </a:t>
            </a:r>
            <a:r>
              <a:rPr lang="zh-TW" altLang="en-US" sz="2800" dirty="0">
                <a:latin typeface="標楷體" panose="03000509000000000000" pitchFamily="65" charset="-120"/>
                <a:ea typeface="標楷體" panose="03000509000000000000" pitchFamily="65" charset="-120"/>
              </a:rPr>
              <a:t>有效帳戶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9"/>
            </a:pPr>
            <a:r>
              <a:rPr lang="en-US" altLang="zh-TW" sz="2800" dirty="0">
                <a:latin typeface="標楷體" panose="03000509000000000000" pitchFamily="65" charset="-120"/>
                <a:ea typeface="標楷體" panose="03000509000000000000" pitchFamily="65" charset="-120"/>
              </a:rPr>
              <a:t>Virtualization/Sandbox Evasion (3) </a:t>
            </a:r>
            <a:r>
              <a:rPr lang="zh-TW" altLang="en-US" sz="2800" dirty="0">
                <a:latin typeface="標楷體" panose="03000509000000000000" pitchFamily="65" charset="-120"/>
                <a:ea typeface="標楷體" panose="03000509000000000000" pitchFamily="65" charset="-120"/>
              </a:rPr>
              <a:t>虛擬化</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沙盒規避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9"/>
            </a:pPr>
            <a:r>
              <a:rPr lang="en-US" altLang="zh-TW" sz="2800" dirty="0">
                <a:latin typeface="標楷體" panose="03000509000000000000" pitchFamily="65" charset="-120"/>
                <a:ea typeface="標楷體" panose="03000509000000000000" pitchFamily="65" charset="-120"/>
              </a:rPr>
              <a:t>Weaken Encryption (2) </a:t>
            </a:r>
            <a:r>
              <a:rPr lang="zh-TW" altLang="en-US" sz="2800" dirty="0">
                <a:latin typeface="標楷體" panose="03000509000000000000" pitchFamily="65" charset="-120"/>
                <a:ea typeface="標楷體" panose="03000509000000000000" pitchFamily="65" charset="-120"/>
              </a:rPr>
              <a:t>弱化加密 </a:t>
            </a:r>
            <a:endParaRPr lang="en-US" altLang="zh-TW" sz="2800" dirty="0">
              <a:latin typeface="標楷體" panose="03000509000000000000" pitchFamily="65" charset="-120"/>
              <a:ea typeface="標楷體" panose="03000509000000000000" pitchFamily="65" charset="-120"/>
            </a:endParaRPr>
          </a:p>
          <a:p>
            <a:pPr marL="514350" indent="-514350">
              <a:lnSpc>
                <a:spcPct val="150000"/>
              </a:lnSpc>
              <a:buFont typeface="+mj-lt"/>
              <a:buAutoNum type="arabicPeriod" startAt="39"/>
            </a:pPr>
            <a:r>
              <a:rPr lang="en-US" altLang="zh-TW" sz="2800" dirty="0">
                <a:latin typeface="標楷體" panose="03000509000000000000" pitchFamily="65" charset="-120"/>
                <a:ea typeface="標楷體" panose="03000509000000000000" pitchFamily="65" charset="-120"/>
              </a:rPr>
              <a:t>XSL Script Processing XSL </a:t>
            </a:r>
            <a:r>
              <a:rPr lang="zh-TW" altLang="en-US" sz="2800" dirty="0">
                <a:latin typeface="標楷體" panose="03000509000000000000" pitchFamily="65" charset="-120"/>
                <a:ea typeface="標楷體" panose="03000509000000000000" pitchFamily="65" charset="-120"/>
              </a:rPr>
              <a:t>腳本處理</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377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6AD539A-D035-4DA2-BEF3-74FC7A8E37FB}"/>
              </a:ext>
            </a:extLst>
          </p:cNvPr>
          <p:cNvSpPr txBox="1"/>
          <p:nvPr/>
        </p:nvSpPr>
        <p:spPr>
          <a:xfrm>
            <a:off x="389837" y="1809532"/>
            <a:ext cx="11412325" cy="4708981"/>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攻擊手可能會通過在 </a:t>
            </a:r>
            <a:r>
              <a:rPr lang="en-US" altLang="zh-TW" sz="2000" dirty="0">
                <a:latin typeface="標楷體" panose="03000509000000000000" pitchFamily="65" charset="-120"/>
                <a:ea typeface="標楷體" panose="03000509000000000000" pitchFamily="65" charset="-120"/>
              </a:rPr>
              <a:t>XSL </a:t>
            </a:r>
            <a:r>
              <a:rPr lang="zh-TW" altLang="en-US" sz="2000" dirty="0">
                <a:latin typeface="標楷體" panose="03000509000000000000" pitchFamily="65" charset="-120"/>
                <a:ea typeface="標楷體" panose="03000509000000000000" pitchFamily="65" charset="-120"/>
              </a:rPr>
              <a:t>文件中嵌入腳本來繞過應用控制並隱藏代碼執行。</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可擴展樣式表語言（</a:t>
            </a:r>
            <a:r>
              <a:rPr lang="en-US" altLang="zh-TW" sz="2000" dirty="0">
                <a:latin typeface="標楷體" panose="03000509000000000000" pitchFamily="65" charset="-120"/>
                <a:ea typeface="標楷體" panose="03000509000000000000" pitchFamily="65" charset="-120"/>
              </a:rPr>
              <a:t>XSL</a:t>
            </a:r>
            <a:r>
              <a:rPr lang="zh-TW" altLang="en-US" sz="2000" dirty="0">
                <a:latin typeface="標楷體" panose="03000509000000000000" pitchFamily="65" charset="-120"/>
                <a:ea typeface="標楷體" panose="03000509000000000000" pitchFamily="65" charset="-120"/>
              </a:rPr>
              <a:t>）文件通常用於描述和呈現 </a:t>
            </a:r>
            <a:r>
              <a:rPr lang="en-US" altLang="zh-TW" sz="2000" dirty="0">
                <a:latin typeface="標楷體" panose="03000509000000000000" pitchFamily="65" charset="-120"/>
                <a:ea typeface="標楷體" panose="03000509000000000000" pitchFamily="65" charset="-120"/>
              </a:rPr>
              <a:t>XML </a:t>
            </a:r>
            <a:r>
              <a:rPr lang="zh-TW" altLang="en-US" sz="2000" dirty="0">
                <a:latin typeface="標楷體" panose="03000509000000000000" pitchFamily="65" charset="-120"/>
                <a:ea typeface="標楷體" panose="03000509000000000000" pitchFamily="65" charset="-120"/>
              </a:rPr>
              <a:t>文件中的數據。為了支持複雜操作，</a:t>
            </a:r>
            <a:r>
              <a:rPr lang="en-US" altLang="zh-TW" sz="2000" dirty="0">
                <a:latin typeface="標楷體" panose="03000509000000000000" pitchFamily="65" charset="-120"/>
                <a:ea typeface="標楷體" panose="03000509000000000000" pitchFamily="65" charset="-120"/>
              </a:rPr>
              <a:t>XSL </a:t>
            </a:r>
            <a:r>
              <a:rPr lang="zh-TW" altLang="en-US" sz="2000" dirty="0">
                <a:latin typeface="標楷體" panose="03000509000000000000" pitchFamily="65" charset="-120"/>
                <a:ea typeface="標楷體" panose="03000509000000000000" pitchFamily="65" charset="-120"/>
              </a:rPr>
              <a:t>標準包括對各種語言中嵌入腳本的支持。</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攻擊手可能會濫用這個功能來執行任意文件，同時可能繞過應用控制。</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與受信任的開發者工具代理執行類似，微軟的命令行轉換工具二進制文件（</a:t>
            </a:r>
            <a:r>
              <a:rPr lang="en-US" altLang="zh-TW" sz="2000" dirty="0">
                <a:latin typeface="標楷體" panose="03000509000000000000" pitchFamily="65" charset="-120"/>
                <a:ea typeface="標楷體" panose="03000509000000000000" pitchFamily="65" charset="-120"/>
              </a:rPr>
              <a:t>msxsl.exe</a:t>
            </a:r>
            <a:r>
              <a:rPr lang="zh-TW" altLang="en-US" sz="2000" dirty="0">
                <a:latin typeface="標楷體" panose="03000509000000000000" pitchFamily="65" charset="-120"/>
                <a:ea typeface="標楷體" panose="03000509000000000000" pitchFamily="65" charset="-120"/>
              </a:rPr>
              <a:t>）可以安裝並用於執行嵌入在本地或遠程（通過 </a:t>
            </a:r>
            <a:r>
              <a:rPr lang="en-US" altLang="zh-TW" sz="2000" dirty="0">
                <a:latin typeface="標楷體" panose="03000509000000000000" pitchFamily="65" charset="-120"/>
                <a:ea typeface="標楷體" panose="03000509000000000000" pitchFamily="65" charset="-120"/>
              </a:rPr>
              <a:t>URL </a:t>
            </a:r>
            <a:r>
              <a:rPr lang="zh-TW" altLang="en-US" sz="2000" dirty="0">
                <a:latin typeface="標楷體" panose="03000509000000000000" pitchFamily="65" charset="-120"/>
                <a:ea typeface="標楷體" panose="03000509000000000000" pitchFamily="65" charset="-120"/>
              </a:rPr>
              <a:t>引用）</a:t>
            </a:r>
            <a:r>
              <a:rPr lang="en-US" altLang="zh-TW" sz="2000" dirty="0">
                <a:latin typeface="標楷體" panose="03000509000000000000" pitchFamily="65" charset="-120"/>
                <a:ea typeface="標楷體" panose="03000509000000000000" pitchFamily="65" charset="-120"/>
              </a:rPr>
              <a:t>XSL </a:t>
            </a:r>
            <a:r>
              <a:rPr lang="zh-TW" altLang="en-US" sz="2000" dirty="0">
                <a:latin typeface="標楷體" panose="03000509000000000000" pitchFamily="65" charset="-120"/>
                <a:ea typeface="標楷體" panose="03000509000000000000" pitchFamily="65" charset="-120"/>
              </a:rPr>
              <a:t>文件中的惡意 </a:t>
            </a:r>
            <a:r>
              <a:rPr lang="en-US" altLang="zh-TW" sz="2000" dirty="0">
                <a:latin typeface="標楷體" panose="03000509000000000000" pitchFamily="65" charset="-120"/>
                <a:ea typeface="標楷體" panose="03000509000000000000" pitchFamily="65" charset="-120"/>
              </a:rPr>
              <a:t>JavaScript</a:t>
            </a:r>
            <a:r>
              <a:rPr lang="zh-TW" altLang="en-US" sz="2000" dirty="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由於 </a:t>
            </a:r>
            <a:r>
              <a:rPr lang="en-US" altLang="zh-TW" sz="2000" dirty="0">
                <a:latin typeface="標楷體" panose="03000509000000000000" pitchFamily="65" charset="-120"/>
                <a:ea typeface="標楷體" panose="03000509000000000000" pitchFamily="65" charset="-120"/>
              </a:rPr>
              <a:t>msxsl.exe </a:t>
            </a:r>
            <a:r>
              <a:rPr lang="zh-TW" altLang="en-US" sz="2000" dirty="0">
                <a:latin typeface="標楷體" panose="03000509000000000000" pitchFamily="65" charset="-120"/>
                <a:ea typeface="標楷體" panose="03000509000000000000" pitchFamily="65" charset="-120"/>
              </a:rPr>
              <a:t>不是默認安裝的，敵手可能需要將其與投放的文件一起打包。</a:t>
            </a:r>
            <a:r>
              <a:rPr lang="en-US" altLang="zh-TW" sz="2000" dirty="0">
                <a:latin typeface="標楷體" panose="03000509000000000000" pitchFamily="65" charset="-120"/>
                <a:ea typeface="標楷體" panose="03000509000000000000" pitchFamily="65" charset="-120"/>
              </a:rPr>
              <a:t>Msxsl.exe </a:t>
            </a:r>
            <a:r>
              <a:rPr lang="zh-TW" altLang="en-US" sz="2000" dirty="0">
                <a:latin typeface="標楷體" panose="03000509000000000000" pitchFamily="65" charset="-120"/>
                <a:ea typeface="標楷體" panose="03000509000000000000" pitchFamily="65" charset="-120"/>
              </a:rPr>
              <a:t>接受兩個主要參數，一個 </a:t>
            </a:r>
            <a:r>
              <a:rPr lang="en-US" altLang="zh-TW" sz="2000" dirty="0">
                <a:latin typeface="標楷體" panose="03000509000000000000" pitchFamily="65" charset="-120"/>
                <a:ea typeface="標楷體" panose="03000509000000000000" pitchFamily="65" charset="-120"/>
              </a:rPr>
              <a:t>XML </a:t>
            </a:r>
            <a:r>
              <a:rPr lang="zh-TW" altLang="en-US" sz="2000" dirty="0">
                <a:latin typeface="標楷體" panose="03000509000000000000" pitchFamily="65" charset="-120"/>
                <a:ea typeface="標楷體" panose="03000509000000000000" pitchFamily="65" charset="-120"/>
              </a:rPr>
              <a:t>源文件和一個 </a:t>
            </a:r>
            <a:r>
              <a:rPr lang="en-US" altLang="zh-TW" sz="2000" dirty="0">
                <a:latin typeface="標楷體" panose="03000509000000000000" pitchFamily="65" charset="-120"/>
                <a:ea typeface="標楷體" panose="03000509000000000000" pitchFamily="65" charset="-120"/>
              </a:rPr>
              <a:t>XSL </a:t>
            </a:r>
            <a:r>
              <a:rPr lang="zh-TW" altLang="en-US" sz="2000" dirty="0">
                <a:latin typeface="標楷體" panose="03000509000000000000" pitchFamily="65" charset="-120"/>
                <a:ea typeface="標楷體" panose="03000509000000000000" pitchFamily="65" charset="-120"/>
              </a:rPr>
              <a:t>樣式表。</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由於 </a:t>
            </a:r>
            <a:r>
              <a:rPr lang="en-US" altLang="zh-TW" sz="2000" dirty="0">
                <a:latin typeface="標楷體" panose="03000509000000000000" pitchFamily="65" charset="-120"/>
                <a:ea typeface="標楷體" panose="03000509000000000000" pitchFamily="65" charset="-120"/>
              </a:rPr>
              <a:t>XSL </a:t>
            </a:r>
            <a:r>
              <a:rPr lang="zh-TW" altLang="en-US" sz="2000" dirty="0">
                <a:latin typeface="標楷體" panose="03000509000000000000" pitchFamily="65" charset="-120"/>
                <a:ea typeface="標楷體" panose="03000509000000000000" pitchFamily="65" charset="-120"/>
              </a:rPr>
              <a:t>文件是有效的 </a:t>
            </a:r>
            <a:r>
              <a:rPr lang="en-US" altLang="zh-TW" sz="2000" dirty="0">
                <a:latin typeface="標楷體" panose="03000509000000000000" pitchFamily="65" charset="-120"/>
                <a:ea typeface="標楷體" panose="03000509000000000000" pitchFamily="65" charset="-120"/>
              </a:rPr>
              <a:t>XML</a:t>
            </a:r>
            <a:r>
              <a:rPr lang="zh-TW" altLang="en-US" sz="2000" dirty="0">
                <a:latin typeface="標楷體" panose="03000509000000000000" pitchFamily="65" charset="-120"/>
                <a:ea typeface="標楷體" panose="03000509000000000000" pitchFamily="65" charset="-120"/>
              </a:rPr>
              <a:t>，攻擊手可能會兩次調用相同的 </a:t>
            </a:r>
            <a:r>
              <a:rPr lang="en-US" altLang="zh-TW" sz="2000" dirty="0">
                <a:latin typeface="標楷體" panose="03000509000000000000" pitchFamily="65" charset="-120"/>
                <a:ea typeface="標楷體" panose="03000509000000000000" pitchFamily="65" charset="-120"/>
              </a:rPr>
              <a:t>XSL </a:t>
            </a:r>
            <a:r>
              <a:rPr lang="zh-TW" altLang="en-US" sz="2000" dirty="0">
                <a:latin typeface="標楷體" panose="03000509000000000000" pitchFamily="65" charset="-120"/>
                <a:ea typeface="標楷體" panose="03000509000000000000" pitchFamily="65" charset="-120"/>
              </a:rPr>
              <a:t>文件。使用 </a:t>
            </a:r>
            <a:r>
              <a:rPr lang="en-US" altLang="zh-TW" sz="2000" dirty="0">
                <a:latin typeface="標楷體" panose="03000509000000000000" pitchFamily="65" charset="-120"/>
                <a:ea typeface="標楷體" panose="03000509000000000000" pitchFamily="65" charset="-120"/>
              </a:rPr>
              <a:t>msxsl.exe </a:t>
            </a:r>
            <a:r>
              <a:rPr lang="zh-TW" altLang="en-US" sz="2000" dirty="0">
                <a:latin typeface="標楷體" panose="03000509000000000000" pitchFamily="65" charset="-120"/>
                <a:ea typeface="標楷體" panose="03000509000000000000" pitchFamily="65" charset="-120"/>
              </a:rPr>
              <a:t>時，攻擊手還可能為 </a:t>
            </a:r>
            <a:r>
              <a:rPr lang="en-US" altLang="zh-TW" sz="2000" dirty="0">
                <a:latin typeface="標楷體" panose="03000509000000000000" pitchFamily="65" charset="-120"/>
                <a:ea typeface="標楷體" panose="03000509000000000000" pitchFamily="65" charset="-120"/>
              </a:rPr>
              <a:t>XML/XSL </a:t>
            </a:r>
            <a:r>
              <a:rPr lang="zh-TW" altLang="en-US" sz="2000" dirty="0">
                <a:latin typeface="標楷體" panose="03000509000000000000" pitchFamily="65" charset="-120"/>
                <a:ea typeface="標楷體" panose="03000509000000000000" pitchFamily="65" charset="-120"/>
              </a:rPr>
              <a:t>文件賦予任意的文件擴展名。</a:t>
            </a:r>
            <a:endParaRPr lang="en-US" altLang="zh-TW" sz="2000" dirty="0">
              <a:latin typeface="標楷體" panose="03000509000000000000" pitchFamily="65" charset="-120"/>
              <a:ea typeface="標楷體" panose="03000509000000000000" pitchFamily="65" charset="-120"/>
            </a:endParaRPr>
          </a:p>
        </p:txBody>
      </p:sp>
      <p:sp>
        <p:nvSpPr>
          <p:cNvPr id="8" name="矩形 7"/>
          <p:cNvSpPr/>
          <p:nvPr/>
        </p:nvSpPr>
        <p:spPr>
          <a:xfrm>
            <a:off x="1516317" y="580415"/>
            <a:ext cx="6288901" cy="662938"/>
          </a:xfrm>
          <a:prstGeom prst="rect">
            <a:avLst/>
          </a:prstGeom>
        </p:spPr>
        <p:txBody>
          <a:bodyPr wrap="none">
            <a:spAutoFit/>
          </a:bodyPr>
          <a:lstStyle/>
          <a:p>
            <a:pPr>
              <a:lnSpc>
                <a:spcPct val="150000"/>
              </a:lnSpc>
            </a:pPr>
            <a:r>
              <a:rPr lang="en-US" altLang="zh-TW" sz="2800" dirty="0">
                <a:latin typeface="標楷體" panose="03000509000000000000" pitchFamily="65" charset="-120"/>
                <a:ea typeface="標楷體" panose="03000509000000000000" pitchFamily="65" charset="-120"/>
              </a:rPr>
              <a:t>XSL Script Processing XSL </a:t>
            </a:r>
            <a:r>
              <a:rPr lang="zh-TW" altLang="en-US" sz="2800" dirty="0">
                <a:latin typeface="標楷體" panose="03000509000000000000" pitchFamily="65" charset="-120"/>
                <a:ea typeface="標楷體" panose="03000509000000000000" pitchFamily="65" charset="-120"/>
              </a:rPr>
              <a:t>腳本處理</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47183858"/>
      </p:ext>
    </p:extLst>
  </p:cSld>
  <p:clrMapOvr>
    <a:masterClrMapping/>
  </p:clrMapOvr>
</p:sld>
</file>

<file path=ppt/theme/theme1.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4134</TotalTime>
  <Words>17483</Words>
  <Application>Microsoft Office PowerPoint</Application>
  <PresentationFormat>寬螢幕</PresentationFormat>
  <Paragraphs>1606</Paragraphs>
  <Slides>180</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180</vt:i4>
      </vt:variant>
    </vt:vector>
  </HeadingPairs>
  <TitlesOfParts>
    <vt:vector size="190" baseType="lpstr">
      <vt:lpstr>Roboto-Regular</vt:lpstr>
      <vt:lpstr>Söhne</vt:lpstr>
      <vt:lpstr>微軟正黑體</vt:lpstr>
      <vt:lpstr>標楷體</vt:lpstr>
      <vt:lpstr>Arial</vt:lpstr>
      <vt:lpstr>Century Gothic</vt:lpstr>
      <vt:lpstr>Times New Roman</vt:lpstr>
      <vt:lpstr>Wingdings</vt:lpstr>
      <vt:lpstr>Wingdings 3</vt:lpstr>
      <vt:lpstr>絲縷</vt:lpstr>
      <vt:lpstr>威脅建模與MITRE ATT&amp;CK報告</vt:lpstr>
      <vt:lpstr>Threat Modelling 威脅建模</vt:lpstr>
      <vt:lpstr>威脅建模</vt:lpstr>
      <vt:lpstr>Threat Modelling威脅建模:  Stride | DREAD</vt:lpstr>
      <vt:lpstr>Threat Modelling 威脅建模</vt:lpstr>
      <vt:lpstr>Threat Modelling 威脅建模</vt:lpstr>
      <vt:lpstr>Attack Tree攻擊樹 </vt:lpstr>
      <vt:lpstr>Attack Tree攻擊樹 </vt:lpstr>
      <vt:lpstr>成功感染文件的不同方式之攻擊樹</vt:lpstr>
      <vt:lpstr>Cyber Killing Chain</vt:lpstr>
      <vt:lpstr>MITRE ATTACK  </vt:lpstr>
      <vt:lpstr>MITRE ATTACK  </vt:lpstr>
      <vt:lpstr>資安威脅趨勢   MiTRE Att@ck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PyTorch 人工智慧實戰測試報告</dc:title>
  <dc:creator>mei</dc:creator>
  <cp:lastModifiedBy>mel</cp:lastModifiedBy>
  <cp:revision>131</cp:revision>
  <dcterms:created xsi:type="dcterms:W3CDTF">2023-04-16T12:59:16Z</dcterms:created>
  <dcterms:modified xsi:type="dcterms:W3CDTF">2023-11-05T09:55:28Z</dcterms:modified>
</cp:coreProperties>
</file>